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eaa5862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eaa5862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eaa5862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eaa5862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eaa5862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eaa5862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aa5862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eaa5862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eaa58628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eaa58628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e9998cfd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9998cfd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9998cf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9998cf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e9998cfd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e9998cfd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e9998cfd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e9998cfd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e9998cfd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e9998cfd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9998cfd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9998cfd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e9998cfd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e9998cfd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eaa5862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eaa5862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New User Bookings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7950" y="2044850"/>
            <a:ext cx="7688100" cy="157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000000"/>
                </a:solidFill>
              </a:rPr>
              <a:t>PREDICTING USER DESTINATION</a:t>
            </a:r>
            <a:endParaRPr sz="1800">
              <a:solidFill>
                <a:srgbClr val="000000"/>
              </a:solidFill>
            </a:endParaRPr>
          </a:p>
          <a:p>
            <a:pPr indent="0" lvl="0" marL="0" rtl="0" algn="r">
              <a:spcBef>
                <a:spcPts val="0"/>
              </a:spcBef>
              <a:spcAft>
                <a:spcPts val="0"/>
              </a:spcAft>
              <a:buNone/>
            </a:pPr>
            <a:r>
              <a:rPr lang="en" sz="1800">
                <a:solidFill>
                  <a:srgbClr val="000000"/>
                </a:solidFill>
              </a:rPr>
              <a:t>Springboard DSC</a:t>
            </a:r>
            <a:endParaRPr sz="1800">
              <a:solidFill>
                <a:srgbClr val="000000"/>
              </a:solidFill>
            </a:endParaRPr>
          </a:p>
        </p:txBody>
      </p:sp>
      <p:sp>
        <p:nvSpPr>
          <p:cNvPr id="88" name="Google Shape;88;p13"/>
          <p:cNvSpPr txBox="1"/>
          <p:nvPr>
            <p:ph idx="1" type="subTitle"/>
          </p:nvPr>
        </p:nvSpPr>
        <p:spPr>
          <a:xfrm>
            <a:off x="1333302" y="415425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Vikram Lucky</a:t>
            </a:r>
            <a:endParaRPr sz="1400"/>
          </a:p>
          <a:p>
            <a:pPr indent="0" lvl="0" marL="0" rtl="0" algn="r">
              <a:spcBef>
                <a:spcPts val="0"/>
              </a:spcBef>
              <a:spcAft>
                <a:spcPts val="0"/>
              </a:spcAft>
              <a:buNone/>
            </a:pPr>
            <a:r>
              <a:rPr lang="en" sz="1400"/>
              <a:t>Dr.vlucky@gmail.com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 there a relationship between country destination and Signup method?</a:t>
            </a:r>
            <a:endParaRPr sz="1800"/>
          </a:p>
        </p:txBody>
      </p:sp>
      <p:pic>
        <p:nvPicPr>
          <p:cNvPr id="142" name="Google Shape;142;p22"/>
          <p:cNvPicPr preferRelativeResize="0"/>
          <p:nvPr/>
        </p:nvPicPr>
        <p:blipFill>
          <a:blip r:embed="rId3">
            <a:alphaModFix/>
          </a:blip>
          <a:stretch>
            <a:fillRect/>
          </a:stretch>
        </p:blipFill>
        <p:spPr>
          <a:xfrm>
            <a:off x="2133250" y="1889953"/>
            <a:ext cx="4877501" cy="2638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Modeling</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Original Problem Multiclass w/ all the classes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Logistic Regression w/ default parameters &amp; Random Forest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Highly biased towards majority class. F1 score : ~0.58</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Dropped majority class ‘NDF’</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Used SMOTE and Undersampling along hypermeters </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Models performance did not improve</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Highly biased towards majority class ‘US’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Modeling</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Binary classification Problem ‘US’ vs ‘Rest’</a:t>
            </a:r>
            <a:endParaRPr>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Model’s performance did improve, the best score achieved was ~.70 using Random forest classifier with hyperparameters such as max_features: ‘log2’, n_estimators: 194, between US and others</a:t>
            </a:r>
            <a:endParaRPr sz="1200">
              <a:solidFill>
                <a:srgbClr val="000000"/>
              </a:solidFill>
            </a:endParaRPr>
          </a:p>
          <a:p>
            <a:pPr indent="0" lvl="0" marL="91440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600"/>
              </a:spcBef>
              <a:spcAft>
                <a:spcPts val="0"/>
              </a:spcAft>
              <a:buClr>
                <a:srgbClr val="000000"/>
              </a:buClr>
              <a:buSzPts val="1400"/>
              <a:buChar char="●"/>
            </a:pPr>
            <a:r>
              <a:rPr lang="en" sz="1400">
                <a:solidFill>
                  <a:srgbClr val="000000"/>
                </a:solidFill>
              </a:rPr>
              <a:t>Desktop users book far more often than other device users, which suggests that users prefer to explore on smaller devices but when it comes to actual booking they prefer desktops. So, the UX on different devices must be tuned accordingly to achieve best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Most of the Airbnb users in US tend to book within the US. Therefore, it makes most sense to give users more recommendations within the country.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majority of Airbnb’s users are on Apple devices. Android users are the minority and do not book that often compare to Apple device users. So, makes perfect business sense to invest more resources in improving the UX on Android devices So the number of booking using Android devices can be improved.</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World’s biggest accommodation-sharing site, enabling people to short-term lodging including vacation rentals, apartment rentals, homestays, hostels etc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More affordable alternative when compared to  standard hotel bookings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Projecting to earn as much as $3.5 billion a year by 2020</a:t>
            </a:r>
            <a:endParaRPr sz="18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&amp; Goals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solidFill>
                  <a:schemeClr val="dk2"/>
                </a:solidFill>
              </a:rPr>
              <a:t>Given user data such as: user browsing session records, demographic data etc, predict which country the user will book her/his first Airbnb travel experience</a:t>
            </a:r>
            <a:endParaRPr b="1"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So that more personalized content can be recommended</a:t>
            </a:r>
            <a:endParaRPr b="1"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Overall the booking process can be optimized</a:t>
            </a:r>
            <a:endParaRPr b="1"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The dataset was obtained from Kaggle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Data is composed of 5 csv files (including 1 test file not used in this project)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Training file has 213,451 rows and 16 columns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Requires data wrangling for further analysis</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Columns containing invalid values were converted to the most relevant values depending on the columns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Missing values were imputed</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Lato"/>
                <a:ea typeface="Lato"/>
                <a:cs typeface="Lato"/>
                <a:sym typeface="Lato"/>
              </a:rPr>
              <a:t>Distribution of Age column, Values &gt; 90 were dropped</a:t>
            </a:r>
            <a:endParaRPr b="0" sz="1800">
              <a:latin typeface="Lato"/>
              <a:ea typeface="Lato"/>
              <a:cs typeface="Lato"/>
              <a:sym typeface="Lato"/>
            </a:endParaRPr>
          </a:p>
        </p:txBody>
      </p:sp>
      <p:pic>
        <p:nvPicPr>
          <p:cNvPr id="118" name="Google Shape;118;p18"/>
          <p:cNvPicPr preferRelativeResize="0"/>
          <p:nvPr/>
        </p:nvPicPr>
        <p:blipFill>
          <a:blip r:embed="rId3">
            <a:alphaModFix/>
          </a:blip>
          <a:stretch>
            <a:fillRect/>
          </a:stretch>
        </p:blipFill>
        <p:spPr>
          <a:xfrm>
            <a:off x="2093962" y="2078875"/>
            <a:ext cx="4956069" cy="226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Lato"/>
                <a:ea typeface="Lato"/>
                <a:cs typeface="Lato"/>
                <a:sym typeface="Lato"/>
              </a:rPr>
              <a:t>Distribution of Genders, NaN values were imputed with ‘unknown’ value</a:t>
            </a:r>
            <a:endParaRPr b="0" sz="1800">
              <a:latin typeface="Lato"/>
              <a:ea typeface="Lato"/>
              <a:cs typeface="Lato"/>
              <a:sym typeface="Lato"/>
            </a:endParaRPr>
          </a:p>
        </p:txBody>
      </p:sp>
      <p:pic>
        <p:nvPicPr>
          <p:cNvPr id="124" name="Google Shape;124;p19"/>
          <p:cNvPicPr preferRelativeResize="0"/>
          <p:nvPr/>
        </p:nvPicPr>
        <p:blipFill>
          <a:blip r:embed="rId3">
            <a:alphaModFix/>
          </a:blip>
          <a:stretch>
            <a:fillRect/>
          </a:stretch>
        </p:blipFill>
        <p:spPr>
          <a:xfrm>
            <a:off x="2364884" y="2078875"/>
            <a:ext cx="4414225" cy="2601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and Inferential Statistics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Distribution of the target column: Country Destination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Target column is highly imbalanced. </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NDF (Users who never booked) is majority class followed by users who booked within USA</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Frequent devices used for reservation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Apple products: Iphone &amp; Ipads; followed by Android devices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Frequent devices used for browsing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Apple: Macs &amp; Windows Desktops ,followed by small devices </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Country destinations and signup method</a:t>
            </a:r>
            <a:endParaRPr/>
          </a:p>
        </p:txBody>
      </p:sp>
      <p:pic>
        <p:nvPicPr>
          <p:cNvPr id="136" name="Google Shape;136;p21"/>
          <p:cNvPicPr preferRelativeResize="0"/>
          <p:nvPr/>
        </p:nvPicPr>
        <p:blipFill>
          <a:blip r:embed="rId3">
            <a:alphaModFix/>
          </a:blip>
          <a:stretch>
            <a:fillRect/>
          </a:stretch>
        </p:blipFill>
        <p:spPr>
          <a:xfrm>
            <a:off x="2019251" y="1853850"/>
            <a:ext cx="5105499" cy="2983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