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62" y="21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FD13C680-FE01-4448-8B24-C276BA4B0C1A}" type="datetimeFigureOut">
              <a:rPr lang="en-IN" smtClean="0"/>
              <a:t>01-04-2024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9F527B8E-5B4F-4DF9-AA58-487DBE6943AC}" type="slidenum">
              <a:rPr lang="en-IN" smtClean="0"/>
              <a:t>‹#›</a:t>
            </a:fld>
            <a:endParaRPr lang="en-IN"/>
          </a:p>
        </p:txBody>
      </p:sp>
    </p:spTree>
    <p:extLst>
      <p:ext uri="{BB962C8B-B14F-4D97-AF65-F5344CB8AC3E}">
        <p14:creationId xmlns:p14="http://schemas.microsoft.com/office/powerpoint/2010/main" val="1137403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F527B8E-5B4F-4DF9-AA58-487DBE6943AC}" type="slidenum">
              <a:rPr lang="en-IN" smtClean="0"/>
              <a:t>8</a:t>
            </a:fld>
            <a:endParaRPr lang="en-IN"/>
          </a:p>
        </p:txBody>
      </p:sp>
    </p:spTree>
    <p:extLst>
      <p:ext uri="{BB962C8B-B14F-4D97-AF65-F5344CB8AC3E}">
        <p14:creationId xmlns:p14="http://schemas.microsoft.com/office/powerpoint/2010/main" val="1551903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86025" y="2183843"/>
            <a:ext cx="6634225" cy="1493999"/>
          </a:xfrm>
          <a:prstGeom prst="rect">
            <a:avLst/>
          </a:prstGeom>
        </p:spPr>
        <p:txBody>
          <a:bodyPr vert="horz" wrap="square" lIns="0" tIns="16510" rIns="0" bIns="0" rtlCol="0">
            <a:spAutoFit/>
          </a:bodyPr>
          <a:lstStyle/>
          <a:p>
            <a:pPr marL="3213735">
              <a:spcBef>
                <a:spcPts val="130"/>
              </a:spcBef>
            </a:pPr>
            <a:r>
              <a:rPr lang="en-IN" spc="15" dirty="0"/>
              <a:t>    </a:t>
            </a:r>
            <a:r>
              <a:rPr lang="en-IN" spc="15" dirty="0" smtClean="0"/>
              <a:t>  </a:t>
            </a:r>
            <a:r>
              <a:rPr lang="en-IN" spc="15" dirty="0" smtClean="0"/>
              <a:t>VIKRAM.S</a:t>
            </a:r>
            <a:br>
              <a:rPr lang="en-IN" spc="15" dirty="0" smtClean="0"/>
            </a:br>
            <a:r>
              <a:rPr lang="en-IN" spc="15" dirty="0"/>
              <a:t/>
            </a:r>
            <a:br>
              <a:rPr lang="en-IN" spc="15" dirty="0"/>
            </a:b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9013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4" name="TextBox 13">
            <a:extLst>
              <a:ext uri="{FF2B5EF4-FFF2-40B4-BE49-F238E27FC236}">
                <a16:creationId xmlns:a16="http://schemas.microsoft.com/office/drawing/2014/main" xmlns="" id="{490BC127-869C-A3F6-572E-C89255A675DE}"/>
              </a:ext>
            </a:extLst>
          </p:cNvPr>
          <p:cNvSpPr txBox="1"/>
          <p:nvPr/>
        </p:nvSpPr>
        <p:spPr>
          <a:xfrm>
            <a:off x="777056" y="1330220"/>
            <a:ext cx="8077200" cy="3373359"/>
          </a:xfrm>
          <a:prstGeom prst="rect">
            <a:avLst/>
          </a:prstGeom>
          <a:noFill/>
        </p:spPr>
        <p:txBody>
          <a:bodyPr wrap="square">
            <a:spAutoFit/>
          </a:bodyPr>
          <a:lstStyle/>
          <a:p>
            <a:pPr algn="just">
              <a:lnSpc>
                <a:spcPct val="150000"/>
              </a:lnSpc>
            </a:pPr>
            <a:r>
              <a:rPr lang="en-IN" dirty="0" smtClean="0"/>
              <a:t>                Upon </a:t>
            </a:r>
            <a:r>
              <a:rPr lang="en-IN" dirty="0"/>
              <a:t>completion of the project, we anticipate delivering a robust predictive model capable of accurately forecasting product demand for our clients. The model's performance will be assessed based on its ability to generate accurate predictions, as measured by evaluation metrics such as MAE, MSE, and RMSE. Additionally, we will provide insights into the factors influencing demand trends and recommendations for optimizing inventory management strategies based on the model's predictions. Overall, we aim to empower businesses with actionable insights that drive informed decision-making and contribute to their long-term success in the marketplace.</a:t>
            </a:r>
            <a:endParaRPr lang="en-IN" dirty="0">
              <a:cs typeface="Times New Roman" panose="02020603050405020304" pitchFamily="18" charset="0"/>
            </a:endParaRPr>
          </a:p>
        </p:txBody>
      </p:sp>
      <p:pic>
        <p:nvPicPr>
          <p:cNvPr id="3074" name="Picture 2">
            <a:extLst>
              <a:ext uri="{FF2B5EF4-FFF2-40B4-BE49-F238E27FC236}">
                <a16:creationId xmlns:a16="http://schemas.microsoft.com/office/drawing/2014/main" xmlns="" id="{2CA8D70D-B689-80F0-1FB7-291773EA44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xmlns="" id="{A51F9FD0-44D3-463D-8BD4-D0FAD835C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xmlns="" id="{5678E711-0F3F-1F46-22B5-B52E5E9FBD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a:extLst>
              <a:ext uri="{FF2B5EF4-FFF2-40B4-BE49-F238E27FC236}">
                <a16:creationId xmlns:a16="http://schemas.microsoft.com/office/drawing/2014/main" xmlns="" id="{30490F28-723C-3255-1915-91664DD3E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713484" y="7940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pic>
        <p:nvPicPr>
          <p:cNvPr id="1026" name="Picture 2" descr="5 BEST AI Story Generator Tools to Write Compelling Stories">
            <a:extLst>
              <a:ext uri="{FF2B5EF4-FFF2-40B4-BE49-F238E27FC236}">
                <a16:creationId xmlns:a16="http://schemas.microsoft.com/office/drawing/2014/main" xmlns="" id="{C6FC5CEA-CCD4-2B99-281D-011CE564057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925" y="2236310"/>
            <a:ext cx="5572125" cy="2917171"/>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xmlns="" id="{7F3F4296-A640-B8F6-0B46-A0493B9F5E77}"/>
              </a:ext>
            </a:extLst>
          </p:cNvPr>
          <p:cNvSpPr txBox="1"/>
          <p:nvPr/>
        </p:nvSpPr>
        <p:spPr>
          <a:xfrm>
            <a:off x="6313164" y="2188771"/>
            <a:ext cx="5650235" cy="1754326"/>
          </a:xfrm>
          <a:prstGeom prst="rect">
            <a:avLst/>
          </a:prstGeom>
          <a:noFill/>
        </p:spPr>
        <p:txBody>
          <a:bodyPr wrap="square">
            <a:spAutoFit/>
          </a:bodyPr>
          <a:lstStyle/>
          <a:p>
            <a:r>
              <a:rPr lang="en-IN" sz="3600" b="1" dirty="0">
                <a:solidFill>
                  <a:srgbClr val="0D0D0D"/>
                </a:solidFill>
                <a:latin typeface="Times New Roman" panose="02020603050405020304" pitchFamily="18" charset="0"/>
                <a:cs typeface="Times New Roman" panose="02020603050405020304" pitchFamily="18" charset="0"/>
              </a:rPr>
              <a:t>Forecasting Demand for Products using Random Forest</a:t>
            </a:r>
            <a:endParaRPr lang="en-US" sz="3600" b="1"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4" name="TextBox 23">
            <a:extLst>
              <a:ext uri="{FF2B5EF4-FFF2-40B4-BE49-F238E27FC236}">
                <a16:creationId xmlns:a16="http://schemas.microsoft.com/office/drawing/2014/main" xmlns="" id="{D3934DF2-996C-10AA-46CC-DD47EB1CEDC4}"/>
              </a:ext>
            </a:extLst>
          </p:cNvPr>
          <p:cNvSpPr txBox="1"/>
          <p:nvPr/>
        </p:nvSpPr>
        <p:spPr>
          <a:xfrm>
            <a:off x="1967731" y="1246058"/>
            <a:ext cx="7370199" cy="3970318"/>
          </a:xfrm>
          <a:prstGeom prst="rect">
            <a:avLst/>
          </a:prstGeom>
          <a:noFill/>
        </p:spPr>
        <p:txBody>
          <a:bodyPr wrap="square">
            <a:spAutoFit/>
          </a:bodyPr>
          <a:lstStyle/>
          <a:p>
            <a:pPr algn="just">
              <a:lnSpc>
                <a:spcPct val="150000"/>
              </a:lnSpc>
            </a:pPr>
            <a:r>
              <a:rPr lang="en-IN" sz="2400" dirty="0" smtClean="0"/>
              <a:t>        The </a:t>
            </a:r>
            <a:r>
              <a:rPr lang="en-IN" sz="2400" dirty="0"/>
              <a:t>agenda of our project is to develop a predictive model using Random Forest algorithm to forecast demand for various products. This project aims to assist businesses in making informed decisions regarding inventory management, production planning, and resource allocation by accurately predicting future demand trends.</a:t>
            </a:r>
            <a:endParaRPr lang="en-IN"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858000" y="15049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a:extLst>
              <a:ext uri="{FF2B5EF4-FFF2-40B4-BE49-F238E27FC236}">
                <a16:creationId xmlns:a16="http://schemas.microsoft.com/office/drawing/2014/main" xmlns="" id="{F799D67F-5568-D176-429A-EBF07F3E4BE1}"/>
              </a:ext>
            </a:extLst>
          </p:cNvPr>
          <p:cNvSpPr txBox="1"/>
          <p:nvPr/>
        </p:nvSpPr>
        <p:spPr>
          <a:xfrm>
            <a:off x="834072" y="1828800"/>
            <a:ext cx="7319328" cy="4247317"/>
          </a:xfrm>
          <a:prstGeom prst="rect">
            <a:avLst/>
          </a:prstGeom>
          <a:noFill/>
        </p:spPr>
        <p:txBody>
          <a:bodyPr wrap="square">
            <a:spAutoFit/>
          </a:bodyPr>
          <a:lstStyle/>
          <a:p>
            <a:pPr algn="just">
              <a:lnSpc>
                <a:spcPct val="150000"/>
              </a:lnSpc>
            </a:pPr>
            <a:r>
              <a:rPr lang="en-IN" sz="2000" dirty="0"/>
              <a:t>In today's dynamic market environment, businesses face challenges in accurately predicting the demand for their products.</a:t>
            </a:r>
          </a:p>
          <a:p>
            <a:pPr algn="just">
              <a:lnSpc>
                <a:spcPct val="150000"/>
              </a:lnSpc>
            </a:pPr>
            <a:r>
              <a:rPr lang="en-IN" sz="2000" dirty="0"/>
              <a:t> Incorrect demand forecasts can lead to issues such as excess inventory, </a:t>
            </a:r>
            <a:r>
              <a:rPr lang="en-IN" sz="2000" dirty="0" err="1"/>
              <a:t>stockouts</a:t>
            </a:r>
            <a:r>
              <a:rPr lang="en-IN" sz="2000" dirty="0"/>
              <a:t>, and ultimately, loss of revenue. </a:t>
            </a:r>
          </a:p>
          <a:p>
            <a:pPr algn="just">
              <a:lnSpc>
                <a:spcPct val="150000"/>
              </a:lnSpc>
            </a:pPr>
            <a:r>
              <a:rPr lang="en-IN" sz="2000" dirty="0"/>
              <a:t>Traditional forecasting methods often fall short in capturing the complex relationships between various factors influencing demand. </a:t>
            </a:r>
          </a:p>
          <a:p>
            <a:pPr algn="just">
              <a:lnSpc>
                <a:spcPct val="150000"/>
              </a:lnSpc>
            </a:pPr>
            <a:r>
              <a:rPr lang="en-IN" sz="2000" dirty="0"/>
              <a:t>Hence, there is a need for a robust predictive model that can effectively forecast demand and help businesses optimize their operations.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4" name="TextBox 13">
            <a:extLst>
              <a:ext uri="{FF2B5EF4-FFF2-40B4-BE49-F238E27FC236}">
                <a16:creationId xmlns:a16="http://schemas.microsoft.com/office/drawing/2014/main" xmlns="" id="{3D1EF36B-ED50-F791-EDF7-B5D571D8BAF9}"/>
              </a:ext>
            </a:extLst>
          </p:cNvPr>
          <p:cNvSpPr txBox="1"/>
          <p:nvPr/>
        </p:nvSpPr>
        <p:spPr>
          <a:xfrm>
            <a:off x="973901" y="2019300"/>
            <a:ext cx="7713632" cy="3737946"/>
          </a:xfrm>
          <a:prstGeom prst="rect">
            <a:avLst/>
          </a:prstGeom>
          <a:noFill/>
        </p:spPr>
        <p:txBody>
          <a:bodyPr wrap="square">
            <a:spAutoFit/>
          </a:bodyPr>
          <a:lstStyle/>
          <a:p>
            <a:pPr algn="just">
              <a:lnSpc>
                <a:spcPct val="150000"/>
              </a:lnSpc>
            </a:pPr>
            <a:r>
              <a:rPr lang="en-IN" sz="2000" dirty="0"/>
              <a:t>Our project focuses on leveraging machine learning techniques, specifically Random Forest algorithm, to forecast product demand. By </a:t>
            </a:r>
            <a:r>
              <a:rPr lang="en-IN" sz="2000" dirty="0" err="1"/>
              <a:t>analyzing</a:t>
            </a:r>
            <a:r>
              <a:rPr lang="en-IN" sz="2000" dirty="0"/>
              <a:t> historical sales data along with other relevant variables such as seasonality, promotional activities, and economic indicators, we aim to develop a reliable model capable of predicting future demand with high accuracy. The model will be trained on historical data and validated using appropriate evaluation metrics to ensure its effectiveness in real-world scenarios.</a:t>
            </a:r>
            <a:endParaRPr lang="en-IN" sz="2000" dirty="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059561" y="119259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a:extLst>
              <a:ext uri="{FF2B5EF4-FFF2-40B4-BE49-F238E27FC236}">
                <a16:creationId xmlns:a16="http://schemas.microsoft.com/office/drawing/2014/main" xmlns="" id="{30699579-571B-4699-74B2-283B4497A62B}"/>
              </a:ext>
            </a:extLst>
          </p:cNvPr>
          <p:cNvSpPr txBox="1"/>
          <p:nvPr/>
        </p:nvSpPr>
        <p:spPr>
          <a:xfrm>
            <a:off x="699452" y="1828801"/>
            <a:ext cx="8447006" cy="1477328"/>
          </a:xfrm>
          <a:prstGeom prst="rect">
            <a:avLst/>
          </a:prstGeom>
          <a:noFill/>
        </p:spPr>
        <p:txBody>
          <a:bodyPr wrap="square">
            <a:spAutoFit/>
          </a:bodyPr>
          <a:lstStyle/>
          <a:p>
            <a:pPr marL="285750" indent="-285750">
              <a:buFont typeface="Arial" pitchFamily="34" charset="0"/>
              <a:buChar char="•"/>
            </a:pPr>
            <a:r>
              <a:rPr lang="en-IN" dirty="0"/>
              <a:t>The end users of our solution include businesses across various industries, ranging from retail and e-commerce to manufacturing and logistics. Small, medium, and large enterprises seeking to optimize their inventory management and production planning processes will benefit from the accurate demand forecasts generated by our predictive model.</a:t>
            </a:r>
            <a:endParaRPr lang="en-IN" dirty="0"/>
          </a:p>
        </p:txBody>
      </p:sp>
      <p:sp>
        <p:nvSpPr>
          <p:cNvPr id="13" name="Rectangle 3">
            <a:extLst>
              <a:ext uri="{FF2B5EF4-FFF2-40B4-BE49-F238E27FC236}">
                <a16:creationId xmlns:a16="http://schemas.microsoft.com/office/drawing/2014/main" xmlns="" id="{4FAEA217-2F14-44AE-80C6-6C827D61DA2D}"/>
              </a:ext>
            </a:extLst>
          </p:cNvPr>
          <p:cNvSpPr>
            <a:spLocks noChangeArrowheads="1"/>
          </p:cNvSpPr>
          <p:nvPr/>
        </p:nvSpPr>
        <p:spPr bwMode="auto">
          <a:xfrm>
            <a:off x="2362200" y="3985356"/>
            <a:ext cx="46482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Rectangle 4">
            <a:extLst>
              <a:ext uri="{FF2B5EF4-FFF2-40B4-BE49-F238E27FC236}">
                <a16:creationId xmlns:a16="http://schemas.microsoft.com/office/drawing/2014/main" xmlns="" id="{569E6471-AC88-9398-FCF6-64550EB0CA9C}"/>
              </a:ext>
            </a:extLst>
          </p:cNvPr>
          <p:cNvSpPr>
            <a:spLocks noChangeArrowheads="1"/>
          </p:cNvSpPr>
          <p:nvPr/>
        </p:nvSpPr>
        <p:spPr bwMode="auto">
          <a:xfrm>
            <a:off x="0" y="0"/>
            <a:ext cx="1301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TextBox 10">
            <a:extLst>
              <a:ext uri="{FF2B5EF4-FFF2-40B4-BE49-F238E27FC236}">
                <a16:creationId xmlns:a16="http://schemas.microsoft.com/office/drawing/2014/main" xmlns="" id="{C6320647-75AD-2945-DD14-989E33BC3F44}"/>
              </a:ext>
            </a:extLst>
          </p:cNvPr>
          <p:cNvSpPr txBox="1"/>
          <p:nvPr/>
        </p:nvSpPr>
        <p:spPr>
          <a:xfrm>
            <a:off x="3040192" y="2054894"/>
            <a:ext cx="6100916" cy="4247317"/>
          </a:xfrm>
          <a:prstGeom prst="rect">
            <a:avLst/>
          </a:prstGeom>
          <a:noFill/>
        </p:spPr>
        <p:txBody>
          <a:bodyPr wrap="square">
            <a:spAutoFit/>
          </a:bodyPr>
          <a:lstStyle/>
          <a:p>
            <a:r>
              <a:rPr lang="en-IN" dirty="0"/>
              <a:t>Our solution involves developing a predictive model using the Random Forest </a:t>
            </a:r>
            <a:r>
              <a:rPr lang="en-IN" dirty="0" smtClean="0"/>
              <a:t>algorithm</a:t>
            </a:r>
            <a:endParaRPr lang="en-IN" dirty="0"/>
          </a:p>
          <a:p>
            <a:endParaRPr lang="en-IN" dirty="0"/>
          </a:p>
          <a:p>
            <a:r>
              <a:rPr lang="en-IN" dirty="0" smtClean="0"/>
              <a:t>1</a:t>
            </a:r>
            <a:r>
              <a:rPr lang="en-IN" dirty="0"/>
              <a:t>. Accurate Demand Forecasting: Our model utilizes advanced analytics to generate precise forecasts, enabling businesses to make data-driven decisions and minimize inventory holding costs.</a:t>
            </a:r>
          </a:p>
          <a:p>
            <a:r>
              <a:rPr lang="en-IN" dirty="0"/>
              <a:t>2. Improved Operational Efficiency: By anticipating demand fluctuations, businesses can optimize their production schedules, procurement activities, and inventory levels, leading to improved operational efficiency and cost savings.</a:t>
            </a:r>
          </a:p>
          <a:p>
            <a:r>
              <a:rPr lang="en-IN" dirty="0"/>
              <a:t>3. Enhanced Customer Satisfaction: With better inventory management and availability of products, businesses can meet customer demands more effectively, leading to higher satisfaction and retention rates.</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144000" y="5334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2711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37743" y="541117"/>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0" name="TextBox 9">
            <a:extLst>
              <a:ext uri="{FF2B5EF4-FFF2-40B4-BE49-F238E27FC236}">
                <a16:creationId xmlns:a16="http://schemas.microsoft.com/office/drawing/2014/main" xmlns="" id="{50F43B6B-D63D-8C11-3402-774E792281B9}"/>
              </a:ext>
            </a:extLst>
          </p:cNvPr>
          <p:cNvSpPr txBox="1"/>
          <p:nvPr/>
        </p:nvSpPr>
        <p:spPr>
          <a:xfrm>
            <a:off x="2362200" y="1981200"/>
            <a:ext cx="6712974" cy="2957861"/>
          </a:xfrm>
          <a:prstGeom prst="rect">
            <a:avLst/>
          </a:prstGeom>
          <a:noFill/>
        </p:spPr>
        <p:txBody>
          <a:bodyPr wrap="square">
            <a:spAutoFit/>
          </a:bodyPr>
          <a:lstStyle/>
          <a:p>
            <a:pPr algn="just">
              <a:lnSpc>
                <a:spcPct val="150000"/>
              </a:lnSpc>
            </a:pPr>
            <a:r>
              <a:rPr lang="en-IN" dirty="0"/>
              <a:t>The distinguishing factor of our solution lies in its ability to adapt to evolving market dynamics and capture intricate demand patterns. The Random Forest algorithm's flexibility allows it to handle various types of data and perform well even in the presence of outliers and noise. Additionally, our solution offers a user-friendly interface and seamless integration with existing business systems, making it accessible and easy to implement for organizations of all sizes..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6" name="TextBox 15">
            <a:extLst>
              <a:ext uri="{FF2B5EF4-FFF2-40B4-BE49-F238E27FC236}">
                <a16:creationId xmlns:a16="http://schemas.microsoft.com/office/drawing/2014/main" xmlns="" id="{47BC5487-83B5-E4BF-D80A-4D5A2252E175}"/>
              </a:ext>
            </a:extLst>
          </p:cNvPr>
          <p:cNvSpPr txBox="1"/>
          <p:nvPr/>
        </p:nvSpPr>
        <p:spPr>
          <a:xfrm>
            <a:off x="591527" y="1669256"/>
            <a:ext cx="8694174" cy="2308324"/>
          </a:xfrm>
          <a:prstGeom prst="rect">
            <a:avLst/>
          </a:prstGeom>
          <a:noFill/>
        </p:spPr>
        <p:txBody>
          <a:bodyPr wrap="square">
            <a:spAutoFit/>
          </a:bodyPr>
          <a:lstStyle/>
          <a:p>
            <a:pPr marL="285750" indent="-285750">
              <a:buFont typeface="Arial" pitchFamily="34" charset="0"/>
              <a:buChar char="•"/>
            </a:pPr>
            <a:r>
              <a:rPr lang="en-IN" dirty="0"/>
              <a:t>In the </a:t>
            </a:r>
            <a:r>
              <a:rPr lang="en-IN" dirty="0" err="1"/>
              <a:t>modeling</a:t>
            </a:r>
            <a:r>
              <a:rPr lang="en-IN" dirty="0"/>
              <a:t> phase, we will </a:t>
            </a:r>
            <a:r>
              <a:rPr lang="en-IN" dirty="0" err="1"/>
              <a:t>preprocess</a:t>
            </a:r>
            <a:r>
              <a:rPr lang="en-IN" dirty="0"/>
              <a:t> the historical sales data by handling missing values, encoding categorical variables, and scaling numerical features as necessary. Next, we will split the data into training and testing sets, with a portion reserved for validation purposes. We will then train the Random Forest model using the training data and fine-tune its </a:t>
            </a:r>
            <a:r>
              <a:rPr lang="en-IN" dirty="0" err="1"/>
              <a:t>hyperparameters</a:t>
            </a:r>
            <a:r>
              <a:rPr lang="en-IN" dirty="0"/>
              <a:t> using techniques such as grid search or random search. Finally, we will evaluate the model's performance on the testing set using metrics such as Mean Absolute Error (MAE), Mean Squared Error (MSE), and Root Mean Squared Error (RMSE).</a:t>
            </a:r>
            <a:r>
              <a:rPr lang="en-US" b="0" i="0" dirty="0" smtClean="0">
                <a:solidFill>
                  <a:srgbClr val="0D0D0D"/>
                </a:solidFill>
                <a:effectLst/>
              </a:rPr>
              <a:t>.</a:t>
            </a:r>
            <a:endParaRPr lang="en-IN" dirty="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337</TotalTime>
  <Words>728</Words>
  <Application>Microsoft Office PowerPoint</Application>
  <PresentationFormat>Custom</PresentationFormat>
  <Paragraphs>48</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      VIKRAM.S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Deepa</dc:creator>
  <cp:lastModifiedBy>2021PITIT260</cp:lastModifiedBy>
  <cp:revision>12</cp:revision>
  <dcterms:created xsi:type="dcterms:W3CDTF">2024-03-29T14:48:44Z</dcterms:created>
  <dcterms:modified xsi:type="dcterms:W3CDTF">2024-04-01T08:39:18Z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