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3" r:id="rId15"/>
    <p:sldId id="294" r:id="rId16"/>
    <p:sldId id="29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328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328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328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8000" cy="685800"/>
          </a:xfrm>
          <a:custGeom>
            <a:avLst/>
            <a:gdLst/>
            <a:ahLst/>
            <a:cxnLst/>
            <a:rect l="l" t="t" r="r" b="b"/>
            <a:pathLst>
              <a:path w="508000" h="685800">
                <a:moveTo>
                  <a:pt x="0" y="685800"/>
                </a:moveTo>
                <a:lnTo>
                  <a:pt x="507492" y="685800"/>
                </a:lnTo>
                <a:lnTo>
                  <a:pt x="50749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E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85800"/>
            <a:ext cx="508000" cy="685800"/>
          </a:xfrm>
          <a:custGeom>
            <a:avLst/>
            <a:gdLst/>
            <a:ahLst/>
            <a:cxnLst/>
            <a:rect l="l" t="t" r="r" b="b"/>
            <a:pathLst>
              <a:path w="508000" h="685800">
                <a:moveTo>
                  <a:pt x="0" y="685800"/>
                </a:moveTo>
                <a:lnTo>
                  <a:pt x="507492" y="685800"/>
                </a:lnTo>
                <a:lnTo>
                  <a:pt x="50749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24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48800" y="68828"/>
            <a:ext cx="2683763" cy="353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881628" y="4398264"/>
            <a:ext cx="4126229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8000" cy="685800"/>
          </a:xfrm>
          <a:custGeom>
            <a:avLst/>
            <a:gdLst/>
            <a:ahLst/>
            <a:cxnLst/>
            <a:rect l="l" t="t" r="r" b="b"/>
            <a:pathLst>
              <a:path w="508000" h="685800">
                <a:moveTo>
                  <a:pt x="0" y="685800"/>
                </a:moveTo>
                <a:lnTo>
                  <a:pt x="507492" y="685800"/>
                </a:lnTo>
                <a:lnTo>
                  <a:pt x="50749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E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85800"/>
            <a:ext cx="508000" cy="685800"/>
          </a:xfrm>
          <a:custGeom>
            <a:avLst/>
            <a:gdLst/>
            <a:ahLst/>
            <a:cxnLst/>
            <a:rect l="l" t="t" r="r" b="b"/>
            <a:pathLst>
              <a:path w="508000" h="685800">
                <a:moveTo>
                  <a:pt x="0" y="685800"/>
                </a:moveTo>
                <a:lnTo>
                  <a:pt x="507492" y="685800"/>
                </a:lnTo>
                <a:lnTo>
                  <a:pt x="50749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24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48800" y="68828"/>
            <a:ext cx="2683763" cy="353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2057" y="1296365"/>
            <a:ext cx="67078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328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416" y="1607261"/>
            <a:ext cx="10615167" cy="353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43032" y="6457930"/>
            <a:ext cx="236220" cy="324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2754325"/>
            <a:ext cx="636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Random Forest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7649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0" dirty="0">
                <a:solidFill>
                  <a:srgbClr val="000000"/>
                </a:solidFill>
                <a:latin typeface="Arial"/>
                <a:cs typeface="Arial"/>
              </a:rPr>
              <a:t>Steps</a:t>
            </a:r>
            <a:r>
              <a:rPr sz="4400" b="0" spc="-3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4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random</a:t>
            </a:r>
            <a:r>
              <a:rPr sz="4400" b="0" spc="-3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0" dirty="0">
                <a:solidFill>
                  <a:srgbClr val="000000"/>
                </a:solidFill>
                <a:latin typeface="Arial"/>
                <a:cs typeface="Arial"/>
              </a:rPr>
              <a:t>forest</a:t>
            </a:r>
            <a:r>
              <a:rPr sz="4400" b="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5" dirty="0">
                <a:solidFill>
                  <a:srgbClr val="000000"/>
                </a:solidFill>
                <a:latin typeface="Arial"/>
                <a:cs typeface="Arial"/>
              </a:rPr>
              <a:t>algorithm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2567" y="3811651"/>
            <a:ext cx="697865" cy="103505"/>
          </a:xfrm>
          <a:custGeom>
            <a:avLst/>
            <a:gdLst/>
            <a:ahLst/>
            <a:cxnLst/>
            <a:rect l="l" t="t" r="r" b="b"/>
            <a:pathLst>
              <a:path w="697864" h="103504">
                <a:moveTo>
                  <a:pt x="672501" y="51688"/>
                </a:moveTo>
                <a:lnTo>
                  <a:pt x="605663" y="90678"/>
                </a:lnTo>
                <a:lnTo>
                  <a:pt x="602742" y="92456"/>
                </a:lnTo>
                <a:lnTo>
                  <a:pt x="601599" y="96266"/>
                </a:lnTo>
                <a:lnTo>
                  <a:pt x="605155" y="102362"/>
                </a:lnTo>
                <a:lnTo>
                  <a:pt x="609092" y="103378"/>
                </a:lnTo>
                <a:lnTo>
                  <a:pt x="686847" y="58038"/>
                </a:lnTo>
                <a:lnTo>
                  <a:pt x="685165" y="58038"/>
                </a:lnTo>
                <a:lnTo>
                  <a:pt x="685165" y="57150"/>
                </a:lnTo>
                <a:lnTo>
                  <a:pt x="681863" y="57150"/>
                </a:lnTo>
                <a:lnTo>
                  <a:pt x="672501" y="51688"/>
                </a:lnTo>
                <a:close/>
              </a:path>
              <a:path w="697864" h="103504">
                <a:moveTo>
                  <a:pt x="66161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1615" y="58038"/>
                </a:lnTo>
                <a:lnTo>
                  <a:pt x="672501" y="51688"/>
                </a:lnTo>
                <a:lnTo>
                  <a:pt x="661615" y="45338"/>
                </a:lnTo>
                <a:close/>
              </a:path>
              <a:path w="697864" h="103504">
                <a:moveTo>
                  <a:pt x="686847" y="45338"/>
                </a:moveTo>
                <a:lnTo>
                  <a:pt x="685165" y="45338"/>
                </a:lnTo>
                <a:lnTo>
                  <a:pt x="685165" y="58038"/>
                </a:lnTo>
                <a:lnTo>
                  <a:pt x="686847" y="58038"/>
                </a:lnTo>
                <a:lnTo>
                  <a:pt x="697738" y="51688"/>
                </a:lnTo>
                <a:lnTo>
                  <a:pt x="686847" y="45338"/>
                </a:lnTo>
                <a:close/>
              </a:path>
              <a:path w="697864" h="103504">
                <a:moveTo>
                  <a:pt x="681863" y="46228"/>
                </a:moveTo>
                <a:lnTo>
                  <a:pt x="672501" y="51688"/>
                </a:lnTo>
                <a:lnTo>
                  <a:pt x="681863" y="57150"/>
                </a:lnTo>
                <a:lnTo>
                  <a:pt x="681863" y="46228"/>
                </a:lnTo>
                <a:close/>
              </a:path>
              <a:path w="697864" h="103504">
                <a:moveTo>
                  <a:pt x="685165" y="46228"/>
                </a:moveTo>
                <a:lnTo>
                  <a:pt x="681863" y="46228"/>
                </a:lnTo>
                <a:lnTo>
                  <a:pt x="681863" y="57150"/>
                </a:lnTo>
                <a:lnTo>
                  <a:pt x="685165" y="57150"/>
                </a:lnTo>
                <a:lnTo>
                  <a:pt x="685165" y="46228"/>
                </a:lnTo>
                <a:close/>
              </a:path>
              <a:path w="697864" h="103504">
                <a:moveTo>
                  <a:pt x="609092" y="0"/>
                </a:moveTo>
                <a:lnTo>
                  <a:pt x="605155" y="1016"/>
                </a:lnTo>
                <a:lnTo>
                  <a:pt x="601599" y="7112"/>
                </a:lnTo>
                <a:lnTo>
                  <a:pt x="602742" y="10922"/>
                </a:lnTo>
                <a:lnTo>
                  <a:pt x="605663" y="12700"/>
                </a:lnTo>
                <a:lnTo>
                  <a:pt x="672501" y="51688"/>
                </a:lnTo>
                <a:lnTo>
                  <a:pt x="681863" y="46228"/>
                </a:lnTo>
                <a:lnTo>
                  <a:pt x="685165" y="46228"/>
                </a:lnTo>
                <a:lnTo>
                  <a:pt x="685165" y="45338"/>
                </a:lnTo>
                <a:lnTo>
                  <a:pt x="686847" y="45338"/>
                </a:lnTo>
                <a:lnTo>
                  <a:pt x="609092" y="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548" y="2889504"/>
            <a:ext cx="3251454" cy="1985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6012" y="3497072"/>
            <a:ext cx="247459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311150">
              <a:lnSpc>
                <a:spcPts val="2420"/>
              </a:lnSpc>
              <a:spcBef>
                <a:spcPts val="359"/>
              </a:spcBef>
            </a:pPr>
            <a:r>
              <a:rPr sz="2200" spc="-140" dirty="0">
                <a:latin typeface="Arial"/>
                <a:cs typeface="Arial"/>
              </a:rPr>
              <a:t>Step1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175" dirty="0">
                <a:latin typeface="Arial"/>
                <a:cs typeface="Arial"/>
              </a:rPr>
              <a:t>a  </a:t>
            </a:r>
            <a:r>
              <a:rPr sz="2200" spc="-65" dirty="0">
                <a:latin typeface="Arial"/>
                <a:cs typeface="Arial"/>
              </a:rPr>
              <a:t>bootstrapped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7911" y="3811651"/>
            <a:ext cx="697865" cy="103505"/>
          </a:xfrm>
          <a:custGeom>
            <a:avLst/>
            <a:gdLst/>
            <a:ahLst/>
            <a:cxnLst/>
            <a:rect l="l" t="t" r="r" b="b"/>
            <a:pathLst>
              <a:path w="697865" h="103504">
                <a:moveTo>
                  <a:pt x="672501" y="51688"/>
                </a:moveTo>
                <a:lnTo>
                  <a:pt x="605663" y="90678"/>
                </a:lnTo>
                <a:lnTo>
                  <a:pt x="602742" y="92456"/>
                </a:lnTo>
                <a:lnTo>
                  <a:pt x="601599" y="96266"/>
                </a:lnTo>
                <a:lnTo>
                  <a:pt x="605155" y="102362"/>
                </a:lnTo>
                <a:lnTo>
                  <a:pt x="609092" y="103378"/>
                </a:lnTo>
                <a:lnTo>
                  <a:pt x="686847" y="58038"/>
                </a:lnTo>
                <a:lnTo>
                  <a:pt x="685165" y="58038"/>
                </a:lnTo>
                <a:lnTo>
                  <a:pt x="685165" y="57150"/>
                </a:lnTo>
                <a:lnTo>
                  <a:pt x="681863" y="57150"/>
                </a:lnTo>
                <a:lnTo>
                  <a:pt x="672501" y="51688"/>
                </a:lnTo>
                <a:close/>
              </a:path>
              <a:path w="697865" h="103504">
                <a:moveTo>
                  <a:pt x="66161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1615" y="58038"/>
                </a:lnTo>
                <a:lnTo>
                  <a:pt x="672501" y="51688"/>
                </a:lnTo>
                <a:lnTo>
                  <a:pt x="661615" y="45338"/>
                </a:lnTo>
                <a:close/>
              </a:path>
              <a:path w="697865" h="103504">
                <a:moveTo>
                  <a:pt x="686847" y="45338"/>
                </a:moveTo>
                <a:lnTo>
                  <a:pt x="685165" y="45338"/>
                </a:lnTo>
                <a:lnTo>
                  <a:pt x="685165" y="58038"/>
                </a:lnTo>
                <a:lnTo>
                  <a:pt x="686847" y="58038"/>
                </a:lnTo>
                <a:lnTo>
                  <a:pt x="697738" y="51688"/>
                </a:lnTo>
                <a:lnTo>
                  <a:pt x="686847" y="45338"/>
                </a:lnTo>
                <a:close/>
              </a:path>
              <a:path w="697865" h="103504">
                <a:moveTo>
                  <a:pt x="681863" y="46228"/>
                </a:moveTo>
                <a:lnTo>
                  <a:pt x="672501" y="51688"/>
                </a:lnTo>
                <a:lnTo>
                  <a:pt x="681863" y="57150"/>
                </a:lnTo>
                <a:lnTo>
                  <a:pt x="681863" y="46228"/>
                </a:lnTo>
                <a:close/>
              </a:path>
              <a:path w="697865" h="103504">
                <a:moveTo>
                  <a:pt x="685165" y="46228"/>
                </a:moveTo>
                <a:lnTo>
                  <a:pt x="681863" y="46228"/>
                </a:lnTo>
                <a:lnTo>
                  <a:pt x="681863" y="57150"/>
                </a:lnTo>
                <a:lnTo>
                  <a:pt x="685165" y="57150"/>
                </a:lnTo>
                <a:lnTo>
                  <a:pt x="685165" y="46228"/>
                </a:lnTo>
                <a:close/>
              </a:path>
              <a:path w="697865" h="103504">
                <a:moveTo>
                  <a:pt x="609092" y="0"/>
                </a:moveTo>
                <a:lnTo>
                  <a:pt x="605155" y="1016"/>
                </a:lnTo>
                <a:lnTo>
                  <a:pt x="601599" y="7112"/>
                </a:lnTo>
                <a:lnTo>
                  <a:pt x="602742" y="10922"/>
                </a:lnTo>
                <a:lnTo>
                  <a:pt x="605663" y="12700"/>
                </a:lnTo>
                <a:lnTo>
                  <a:pt x="672501" y="51688"/>
                </a:lnTo>
                <a:lnTo>
                  <a:pt x="681863" y="46228"/>
                </a:lnTo>
                <a:lnTo>
                  <a:pt x="685165" y="46228"/>
                </a:lnTo>
                <a:lnTo>
                  <a:pt x="685165" y="45338"/>
                </a:lnTo>
                <a:lnTo>
                  <a:pt x="686847" y="45338"/>
                </a:lnTo>
                <a:lnTo>
                  <a:pt x="609092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8367" y="2889504"/>
            <a:ext cx="3312414" cy="1985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3853" y="3036569"/>
            <a:ext cx="2844165" cy="15887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140" dirty="0">
                <a:latin typeface="Arial"/>
                <a:cs typeface="Arial"/>
              </a:rPr>
              <a:t>Step2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decision  </a:t>
            </a:r>
            <a:r>
              <a:rPr sz="2200" spc="-35" dirty="0">
                <a:latin typeface="Arial"/>
                <a:cs typeface="Arial"/>
              </a:rPr>
              <a:t>tree </a:t>
            </a:r>
            <a:r>
              <a:rPr sz="2200" spc="-114" dirty="0">
                <a:latin typeface="Arial"/>
                <a:cs typeface="Arial"/>
              </a:rPr>
              <a:t>using </a:t>
            </a:r>
            <a:r>
              <a:rPr sz="2200" spc="-20" dirty="0">
                <a:latin typeface="Arial"/>
                <a:cs typeface="Arial"/>
              </a:rPr>
              <a:t>boot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strapped  dataset. </a:t>
            </a:r>
            <a:r>
              <a:rPr sz="2200" spc="-75" dirty="0">
                <a:latin typeface="Arial"/>
                <a:cs typeface="Arial"/>
              </a:rPr>
              <a:t>But </a:t>
            </a:r>
            <a:r>
              <a:rPr sz="2200" spc="-60" dirty="0">
                <a:latin typeface="Arial"/>
                <a:cs typeface="Arial"/>
              </a:rPr>
              <a:t>only </a:t>
            </a:r>
            <a:r>
              <a:rPr sz="2200" spc="-150" dirty="0">
                <a:latin typeface="Arial"/>
                <a:cs typeface="Arial"/>
              </a:rPr>
              <a:t>use </a:t>
            </a:r>
            <a:r>
              <a:rPr sz="2200" spc="-175" dirty="0">
                <a:latin typeface="Arial"/>
                <a:cs typeface="Arial"/>
              </a:rPr>
              <a:t>a  </a:t>
            </a:r>
            <a:r>
              <a:rPr sz="2200" spc="-80" dirty="0">
                <a:latin typeface="Arial"/>
                <a:cs typeface="Arial"/>
              </a:rPr>
              <a:t>random </a:t>
            </a:r>
            <a:r>
              <a:rPr sz="2200" spc="-110" dirty="0">
                <a:latin typeface="Arial"/>
                <a:cs typeface="Arial"/>
              </a:rPr>
              <a:t>subset </a:t>
            </a:r>
            <a:r>
              <a:rPr sz="2200" spc="-5" dirty="0">
                <a:latin typeface="Arial"/>
                <a:cs typeface="Arial"/>
              </a:rPr>
              <a:t>of  </a:t>
            </a:r>
            <a:r>
              <a:rPr sz="2200" spc="-100" dirty="0">
                <a:latin typeface="Arial"/>
                <a:cs typeface="Arial"/>
              </a:rPr>
              <a:t>variables </a:t>
            </a:r>
            <a:r>
              <a:rPr sz="2200" spc="-35" dirty="0">
                <a:latin typeface="Arial"/>
                <a:cs typeface="Arial"/>
              </a:rPr>
              <a:t>at </a:t>
            </a:r>
            <a:r>
              <a:rPr sz="2200" spc="-140" dirty="0">
                <a:latin typeface="Arial"/>
                <a:cs typeface="Arial"/>
              </a:rPr>
              <a:t>each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step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3043" y="2889504"/>
            <a:ext cx="3295650" cy="1985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55481" y="3497072"/>
            <a:ext cx="287083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39370">
              <a:lnSpc>
                <a:spcPts val="2420"/>
              </a:lnSpc>
              <a:spcBef>
                <a:spcPts val="359"/>
              </a:spcBef>
            </a:pPr>
            <a:r>
              <a:rPr sz="2200" spc="-140" dirty="0">
                <a:latin typeface="Arial"/>
                <a:cs typeface="Arial"/>
              </a:rPr>
              <a:t>Step3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70" dirty="0">
                <a:latin typeface="Arial"/>
                <a:cs typeface="Arial"/>
              </a:rPr>
              <a:t>repeat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60" dirty="0">
                <a:latin typeface="Arial"/>
                <a:cs typeface="Arial"/>
              </a:rPr>
              <a:t>same 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25" dirty="0">
                <a:latin typeface="Arial"/>
                <a:cs typeface="Arial"/>
              </a:rPr>
              <a:t>multiple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trees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518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solidFill>
                  <a:srgbClr val="000000"/>
                </a:solidFill>
                <a:latin typeface="Arial"/>
                <a:cs typeface="Arial"/>
              </a:rPr>
              <a:t>Out</a:t>
            </a:r>
            <a:r>
              <a:rPr sz="4400" b="0" spc="-3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z="4400" b="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9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Arial"/>
                <a:cs typeface="Arial"/>
              </a:rPr>
              <a:t>points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230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5742305" algn="l"/>
                <a:tab pos="5742940" algn="l"/>
              </a:tabLst>
            </a:pPr>
            <a:r>
              <a:rPr spc="-105" dirty="0"/>
              <a:t>When </a:t>
            </a:r>
            <a:r>
              <a:rPr dirty="0"/>
              <a:t>we </a:t>
            </a:r>
            <a:r>
              <a:rPr spc="-50" dirty="0"/>
              <a:t>create </a:t>
            </a:r>
            <a:r>
              <a:rPr spc="-210" dirty="0"/>
              <a:t>a  </a:t>
            </a:r>
            <a:r>
              <a:rPr spc="-5" dirty="0"/>
              <a:t>bootstrapped </a:t>
            </a:r>
            <a:r>
              <a:rPr spc="-55" dirty="0"/>
              <a:t>dataset, </a:t>
            </a:r>
            <a:r>
              <a:rPr spc="-300" dirty="0"/>
              <a:t>~1/3  </a:t>
            </a:r>
            <a:r>
              <a:rPr spc="100" dirty="0"/>
              <a:t>of</a:t>
            </a:r>
            <a:r>
              <a:rPr spc="-210" dirty="0"/>
              <a:t> </a:t>
            </a:r>
            <a:r>
              <a:rPr spc="25" dirty="0"/>
              <a:t>the</a:t>
            </a:r>
            <a:r>
              <a:rPr spc="-204" dirty="0"/>
              <a:t> </a:t>
            </a:r>
            <a:r>
              <a:rPr spc="-30" dirty="0"/>
              <a:t>original</a:t>
            </a:r>
            <a:r>
              <a:rPr spc="-200" dirty="0"/>
              <a:t> </a:t>
            </a:r>
            <a:r>
              <a:rPr spc="-50" dirty="0"/>
              <a:t>data</a:t>
            </a:r>
            <a:r>
              <a:rPr spc="-200" dirty="0"/>
              <a:t> </a:t>
            </a:r>
            <a:r>
              <a:rPr spc="-105" dirty="0"/>
              <a:t>does</a:t>
            </a:r>
            <a:r>
              <a:rPr spc="-225" dirty="0"/>
              <a:t> </a:t>
            </a:r>
            <a:r>
              <a:rPr spc="75" dirty="0"/>
              <a:t>not  </a:t>
            </a:r>
            <a:r>
              <a:rPr spc="-70" dirty="0"/>
              <a:t>end</a:t>
            </a:r>
            <a:r>
              <a:rPr spc="-215" dirty="0"/>
              <a:t> </a:t>
            </a:r>
            <a:r>
              <a:rPr spc="-35" dirty="0"/>
              <a:t>up</a:t>
            </a:r>
            <a:r>
              <a:rPr spc="-200" dirty="0"/>
              <a:t> </a:t>
            </a:r>
            <a:r>
              <a:rPr spc="-40" dirty="0"/>
              <a:t>in</a:t>
            </a:r>
            <a:r>
              <a:rPr spc="-190" dirty="0"/>
              <a:t> </a:t>
            </a:r>
            <a:r>
              <a:rPr spc="25" dirty="0"/>
              <a:t>the</a:t>
            </a:r>
            <a:r>
              <a:rPr spc="-210" dirty="0"/>
              <a:t> </a:t>
            </a:r>
            <a:r>
              <a:rPr spc="65" dirty="0"/>
              <a:t>boot</a:t>
            </a:r>
            <a:r>
              <a:rPr spc="-200" dirty="0"/>
              <a:t> </a:t>
            </a:r>
            <a:r>
              <a:rPr spc="-40" dirty="0"/>
              <a:t>strapped  </a:t>
            </a:r>
            <a:r>
              <a:rPr spc="-50" dirty="0"/>
              <a:t>dataset</a:t>
            </a:r>
          </a:p>
          <a:p>
            <a:pPr marL="5742305" marR="84328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5742305" algn="l"/>
                <a:tab pos="5742940" algn="l"/>
              </a:tabLst>
            </a:pPr>
            <a:r>
              <a:rPr spc="-165" dirty="0"/>
              <a:t>This </a:t>
            </a:r>
            <a:r>
              <a:rPr spc="-145" dirty="0"/>
              <a:t>is </a:t>
            </a:r>
            <a:r>
              <a:rPr spc="-80" dirty="0"/>
              <a:t>called</a:t>
            </a:r>
            <a:r>
              <a:rPr spc="-325" dirty="0"/>
              <a:t> </a:t>
            </a:r>
            <a:r>
              <a:rPr spc="-40" dirty="0"/>
              <a:t>out-of-bag  </a:t>
            </a:r>
            <a:r>
              <a:rPr spc="-50" dirty="0"/>
              <a:t>dataset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7599" y="1757173"/>
          <a:ext cx="2288539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30" dirty="0">
                          <a:latin typeface="Trebuchet MS"/>
                          <a:cs typeface="Trebuchet MS"/>
                        </a:rPr>
                        <a:t>Sno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7599" y="3334513"/>
          <a:ext cx="2288539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30" dirty="0">
                          <a:latin typeface="Trebuchet MS"/>
                          <a:cs typeface="Trebuchet MS"/>
                        </a:rPr>
                        <a:t>Sno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57599" y="4940809"/>
          <a:ext cx="2288539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30" dirty="0">
                          <a:latin typeface="Trebuchet MS"/>
                          <a:cs typeface="Trebuchet MS"/>
                        </a:rPr>
                        <a:t>Sno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X3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355721" y="2107692"/>
            <a:ext cx="325120" cy="1496695"/>
          </a:xfrm>
          <a:custGeom>
            <a:avLst/>
            <a:gdLst/>
            <a:ahLst/>
            <a:cxnLst/>
            <a:rect l="l" t="t" r="r" b="b"/>
            <a:pathLst>
              <a:path w="325120" h="1496695">
                <a:moveTo>
                  <a:pt x="281007" y="73507"/>
                </a:moveTo>
                <a:lnTo>
                  <a:pt x="0" y="1494155"/>
                </a:lnTo>
                <a:lnTo>
                  <a:pt x="12445" y="1496568"/>
                </a:lnTo>
                <a:lnTo>
                  <a:pt x="293441" y="75977"/>
                </a:lnTo>
                <a:lnTo>
                  <a:pt x="281007" y="73507"/>
                </a:lnTo>
                <a:close/>
              </a:path>
              <a:path w="325120" h="1496695">
                <a:moveTo>
                  <a:pt x="318812" y="61087"/>
                </a:moveTo>
                <a:lnTo>
                  <a:pt x="283463" y="61087"/>
                </a:lnTo>
                <a:lnTo>
                  <a:pt x="295909" y="63500"/>
                </a:lnTo>
                <a:lnTo>
                  <a:pt x="293441" y="75977"/>
                </a:lnTo>
                <a:lnTo>
                  <a:pt x="324612" y="82169"/>
                </a:lnTo>
                <a:lnTo>
                  <a:pt x="318812" y="61087"/>
                </a:lnTo>
                <a:close/>
              </a:path>
              <a:path w="325120" h="1496695">
                <a:moveTo>
                  <a:pt x="283463" y="61087"/>
                </a:moveTo>
                <a:lnTo>
                  <a:pt x="281007" y="73507"/>
                </a:lnTo>
                <a:lnTo>
                  <a:pt x="293441" y="75977"/>
                </a:lnTo>
                <a:lnTo>
                  <a:pt x="295909" y="63500"/>
                </a:lnTo>
                <a:lnTo>
                  <a:pt x="283463" y="61087"/>
                </a:lnTo>
                <a:close/>
              </a:path>
              <a:path w="325120" h="1496695">
                <a:moveTo>
                  <a:pt x="302005" y="0"/>
                </a:moveTo>
                <a:lnTo>
                  <a:pt x="249808" y="67310"/>
                </a:lnTo>
                <a:lnTo>
                  <a:pt x="281007" y="73507"/>
                </a:lnTo>
                <a:lnTo>
                  <a:pt x="283463" y="61087"/>
                </a:lnTo>
                <a:lnTo>
                  <a:pt x="318812" y="61087"/>
                </a:lnTo>
                <a:lnTo>
                  <a:pt x="302005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0292" y="3596640"/>
            <a:ext cx="297815" cy="104139"/>
          </a:xfrm>
          <a:custGeom>
            <a:avLst/>
            <a:gdLst/>
            <a:ahLst/>
            <a:cxnLst/>
            <a:rect l="l" t="t" r="r" b="b"/>
            <a:pathLst>
              <a:path w="297814" h="104139">
                <a:moveTo>
                  <a:pt x="222277" y="73568"/>
                </a:moveTo>
                <a:lnTo>
                  <a:pt x="213868" y="104140"/>
                </a:lnTo>
                <a:lnTo>
                  <a:pt x="297434" y="87757"/>
                </a:lnTo>
                <a:lnTo>
                  <a:pt x="285436" y="76962"/>
                </a:lnTo>
                <a:lnTo>
                  <a:pt x="234569" y="76962"/>
                </a:lnTo>
                <a:lnTo>
                  <a:pt x="222277" y="73568"/>
                </a:lnTo>
                <a:close/>
              </a:path>
              <a:path w="297814" h="104139">
                <a:moveTo>
                  <a:pt x="225628" y="61389"/>
                </a:moveTo>
                <a:lnTo>
                  <a:pt x="222277" y="73568"/>
                </a:lnTo>
                <a:lnTo>
                  <a:pt x="234569" y="76962"/>
                </a:lnTo>
                <a:lnTo>
                  <a:pt x="237871" y="64770"/>
                </a:lnTo>
                <a:lnTo>
                  <a:pt x="225628" y="61389"/>
                </a:lnTo>
                <a:close/>
              </a:path>
              <a:path w="297814" h="104139">
                <a:moveTo>
                  <a:pt x="234061" y="30734"/>
                </a:moveTo>
                <a:lnTo>
                  <a:pt x="225628" y="61389"/>
                </a:lnTo>
                <a:lnTo>
                  <a:pt x="237871" y="64770"/>
                </a:lnTo>
                <a:lnTo>
                  <a:pt x="234569" y="76962"/>
                </a:lnTo>
                <a:lnTo>
                  <a:pt x="285436" y="76962"/>
                </a:lnTo>
                <a:lnTo>
                  <a:pt x="234061" y="30734"/>
                </a:lnTo>
                <a:close/>
              </a:path>
              <a:path w="297814" h="104139">
                <a:moveTo>
                  <a:pt x="3302" y="0"/>
                </a:moveTo>
                <a:lnTo>
                  <a:pt x="0" y="12192"/>
                </a:lnTo>
                <a:lnTo>
                  <a:pt x="222277" y="73568"/>
                </a:lnTo>
                <a:lnTo>
                  <a:pt x="225628" y="61389"/>
                </a:lnTo>
                <a:lnTo>
                  <a:pt x="3302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5721" y="3601592"/>
            <a:ext cx="326390" cy="1689735"/>
          </a:xfrm>
          <a:custGeom>
            <a:avLst/>
            <a:gdLst/>
            <a:ahLst/>
            <a:cxnLst/>
            <a:rect l="l" t="t" r="r" b="b"/>
            <a:pathLst>
              <a:path w="326389" h="1689735">
                <a:moveTo>
                  <a:pt x="282548" y="1615407"/>
                </a:moveTo>
                <a:lnTo>
                  <a:pt x="251332" y="1620901"/>
                </a:lnTo>
                <a:lnTo>
                  <a:pt x="302005" y="1689354"/>
                </a:lnTo>
                <a:lnTo>
                  <a:pt x="320360" y="1627886"/>
                </a:lnTo>
                <a:lnTo>
                  <a:pt x="284733" y="1627886"/>
                </a:lnTo>
                <a:lnTo>
                  <a:pt x="282548" y="1615407"/>
                </a:lnTo>
                <a:close/>
              </a:path>
              <a:path w="326389" h="1689735">
                <a:moveTo>
                  <a:pt x="295111" y="1613197"/>
                </a:moveTo>
                <a:lnTo>
                  <a:pt x="282548" y="1615407"/>
                </a:lnTo>
                <a:lnTo>
                  <a:pt x="284733" y="1627886"/>
                </a:lnTo>
                <a:lnTo>
                  <a:pt x="297306" y="1625727"/>
                </a:lnTo>
                <a:lnTo>
                  <a:pt x="295111" y="1613197"/>
                </a:lnTo>
                <a:close/>
              </a:path>
              <a:path w="326389" h="1689735">
                <a:moveTo>
                  <a:pt x="326389" y="1607693"/>
                </a:moveTo>
                <a:lnTo>
                  <a:pt x="295111" y="1613197"/>
                </a:lnTo>
                <a:lnTo>
                  <a:pt x="297306" y="1625727"/>
                </a:lnTo>
                <a:lnTo>
                  <a:pt x="284733" y="1627886"/>
                </a:lnTo>
                <a:lnTo>
                  <a:pt x="320360" y="1627886"/>
                </a:lnTo>
                <a:lnTo>
                  <a:pt x="326389" y="1607693"/>
                </a:lnTo>
                <a:close/>
              </a:path>
              <a:path w="326389" h="1689735">
                <a:moveTo>
                  <a:pt x="12445" y="0"/>
                </a:moveTo>
                <a:lnTo>
                  <a:pt x="0" y="2286"/>
                </a:lnTo>
                <a:lnTo>
                  <a:pt x="282548" y="1615407"/>
                </a:lnTo>
                <a:lnTo>
                  <a:pt x="295111" y="1613197"/>
                </a:lnTo>
                <a:lnTo>
                  <a:pt x="12445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2470" y="3201914"/>
          <a:ext cx="3154679" cy="794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marL="29845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spc="-50" dirty="0">
                          <a:latin typeface="Trebuchet MS"/>
                          <a:cs typeface="Trebuchet MS"/>
                        </a:rPr>
                        <a:t>Sno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spc="-70" dirty="0">
                          <a:latin typeface="Trebuchet MS"/>
                          <a:cs typeface="Trebuchet MS"/>
                        </a:rPr>
                        <a:t>X1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spc="-70" dirty="0">
                          <a:latin typeface="Trebuchet MS"/>
                          <a:cs typeface="Trebuchet MS"/>
                        </a:rPr>
                        <a:t>X2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spc="-70" dirty="0">
                          <a:latin typeface="Trebuchet MS"/>
                          <a:cs typeface="Trebuchet MS"/>
                        </a:rPr>
                        <a:t>X3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spc="-70" dirty="0">
                          <a:latin typeface="Trebuchet MS"/>
                          <a:cs typeface="Trebuchet MS"/>
                        </a:rPr>
                        <a:t>X4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050"/>
                        </a:lnSpc>
                        <a:spcBef>
                          <a:spcPts val="20"/>
                        </a:spcBef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Y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26670" algn="ctr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432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29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313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25"/>
                        </a:lnSpc>
                        <a:spcBef>
                          <a:spcPts val="100"/>
                        </a:spcBef>
                      </a:pPr>
                      <a:r>
                        <a:rPr sz="950" spc="-110" dirty="0"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26670" algn="ctr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2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529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379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30"/>
                        </a:lnSpc>
                        <a:spcBef>
                          <a:spcPts val="130"/>
                        </a:spcBef>
                      </a:pPr>
                      <a:r>
                        <a:rPr sz="950" spc="-110" dirty="0"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6670" algn="ct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3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125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67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317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65" dirty="0"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6670" algn="ct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4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144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29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103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30"/>
                        </a:lnSpc>
                        <a:spcBef>
                          <a:spcPts val="20"/>
                        </a:spcBef>
                      </a:pPr>
                      <a:r>
                        <a:rPr sz="950" spc="-65" dirty="0"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2" name="object 12"/>
          <p:cNvSpPr txBox="1"/>
          <p:nvPr/>
        </p:nvSpPr>
        <p:spPr>
          <a:xfrm>
            <a:off x="10044556" y="6457930"/>
            <a:ext cx="233045" cy="324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598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30" dirty="0">
                <a:solidFill>
                  <a:srgbClr val="000000"/>
                </a:solidFill>
                <a:latin typeface="Arial"/>
                <a:cs typeface="Arial"/>
              </a:rPr>
              <a:t>How </a:t>
            </a:r>
            <a:r>
              <a:rPr sz="4400" b="0" spc="1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4400" b="0" spc="-8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35" dirty="0">
                <a:solidFill>
                  <a:srgbClr val="000000"/>
                </a:solidFill>
                <a:latin typeface="Arial"/>
                <a:cs typeface="Arial"/>
              </a:rPr>
              <a:t>calculate </a:t>
            </a:r>
            <a:r>
              <a:rPr sz="4400" b="0" spc="-220" dirty="0">
                <a:solidFill>
                  <a:srgbClr val="000000"/>
                </a:solidFill>
                <a:latin typeface="Arial"/>
                <a:cs typeface="Arial"/>
              </a:rPr>
              <a:t>accuracy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0044556" y="6457930"/>
            <a:ext cx="233045" cy="324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60259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767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54" dirty="0">
                <a:latin typeface="Arial"/>
                <a:cs typeface="Arial"/>
              </a:rPr>
              <a:t>OOB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samples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used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35" dirty="0">
                <a:latin typeface="Arial"/>
                <a:cs typeface="Arial"/>
              </a:rPr>
              <a:t>to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measure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how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accurate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our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random  </a:t>
            </a:r>
            <a:r>
              <a:rPr sz="3200" spc="20" dirty="0">
                <a:latin typeface="Arial"/>
                <a:cs typeface="Arial"/>
              </a:rPr>
              <a:t>forest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Arial"/>
                <a:cs typeface="Arial"/>
              </a:rPr>
              <a:t>by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the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ratio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out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bag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samples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correctly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classified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by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the  </a:t>
            </a:r>
            <a:r>
              <a:rPr sz="3200" spc="-40" dirty="0">
                <a:latin typeface="Arial"/>
                <a:cs typeface="Arial"/>
              </a:rPr>
              <a:t>random </a:t>
            </a:r>
            <a:r>
              <a:rPr sz="3200" spc="25" dirty="0">
                <a:latin typeface="Arial"/>
                <a:cs typeface="Arial"/>
              </a:rPr>
              <a:t>forest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355600" marR="52133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Proportion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254" dirty="0">
                <a:latin typeface="Arial"/>
                <a:cs typeface="Arial"/>
              </a:rPr>
              <a:t>OOB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samples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incorrectly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classified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–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out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  </a:t>
            </a:r>
            <a:r>
              <a:rPr sz="3200" spc="-90" dirty="0">
                <a:latin typeface="Arial"/>
                <a:cs typeface="Arial"/>
              </a:rPr>
              <a:t>bag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30478"/>
            <a:ext cx="1019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3600" b="0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8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600" b="0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30" dirty="0">
                <a:solidFill>
                  <a:srgbClr val="000000"/>
                </a:solidFill>
                <a:latin typeface="Arial"/>
                <a:cs typeface="Arial"/>
              </a:rPr>
              <a:t>decide</a:t>
            </a:r>
            <a:r>
              <a:rPr sz="3600" b="0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0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3600" b="0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75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3600" b="0" spc="-2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05" dirty="0">
                <a:solidFill>
                  <a:srgbClr val="000000"/>
                </a:solidFill>
                <a:latin typeface="Arial"/>
                <a:cs typeface="Arial"/>
              </a:rPr>
              <a:t>many</a:t>
            </a:r>
            <a:r>
              <a:rPr sz="3600" b="0" spc="-2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3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  <a:r>
              <a:rPr sz="3600" b="0" spc="-3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8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600" b="0"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235" dirty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3600" b="0" spc="-2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00" dirty="0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sz="3600" b="0" spc="-2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80" dirty="0">
                <a:solidFill>
                  <a:srgbClr val="000000"/>
                </a:solidFill>
                <a:latin typeface="Arial"/>
                <a:cs typeface="Arial"/>
              </a:rPr>
              <a:t>step?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10044556" y="6457930"/>
            <a:ext cx="233045" cy="324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797540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Compare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260" dirty="0">
                <a:latin typeface="Arial"/>
                <a:cs typeface="Arial"/>
              </a:rPr>
              <a:t>OOB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error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for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using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300" dirty="0">
                <a:latin typeface="Arial"/>
                <a:cs typeface="Arial"/>
              </a:rPr>
              <a:t>2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variables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per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step,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3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variables  and </a:t>
            </a:r>
            <a:r>
              <a:rPr sz="3200" spc="-125" dirty="0">
                <a:latin typeface="Arial"/>
                <a:cs typeface="Arial"/>
              </a:rPr>
              <a:t>so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Choose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the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most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accurate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set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355600" marR="15182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Typically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start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by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using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square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85" dirty="0">
                <a:latin typeface="Arial"/>
                <a:cs typeface="Arial"/>
              </a:rPr>
              <a:t>root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number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  </a:t>
            </a:r>
            <a:r>
              <a:rPr sz="3200" spc="-95" dirty="0"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Then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try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a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few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settings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above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and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below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the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641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5" dirty="0">
                <a:solidFill>
                  <a:srgbClr val="000000"/>
                </a:solidFill>
                <a:latin typeface="Arial"/>
                <a:cs typeface="Arial"/>
              </a:rPr>
              <a:t>Summary </a:t>
            </a:r>
            <a:r>
              <a:rPr sz="4400" b="0" spc="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7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00" dirty="0">
                <a:solidFill>
                  <a:srgbClr val="000000"/>
                </a:solidFill>
                <a:latin typeface="Arial"/>
                <a:cs typeface="Arial"/>
              </a:rPr>
              <a:t>Random </a:t>
            </a:r>
            <a:r>
              <a:rPr sz="4400" b="0" spc="-50" dirty="0">
                <a:solidFill>
                  <a:srgbClr val="000000"/>
                </a:solidFill>
                <a:latin typeface="Arial"/>
                <a:cs typeface="Arial"/>
              </a:rPr>
              <a:t>forest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1609344"/>
            <a:ext cx="3656838" cy="214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436" y="2143124"/>
            <a:ext cx="3265170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15570" algn="just">
              <a:lnSpc>
                <a:spcPct val="91600"/>
              </a:lnSpc>
              <a:spcBef>
                <a:spcPts val="315"/>
              </a:spcBef>
            </a:pPr>
            <a:r>
              <a:rPr sz="2200" spc="-145" dirty="0">
                <a:latin typeface="Arial"/>
                <a:cs typeface="Arial"/>
              </a:rPr>
              <a:t>Consists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large </a:t>
            </a:r>
            <a:r>
              <a:rPr sz="2200" spc="-70" dirty="0">
                <a:latin typeface="Arial"/>
                <a:cs typeface="Arial"/>
              </a:rPr>
              <a:t>number 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50" dirty="0">
                <a:latin typeface="Arial"/>
                <a:cs typeface="Arial"/>
              </a:rPr>
              <a:t>individual </a:t>
            </a:r>
            <a:r>
              <a:rPr sz="2200" spc="-95" dirty="0">
                <a:latin typeface="Arial"/>
                <a:cs typeface="Arial"/>
              </a:rPr>
              <a:t>decision </a:t>
            </a:r>
            <a:r>
              <a:rPr sz="2200" spc="-75" dirty="0">
                <a:latin typeface="Arial"/>
                <a:cs typeface="Arial"/>
              </a:rPr>
              <a:t>trees 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spc="-75" dirty="0">
                <a:latin typeface="Arial"/>
                <a:cs typeface="Arial"/>
              </a:rPr>
              <a:t>operate </a:t>
            </a:r>
            <a:r>
              <a:rPr sz="2200" spc="-210" dirty="0">
                <a:latin typeface="Arial"/>
                <a:cs typeface="Arial"/>
              </a:rPr>
              <a:t>as </a:t>
            </a:r>
            <a:r>
              <a:rPr sz="2200" spc="-120" dirty="0">
                <a:latin typeface="Arial"/>
                <a:cs typeface="Arial"/>
              </a:rPr>
              <a:t>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ensemble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7303" y="1609344"/>
            <a:ext cx="3515105" cy="2143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9954" y="2143124"/>
            <a:ext cx="2754630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215" dirty="0">
                <a:latin typeface="Arial"/>
                <a:cs typeface="Arial"/>
              </a:rPr>
              <a:t>Each </a:t>
            </a:r>
            <a:r>
              <a:rPr sz="2200" spc="-35" dirty="0">
                <a:latin typeface="Arial"/>
                <a:cs typeface="Arial"/>
              </a:rPr>
              <a:t>tree </a:t>
            </a:r>
            <a:r>
              <a:rPr sz="2200" spc="-30" dirty="0">
                <a:latin typeface="Arial"/>
                <a:cs typeface="Arial"/>
              </a:rPr>
              <a:t>in the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random  </a:t>
            </a:r>
            <a:r>
              <a:rPr sz="2200" spc="-55" dirty="0">
                <a:latin typeface="Arial"/>
                <a:cs typeface="Arial"/>
              </a:rPr>
              <a:t>forest </a:t>
            </a:r>
            <a:r>
              <a:rPr sz="2200" spc="-90" dirty="0">
                <a:latin typeface="Arial"/>
                <a:cs typeface="Arial"/>
              </a:rPr>
              <a:t>spits </a:t>
            </a:r>
            <a:r>
              <a:rPr sz="2200" spc="-10" dirty="0">
                <a:latin typeface="Arial"/>
                <a:cs typeface="Arial"/>
              </a:rPr>
              <a:t>out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65" dirty="0">
                <a:latin typeface="Arial"/>
                <a:cs typeface="Arial"/>
              </a:rPr>
              <a:t>class  </a:t>
            </a:r>
            <a:r>
              <a:rPr sz="2200" spc="-45" dirty="0">
                <a:latin typeface="Arial"/>
                <a:cs typeface="Arial"/>
              </a:rPr>
              <a:t>prediction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0435" y="1609344"/>
            <a:ext cx="3612641" cy="2143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62366" y="2296794"/>
            <a:ext cx="321246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165" dirty="0">
                <a:latin typeface="Arial"/>
                <a:cs typeface="Arial"/>
              </a:rPr>
              <a:t>class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70" dirty="0">
                <a:latin typeface="Arial"/>
                <a:cs typeface="Arial"/>
              </a:rPr>
              <a:t>most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votes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2530"/>
              </a:lnSpc>
            </a:pPr>
            <a:r>
              <a:rPr sz="2200" spc="-135" dirty="0">
                <a:latin typeface="Arial"/>
                <a:cs typeface="Arial"/>
              </a:rPr>
              <a:t>becomes </a:t>
            </a:r>
            <a:r>
              <a:rPr sz="2200" spc="-95" dirty="0">
                <a:latin typeface="Arial"/>
                <a:cs typeface="Arial"/>
              </a:rPr>
              <a:t>model’s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prediction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2116" y="4009644"/>
            <a:ext cx="3513581" cy="2143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11601" y="4697348"/>
            <a:ext cx="259842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70" dirty="0">
                <a:latin typeface="Arial"/>
                <a:cs typeface="Arial"/>
              </a:rPr>
              <a:t>fundamental </a:t>
            </a:r>
            <a:r>
              <a:rPr sz="2200" spc="-90" dirty="0">
                <a:latin typeface="Arial"/>
                <a:cs typeface="Arial"/>
              </a:rPr>
              <a:t>concept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2530"/>
              </a:lnSpc>
            </a:pPr>
            <a:r>
              <a:rPr sz="2200" spc="-80" dirty="0">
                <a:latin typeface="Arial"/>
                <a:cs typeface="Arial"/>
              </a:rPr>
              <a:t>wisdom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crowds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8964" y="4009644"/>
            <a:ext cx="3647693" cy="21435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1147" y="4236542"/>
            <a:ext cx="3184525" cy="15894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-3810" algn="ctr">
              <a:lnSpc>
                <a:spcPct val="91600"/>
              </a:lnSpc>
              <a:spcBef>
                <a:spcPts val="320"/>
              </a:spcBef>
            </a:pPr>
            <a:r>
              <a:rPr sz="2200" spc="-200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large </a:t>
            </a:r>
            <a:r>
              <a:rPr sz="2200" spc="-70" dirty="0">
                <a:latin typeface="Arial"/>
                <a:cs typeface="Arial"/>
              </a:rPr>
              <a:t>number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relatively  </a:t>
            </a:r>
            <a:r>
              <a:rPr sz="2200" spc="-70" dirty="0">
                <a:latin typeface="Arial"/>
                <a:cs typeface="Arial"/>
              </a:rPr>
              <a:t>uncorrelated </a:t>
            </a:r>
            <a:r>
              <a:rPr sz="2200" spc="-100" dirty="0">
                <a:latin typeface="Arial"/>
                <a:cs typeface="Arial"/>
              </a:rPr>
              <a:t>models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(trees)  </a:t>
            </a:r>
            <a:r>
              <a:rPr sz="2200" spc="-70" dirty="0">
                <a:latin typeface="Arial"/>
                <a:cs typeface="Arial"/>
              </a:rPr>
              <a:t>operating </a:t>
            </a:r>
            <a:r>
              <a:rPr sz="2200" spc="-210" dirty="0">
                <a:latin typeface="Arial"/>
                <a:cs typeface="Arial"/>
              </a:rPr>
              <a:t>as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60" dirty="0">
                <a:latin typeface="Arial"/>
                <a:cs typeface="Arial"/>
              </a:rPr>
              <a:t>committee 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-30" dirty="0">
                <a:latin typeface="Arial"/>
                <a:cs typeface="Arial"/>
              </a:rPr>
              <a:t>outperform </a:t>
            </a:r>
            <a:r>
              <a:rPr sz="2200" spc="-130" dirty="0">
                <a:latin typeface="Arial"/>
                <a:cs typeface="Arial"/>
              </a:rPr>
              <a:t>any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50" dirty="0">
                <a:latin typeface="Arial"/>
                <a:cs typeface="Arial"/>
              </a:rPr>
              <a:t>individual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models.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10043032" y="6457930"/>
            <a:ext cx="236854" cy="324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5953"/>
            <a:ext cx="9944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25" dirty="0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20" dirty="0">
                <a:solidFill>
                  <a:srgbClr val="000000"/>
                </a:solidFill>
                <a:latin typeface="Arial"/>
                <a:cs typeface="Arial"/>
              </a:rPr>
              <a:t>flow</a:t>
            </a:r>
            <a:r>
              <a:rPr sz="4400"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400" b="0" spc="-3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20" dirty="0">
                <a:solidFill>
                  <a:srgbClr val="000000"/>
                </a:solidFill>
                <a:latin typeface="Arial"/>
                <a:cs typeface="Arial"/>
              </a:rPr>
              <a:t>RF</a:t>
            </a:r>
            <a:r>
              <a:rPr sz="4400"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14" dirty="0">
                <a:solidFill>
                  <a:srgbClr val="000000"/>
                </a:solidFill>
                <a:latin typeface="Arial"/>
                <a:cs typeface="Arial"/>
              </a:rPr>
              <a:t>classification</a:t>
            </a:r>
            <a:r>
              <a:rPr sz="4400" b="0" spc="-3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25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3804" y="1865502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0" y="92456"/>
                </a:lnTo>
                <a:lnTo>
                  <a:pt x="408305" y="96266"/>
                </a:lnTo>
                <a:lnTo>
                  <a:pt x="411860" y="102362"/>
                </a:lnTo>
                <a:lnTo>
                  <a:pt x="415670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0" y="0"/>
                </a:moveTo>
                <a:lnTo>
                  <a:pt x="411860" y="1016"/>
                </a:lnTo>
                <a:lnTo>
                  <a:pt x="408305" y="7112"/>
                </a:lnTo>
                <a:lnTo>
                  <a:pt x="409320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0" y="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508" y="1196339"/>
            <a:ext cx="2413254" cy="1480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9969" y="1732025"/>
            <a:ext cx="1227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75" dirty="0">
                <a:latin typeface="Arial"/>
                <a:cs typeface="Arial"/>
              </a:rPr>
              <a:t>Read </a:t>
            </a:r>
            <a:r>
              <a:rPr sz="1900" spc="-160" dirty="0">
                <a:latin typeface="Arial"/>
                <a:cs typeface="Arial"/>
              </a:rPr>
              <a:t>csv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4352" y="1865502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1" y="92456"/>
                </a:lnTo>
                <a:lnTo>
                  <a:pt x="408305" y="96266"/>
                </a:lnTo>
                <a:lnTo>
                  <a:pt x="411861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1" y="0"/>
                </a:moveTo>
                <a:lnTo>
                  <a:pt x="411861" y="1016"/>
                </a:lnTo>
                <a:lnTo>
                  <a:pt x="408305" y="7112"/>
                </a:lnTo>
                <a:lnTo>
                  <a:pt x="409321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6055" y="1196339"/>
            <a:ext cx="2434590" cy="1480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9796" y="1334261"/>
            <a:ext cx="1990725" cy="110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95"/>
              </a:spcBef>
            </a:pPr>
            <a:r>
              <a:rPr sz="1900" spc="-95" dirty="0">
                <a:latin typeface="Arial"/>
                <a:cs typeface="Arial"/>
              </a:rPr>
              <a:t>Feature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engineering</a:t>
            </a:r>
            <a:endParaRPr sz="1900">
              <a:latin typeface="Arial"/>
              <a:cs typeface="Arial"/>
            </a:endParaRPr>
          </a:p>
          <a:p>
            <a:pPr marL="428625" marR="100965" indent="-320040">
              <a:lnSpc>
                <a:spcPts val="2090"/>
              </a:lnSpc>
              <a:spcBef>
                <a:spcPts val="130"/>
              </a:spcBef>
            </a:pPr>
            <a:r>
              <a:rPr sz="1900" spc="-114" dirty="0">
                <a:latin typeface="Arial"/>
                <a:cs typeface="Arial"/>
              </a:rPr>
              <a:t>– </a:t>
            </a:r>
            <a:r>
              <a:rPr sz="1900" spc="-65" dirty="0">
                <a:latin typeface="Arial"/>
                <a:cs typeface="Arial"/>
              </a:rPr>
              <a:t>convert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relevant  </a:t>
            </a:r>
            <a:r>
              <a:rPr sz="1900" spc="-85" dirty="0">
                <a:latin typeface="Arial"/>
                <a:cs typeface="Arial"/>
              </a:rPr>
              <a:t>variables </a:t>
            </a:r>
            <a:r>
              <a:rPr sz="1900" spc="10" dirty="0">
                <a:latin typeface="Arial"/>
                <a:cs typeface="Arial"/>
              </a:rPr>
              <a:t>to  </a:t>
            </a:r>
            <a:r>
              <a:rPr sz="1900" spc="-80" dirty="0">
                <a:latin typeface="Arial"/>
                <a:cs typeface="Arial"/>
              </a:rPr>
              <a:t>categorical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4900" y="1865502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5">
                <a:moveTo>
                  <a:pt x="479207" y="51688"/>
                </a:moveTo>
                <a:lnTo>
                  <a:pt x="409321" y="92456"/>
                </a:lnTo>
                <a:lnTo>
                  <a:pt x="408304" y="96266"/>
                </a:lnTo>
                <a:lnTo>
                  <a:pt x="411860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5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5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5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5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5">
                <a:moveTo>
                  <a:pt x="415671" y="0"/>
                </a:moveTo>
                <a:lnTo>
                  <a:pt x="411860" y="1016"/>
                </a:lnTo>
                <a:lnTo>
                  <a:pt x="408304" y="7112"/>
                </a:lnTo>
                <a:lnTo>
                  <a:pt x="409321" y="10922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6603" y="1196339"/>
            <a:ext cx="2440686" cy="1480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1581" y="1466849"/>
            <a:ext cx="2006600" cy="84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95"/>
              </a:spcBef>
            </a:pPr>
            <a:r>
              <a:rPr sz="1900" spc="-100" dirty="0">
                <a:latin typeface="Arial"/>
                <a:cs typeface="Arial"/>
              </a:rPr>
              <a:t>Find </a:t>
            </a:r>
            <a:r>
              <a:rPr sz="1900" spc="-110" dirty="0">
                <a:latin typeface="Arial"/>
                <a:cs typeface="Arial"/>
              </a:rPr>
              <a:t>Baseline </a:t>
            </a:r>
            <a:r>
              <a:rPr sz="1900" spc="-345" dirty="0">
                <a:latin typeface="Arial"/>
                <a:cs typeface="Arial"/>
              </a:rPr>
              <a:t>Y</a:t>
            </a:r>
            <a:r>
              <a:rPr sz="1900" spc="-305" dirty="0">
                <a:latin typeface="Arial"/>
                <a:cs typeface="Arial"/>
              </a:rPr>
              <a:t> </a:t>
            </a:r>
            <a:r>
              <a:rPr sz="1900" spc="-145" dirty="0">
                <a:latin typeface="Arial"/>
                <a:cs typeface="Arial"/>
              </a:rPr>
              <a:t>class</a:t>
            </a:r>
            <a:endParaRPr sz="1900">
              <a:latin typeface="Arial"/>
              <a:cs typeface="Arial"/>
            </a:endParaRPr>
          </a:p>
          <a:p>
            <a:pPr marL="220979" marR="214629" algn="ctr">
              <a:lnSpc>
                <a:spcPts val="2090"/>
              </a:lnSpc>
              <a:spcBef>
                <a:spcPts val="130"/>
              </a:spcBef>
            </a:pPr>
            <a:r>
              <a:rPr sz="1900" spc="-335" dirty="0">
                <a:latin typeface="Arial"/>
                <a:cs typeface="Arial"/>
              </a:rPr>
              <a:t>% </a:t>
            </a:r>
            <a:r>
              <a:rPr sz="1900" spc="15" dirty="0">
                <a:latin typeface="Arial"/>
                <a:cs typeface="Arial"/>
              </a:rPr>
              <a:t>to </a:t>
            </a:r>
            <a:r>
              <a:rPr sz="1900" spc="-114" dirty="0">
                <a:latin typeface="Arial"/>
                <a:cs typeface="Arial"/>
              </a:rPr>
              <a:t>check</a:t>
            </a:r>
            <a:r>
              <a:rPr sz="1900" spc="-235" dirty="0">
                <a:latin typeface="Arial"/>
                <a:cs typeface="Arial"/>
              </a:rPr>
              <a:t> </a:t>
            </a:r>
            <a:r>
              <a:rPr sz="1900" spc="-145" dirty="0">
                <a:latin typeface="Arial"/>
                <a:cs typeface="Arial"/>
              </a:rPr>
              <a:t>class  </a:t>
            </a:r>
            <a:r>
              <a:rPr sz="1900" spc="-85" dirty="0">
                <a:latin typeface="Arial"/>
                <a:cs typeface="Arial"/>
              </a:rPr>
              <a:t>imbalance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2351" y="2613660"/>
            <a:ext cx="8639810" cy="504825"/>
          </a:xfrm>
          <a:custGeom>
            <a:avLst/>
            <a:gdLst/>
            <a:ahLst/>
            <a:cxnLst/>
            <a:rect l="l" t="t" r="r" b="b"/>
            <a:pathLst>
              <a:path w="8639810" h="504825">
                <a:moveTo>
                  <a:pt x="7112" y="408304"/>
                </a:moveTo>
                <a:lnTo>
                  <a:pt x="1016" y="411861"/>
                </a:lnTo>
                <a:lnTo>
                  <a:pt x="0" y="415670"/>
                </a:lnTo>
                <a:lnTo>
                  <a:pt x="51688" y="504316"/>
                </a:lnTo>
                <a:lnTo>
                  <a:pt x="59020" y="491743"/>
                </a:lnTo>
                <a:lnTo>
                  <a:pt x="45338" y="491743"/>
                </a:lnTo>
                <a:lnTo>
                  <a:pt x="45338" y="468321"/>
                </a:lnTo>
                <a:lnTo>
                  <a:pt x="10922" y="409320"/>
                </a:lnTo>
                <a:lnTo>
                  <a:pt x="7112" y="408304"/>
                </a:lnTo>
                <a:close/>
              </a:path>
              <a:path w="8639810" h="504825">
                <a:moveTo>
                  <a:pt x="45339" y="468321"/>
                </a:moveTo>
                <a:lnTo>
                  <a:pt x="45338" y="491743"/>
                </a:lnTo>
                <a:lnTo>
                  <a:pt x="58038" y="491743"/>
                </a:lnTo>
                <a:lnTo>
                  <a:pt x="58038" y="488568"/>
                </a:lnTo>
                <a:lnTo>
                  <a:pt x="46228" y="488568"/>
                </a:lnTo>
                <a:lnTo>
                  <a:pt x="51688" y="479207"/>
                </a:lnTo>
                <a:lnTo>
                  <a:pt x="45339" y="468321"/>
                </a:lnTo>
                <a:close/>
              </a:path>
              <a:path w="8639810" h="504825">
                <a:moveTo>
                  <a:pt x="96266" y="408304"/>
                </a:moveTo>
                <a:lnTo>
                  <a:pt x="92456" y="409320"/>
                </a:lnTo>
                <a:lnTo>
                  <a:pt x="58038" y="468321"/>
                </a:lnTo>
                <a:lnTo>
                  <a:pt x="58038" y="491743"/>
                </a:lnTo>
                <a:lnTo>
                  <a:pt x="59020" y="491743"/>
                </a:lnTo>
                <a:lnTo>
                  <a:pt x="103378" y="415670"/>
                </a:lnTo>
                <a:lnTo>
                  <a:pt x="102362" y="411861"/>
                </a:lnTo>
                <a:lnTo>
                  <a:pt x="96266" y="408304"/>
                </a:lnTo>
                <a:close/>
              </a:path>
              <a:path w="8639810" h="504825">
                <a:moveTo>
                  <a:pt x="51688" y="479207"/>
                </a:moveTo>
                <a:lnTo>
                  <a:pt x="46228" y="488568"/>
                </a:lnTo>
                <a:lnTo>
                  <a:pt x="57150" y="488568"/>
                </a:lnTo>
                <a:lnTo>
                  <a:pt x="51688" y="479207"/>
                </a:lnTo>
                <a:close/>
              </a:path>
              <a:path w="8639810" h="504825">
                <a:moveTo>
                  <a:pt x="58038" y="468321"/>
                </a:moveTo>
                <a:lnTo>
                  <a:pt x="51688" y="479207"/>
                </a:lnTo>
                <a:lnTo>
                  <a:pt x="57150" y="488568"/>
                </a:lnTo>
                <a:lnTo>
                  <a:pt x="58038" y="488568"/>
                </a:lnTo>
                <a:lnTo>
                  <a:pt x="58038" y="468321"/>
                </a:lnTo>
                <a:close/>
              </a:path>
              <a:path w="8639810" h="504825">
                <a:moveTo>
                  <a:pt x="8626983" y="262889"/>
                </a:moveTo>
                <a:lnTo>
                  <a:pt x="48132" y="262889"/>
                </a:lnTo>
                <a:lnTo>
                  <a:pt x="45338" y="265684"/>
                </a:lnTo>
                <a:lnTo>
                  <a:pt x="45339" y="468321"/>
                </a:lnTo>
                <a:lnTo>
                  <a:pt x="51688" y="479207"/>
                </a:lnTo>
                <a:lnTo>
                  <a:pt x="58038" y="468321"/>
                </a:lnTo>
                <a:lnTo>
                  <a:pt x="58038" y="275589"/>
                </a:lnTo>
                <a:lnTo>
                  <a:pt x="51688" y="275589"/>
                </a:lnTo>
                <a:lnTo>
                  <a:pt x="58038" y="269239"/>
                </a:lnTo>
                <a:lnTo>
                  <a:pt x="8626983" y="269239"/>
                </a:lnTo>
                <a:lnTo>
                  <a:pt x="8626983" y="262889"/>
                </a:lnTo>
                <a:close/>
              </a:path>
              <a:path w="8639810" h="504825">
                <a:moveTo>
                  <a:pt x="58038" y="269239"/>
                </a:moveTo>
                <a:lnTo>
                  <a:pt x="51688" y="275589"/>
                </a:lnTo>
                <a:lnTo>
                  <a:pt x="58038" y="275589"/>
                </a:lnTo>
                <a:lnTo>
                  <a:pt x="58038" y="269239"/>
                </a:lnTo>
                <a:close/>
              </a:path>
              <a:path w="8639810" h="504825">
                <a:moveTo>
                  <a:pt x="8639683" y="262889"/>
                </a:moveTo>
                <a:lnTo>
                  <a:pt x="8633333" y="262889"/>
                </a:lnTo>
                <a:lnTo>
                  <a:pt x="8626983" y="269239"/>
                </a:lnTo>
                <a:lnTo>
                  <a:pt x="58038" y="269239"/>
                </a:lnTo>
                <a:lnTo>
                  <a:pt x="58038" y="275589"/>
                </a:lnTo>
                <a:lnTo>
                  <a:pt x="8636762" y="275589"/>
                </a:lnTo>
                <a:lnTo>
                  <a:pt x="8639683" y="272795"/>
                </a:lnTo>
                <a:lnTo>
                  <a:pt x="8639683" y="262889"/>
                </a:lnTo>
                <a:close/>
              </a:path>
              <a:path w="8639810" h="504825">
                <a:moveTo>
                  <a:pt x="8639683" y="0"/>
                </a:moveTo>
                <a:lnTo>
                  <a:pt x="8626983" y="0"/>
                </a:lnTo>
                <a:lnTo>
                  <a:pt x="8626983" y="269239"/>
                </a:lnTo>
                <a:lnTo>
                  <a:pt x="8633333" y="262889"/>
                </a:lnTo>
                <a:lnTo>
                  <a:pt x="8639683" y="262889"/>
                </a:lnTo>
                <a:lnTo>
                  <a:pt x="8639683" y="0"/>
                </a:lnTo>
                <a:close/>
              </a:path>
            </a:pathLst>
          </a:custGeom>
          <a:solidFill>
            <a:srgbClr val="5AA1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6483" y="1196339"/>
            <a:ext cx="2423922" cy="1480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85807" y="1190362"/>
            <a:ext cx="1673860" cy="9874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00" spc="-254" dirty="0">
                <a:latin typeface="Arial"/>
                <a:cs typeface="Arial"/>
              </a:rPr>
              <a:t>EDA </a:t>
            </a:r>
            <a:r>
              <a:rPr sz="1900" spc="-114" dirty="0">
                <a:latin typeface="Arial"/>
                <a:cs typeface="Arial"/>
              </a:rPr>
              <a:t>–</a:t>
            </a:r>
            <a:r>
              <a:rPr sz="1900" spc="-28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Univariate</a:t>
            </a:r>
            <a:endParaRPr sz="19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90"/>
              </a:spcBef>
              <a:buChar char="•"/>
              <a:tabLst>
                <a:tab pos="127000" algn="l"/>
              </a:tabLst>
            </a:pPr>
            <a:r>
              <a:rPr sz="1500" spc="-55" dirty="0">
                <a:latin typeface="Arial"/>
                <a:cs typeface="Arial"/>
              </a:rPr>
              <a:t>Boxplot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50" dirty="0">
                <a:latin typeface="Arial"/>
                <a:cs typeface="Arial"/>
              </a:rPr>
              <a:t>num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var</a:t>
            </a:r>
            <a:endParaRPr sz="15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35"/>
              </a:spcBef>
              <a:buChar char="•"/>
              <a:tabLst>
                <a:tab pos="127000" algn="l"/>
              </a:tabLst>
            </a:pPr>
            <a:r>
              <a:rPr sz="1500" spc="-40" dirty="0">
                <a:latin typeface="Arial"/>
                <a:cs typeface="Arial"/>
              </a:rPr>
              <a:t>Barplot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60" dirty="0">
                <a:latin typeface="Arial"/>
                <a:cs typeface="Arial"/>
              </a:rPr>
              <a:t>cat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var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3804" y="3796410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0" y="92456"/>
                </a:lnTo>
                <a:lnTo>
                  <a:pt x="408305" y="96265"/>
                </a:lnTo>
                <a:lnTo>
                  <a:pt x="411860" y="102362"/>
                </a:lnTo>
                <a:lnTo>
                  <a:pt x="415670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0" y="0"/>
                </a:moveTo>
                <a:lnTo>
                  <a:pt x="411860" y="1015"/>
                </a:lnTo>
                <a:lnTo>
                  <a:pt x="408305" y="7112"/>
                </a:lnTo>
                <a:lnTo>
                  <a:pt x="409320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0" y="0"/>
                </a:lnTo>
                <a:close/>
              </a:path>
            </a:pathLst>
          </a:custGeom>
          <a:solidFill>
            <a:srgbClr val="9D9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" y="3125723"/>
            <a:ext cx="2423922" cy="1482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2944" y="3121959"/>
            <a:ext cx="2020570" cy="9867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spc="-254" dirty="0">
                <a:latin typeface="Arial"/>
                <a:cs typeface="Arial"/>
              </a:rPr>
              <a:t>EDA </a:t>
            </a:r>
            <a:r>
              <a:rPr sz="1900" spc="-114" dirty="0">
                <a:latin typeface="Arial"/>
                <a:cs typeface="Arial"/>
              </a:rPr>
              <a:t>–</a:t>
            </a:r>
            <a:r>
              <a:rPr sz="1900" spc="-22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bivariate</a:t>
            </a:r>
            <a:endParaRPr sz="19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90"/>
              </a:spcBef>
              <a:buChar char="•"/>
              <a:tabLst>
                <a:tab pos="127000" algn="l"/>
              </a:tabLst>
            </a:pPr>
            <a:r>
              <a:rPr sz="1500" spc="-55" dirty="0">
                <a:latin typeface="Arial"/>
                <a:cs typeface="Arial"/>
              </a:rPr>
              <a:t>Boxplot </a:t>
            </a:r>
            <a:r>
              <a:rPr sz="1500" spc="-90" dirty="0">
                <a:latin typeface="Arial"/>
                <a:cs typeface="Arial"/>
              </a:rPr>
              <a:t>– </a:t>
            </a:r>
            <a:r>
              <a:rPr sz="1500" spc="-50" dirty="0">
                <a:latin typeface="Arial"/>
                <a:cs typeface="Arial"/>
              </a:rPr>
              <a:t>num </a:t>
            </a:r>
            <a:r>
              <a:rPr sz="1500" spc="-225" dirty="0">
                <a:latin typeface="Arial"/>
                <a:cs typeface="Arial"/>
              </a:rPr>
              <a:t>X  </a:t>
            </a:r>
            <a:r>
              <a:rPr sz="1500" spc="-130" dirty="0">
                <a:latin typeface="Arial"/>
                <a:cs typeface="Arial"/>
              </a:rPr>
              <a:t>vs </a:t>
            </a:r>
            <a:r>
              <a:rPr sz="1500" spc="-60" dirty="0">
                <a:latin typeface="Arial"/>
                <a:cs typeface="Arial"/>
              </a:rPr>
              <a:t>cat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27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har char="•"/>
              <a:tabLst>
                <a:tab pos="127000" algn="l"/>
              </a:tabLst>
            </a:pPr>
            <a:r>
              <a:rPr sz="1500" spc="-110" dirty="0">
                <a:latin typeface="Arial"/>
                <a:cs typeface="Arial"/>
              </a:rPr>
              <a:t>Stacked </a:t>
            </a:r>
            <a:r>
              <a:rPr sz="1500" spc="-50" dirty="0">
                <a:latin typeface="Arial"/>
                <a:cs typeface="Arial"/>
              </a:rPr>
              <a:t>bar </a:t>
            </a:r>
            <a:r>
              <a:rPr sz="1500" spc="-90" dirty="0">
                <a:latin typeface="Arial"/>
                <a:cs typeface="Arial"/>
              </a:rPr>
              <a:t>– </a:t>
            </a:r>
            <a:r>
              <a:rPr sz="1500" spc="-60" dirty="0">
                <a:latin typeface="Arial"/>
                <a:cs typeface="Arial"/>
              </a:rPr>
              <a:t>cat </a:t>
            </a:r>
            <a:r>
              <a:rPr sz="1500" spc="-225" dirty="0">
                <a:latin typeface="Arial"/>
                <a:cs typeface="Arial"/>
              </a:rPr>
              <a:t>X  </a:t>
            </a:r>
            <a:r>
              <a:rPr sz="1500" spc="-135" dirty="0">
                <a:latin typeface="Arial"/>
                <a:cs typeface="Arial"/>
              </a:rPr>
              <a:t>vs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27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4352" y="3796410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1" y="92456"/>
                </a:lnTo>
                <a:lnTo>
                  <a:pt x="408305" y="96265"/>
                </a:lnTo>
                <a:lnTo>
                  <a:pt x="411861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1" y="1015"/>
                </a:lnTo>
                <a:lnTo>
                  <a:pt x="408305" y="7112"/>
                </a:lnTo>
                <a:lnTo>
                  <a:pt x="409321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6055" y="3125723"/>
            <a:ext cx="2413254" cy="14820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54577" y="3529965"/>
            <a:ext cx="1700530" cy="579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30504" marR="5080" indent="-218440">
              <a:lnSpc>
                <a:spcPts val="2090"/>
              </a:lnSpc>
              <a:spcBef>
                <a:spcPts val="320"/>
              </a:spcBef>
            </a:pPr>
            <a:r>
              <a:rPr sz="1900" spc="-70" dirty="0">
                <a:latin typeface="Arial"/>
                <a:cs typeface="Arial"/>
              </a:rPr>
              <a:t>Split </a:t>
            </a:r>
            <a:r>
              <a:rPr sz="1900" spc="-10" dirty="0">
                <a:latin typeface="Arial"/>
                <a:cs typeface="Arial"/>
              </a:rPr>
              <a:t>into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training  </a:t>
            </a:r>
            <a:r>
              <a:rPr sz="1900" spc="-90" dirty="0">
                <a:latin typeface="Arial"/>
                <a:cs typeface="Arial"/>
              </a:rPr>
              <a:t>and </a:t>
            </a:r>
            <a:r>
              <a:rPr sz="1900" spc="-40" dirty="0">
                <a:latin typeface="Arial"/>
                <a:cs typeface="Arial"/>
              </a:rPr>
              <a:t>test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110" dirty="0">
                <a:latin typeface="Arial"/>
                <a:cs typeface="Arial"/>
              </a:rPr>
              <a:t>sets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24900" y="3796410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207" y="51688"/>
                </a:moveTo>
                <a:lnTo>
                  <a:pt x="409321" y="92456"/>
                </a:lnTo>
                <a:lnTo>
                  <a:pt x="408304" y="96265"/>
                </a:lnTo>
                <a:lnTo>
                  <a:pt x="411860" y="102362"/>
                </a:lnTo>
                <a:lnTo>
                  <a:pt x="415671" y="103377"/>
                </a:lnTo>
                <a:lnTo>
                  <a:pt x="493426" y="58038"/>
                </a:lnTo>
                <a:lnTo>
                  <a:pt x="491744" y="58038"/>
                </a:lnTo>
                <a:lnTo>
                  <a:pt x="491744" y="57150"/>
                </a:lnTo>
                <a:lnTo>
                  <a:pt x="488569" y="57150"/>
                </a:lnTo>
                <a:lnTo>
                  <a:pt x="479207" y="51688"/>
                </a:lnTo>
                <a:close/>
              </a:path>
              <a:path w="504825" h="103504">
                <a:moveTo>
                  <a:pt x="46832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321" y="58038"/>
                </a:lnTo>
                <a:lnTo>
                  <a:pt x="479207" y="51688"/>
                </a:lnTo>
                <a:lnTo>
                  <a:pt x="468321" y="45338"/>
                </a:lnTo>
                <a:close/>
              </a:path>
              <a:path w="504825" h="103504">
                <a:moveTo>
                  <a:pt x="493426" y="45338"/>
                </a:moveTo>
                <a:lnTo>
                  <a:pt x="491744" y="45338"/>
                </a:lnTo>
                <a:lnTo>
                  <a:pt x="491744" y="58038"/>
                </a:lnTo>
                <a:lnTo>
                  <a:pt x="493426" y="58038"/>
                </a:lnTo>
                <a:lnTo>
                  <a:pt x="504317" y="51688"/>
                </a:lnTo>
                <a:lnTo>
                  <a:pt x="493426" y="45338"/>
                </a:lnTo>
                <a:close/>
              </a:path>
              <a:path w="504825" h="103504">
                <a:moveTo>
                  <a:pt x="488569" y="46227"/>
                </a:moveTo>
                <a:lnTo>
                  <a:pt x="479207" y="51688"/>
                </a:lnTo>
                <a:lnTo>
                  <a:pt x="488569" y="57150"/>
                </a:lnTo>
                <a:lnTo>
                  <a:pt x="488569" y="46227"/>
                </a:lnTo>
                <a:close/>
              </a:path>
              <a:path w="504825" h="103504">
                <a:moveTo>
                  <a:pt x="491744" y="46227"/>
                </a:moveTo>
                <a:lnTo>
                  <a:pt x="488569" y="46227"/>
                </a:lnTo>
                <a:lnTo>
                  <a:pt x="488569" y="57150"/>
                </a:lnTo>
                <a:lnTo>
                  <a:pt x="491744" y="57150"/>
                </a:lnTo>
                <a:lnTo>
                  <a:pt x="491744" y="46227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0" y="1015"/>
                </a:lnTo>
                <a:lnTo>
                  <a:pt x="408304" y="7112"/>
                </a:lnTo>
                <a:lnTo>
                  <a:pt x="409321" y="10921"/>
                </a:lnTo>
                <a:lnTo>
                  <a:pt x="479207" y="51688"/>
                </a:lnTo>
                <a:lnTo>
                  <a:pt x="488569" y="46227"/>
                </a:lnTo>
                <a:lnTo>
                  <a:pt x="491744" y="46227"/>
                </a:lnTo>
                <a:lnTo>
                  <a:pt x="491744" y="45338"/>
                </a:lnTo>
                <a:lnTo>
                  <a:pt x="493426" y="45338"/>
                </a:lnTo>
                <a:lnTo>
                  <a:pt x="415671" y="0"/>
                </a:lnTo>
                <a:close/>
              </a:path>
            </a:pathLst>
          </a:custGeom>
          <a:solidFill>
            <a:srgbClr val="297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6603" y="3125723"/>
            <a:ext cx="2413254" cy="1482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08469" y="3529965"/>
            <a:ext cx="1512570" cy="579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34620" marR="5080" indent="-121920">
              <a:lnSpc>
                <a:spcPts val="2090"/>
              </a:lnSpc>
              <a:spcBef>
                <a:spcPts val="320"/>
              </a:spcBef>
            </a:pPr>
            <a:r>
              <a:rPr sz="1900" spc="-70" dirty="0">
                <a:latin typeface="Arial"/>
                <a:cs typeface="Arial"/>
              </a:rPr>
              <a:t>Build 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random  </a:t>
            </a:r>
            <a:r>
              <a:rPr sz="1900" spc="-50" dirty="0">
                <a:latin typeface="Arial"/>
                <a:cs typeface="Arial"/>
              </a:rPr>
              <a:t>forest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model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2351" y="4544567"/>
            <a:ext cx="8639810" cy="504825"/>
          </a:xfrm>
          <a:custGeom>
            <a:avLst/>
            <a:gdLst/>
            <a:ahLst/>
            <a:cxnLst/>
            <a:rect l="l" t="t" r="r" b="b"/>
            <a:pathLst>
              <a:path w="8639810" h="504825">
                <a:moveTo>
                  <a:pt x="7112" y="408304"/>
                </a:moveTo>
                <a:lnTo>
                  <a:pt x="1016" y="411860"/>
                </a:lnTo>
                <a:lnTo>
                  <a:pt x="0" y="415670"/>
                </a:lnTo>
                <a:lnTo>
                  <a:pt x="51688" y="504316"/>
                </a:lnTo>
                <a:lnTo>
                  <a:pt x="59020" y="491743"/>
                </a:lnTo>
                <a:lnTo>
                  <a:pt x="45338" y="491743"/>
                </a:lnTo>
                <a:lnTo>
                  <a:pt x="45338" y="468321"/>
                </a:lnTo>
                <a:lnTo>
                  <a:pt x="10922" y="409320"/>
                </a:lnTo>
                <a:lnTo>
                  <a:pt x="7112" y="408304"/>
                </a:lnTo>
                <a:close/>
              </a:path>
              <a:path w="8639810" h="504825">
                <a:moveTo>
                  <a:pt x="45339" y="468321"/>
                </a:moveTo>
                <a:lnTo>
                  <a:pt x="45338" y="491743"/>
                </a:lnTo>
                <a:lnTo>
                  <a:pt x="58038" y="491743"/>
                </a:lnTo>
                <a:lnTo>
                  <a:pt x="58038" y="488568"/>
                </a:lnTo>
                <a:lnTo>
                  <a:pt x="46228" y="488568"/>
                </a:lnTo>
                <a:lnTo>
                  <a:pt x="51688" y="479207"/>
                </a:lnTo>
                <a:lnTo>
                  <a:pt x="45339" y="468321"/>
                </a:lnTo>
                <a:close/>
              </a:path>
              <a:path w="8639810" h="504825">
                <a:moveTo>
                  <a:pt x="96266" y="408304"/>
                </a:moveTo>
                <a:lnTo>
                  <a:pt x="92456" y="409320"/>
                </a:lnTo>
                <a:lnTo>
                  <a:pt x="58038" y="468321"/>
                </a:lnTo>
                <a:lnTo>
                  <a:pt x="58038" y="491743"/>
                </a:lnTo>
                <a:lnTo>
                  <a:pt x="59020" y="491743"/>
                </a:lnTo>
                <a:lnTo>
                  <a:pt x="103378" y="415670"/>
                </a:lnTo>
                <a:lnTo>
                  <a:pt x="102362" y="411860"/>
                </a:lnTo>
                <a:lnTo>
                  <a:pt x="96266" y="408304"/>
                </a:lnTo>
                <a:close/>
              </a:path>
              <a:path w="8639810" h="504825">
                <a:moveTo>
                  <a:pt x="51688" y="479207"/>
                </a:moveTo>
                <a:lnTo>
                  <a:pt x="46228" y="488568"/>
                </a:lnTo>
                <a:lnTo>
                  <a:pt x="57150" y="488568"/>
                </a:lnTo>
                <a:lnTo>
                  <a:pt x="51688" y="479207"/>
                </a:lnTo>
                <a:close/>
              </a:path>
              <a:path w="8639810" h="504825">
                <a:moveTo>
                  <a:pt x="58038" y="468321"/>
                </a:moveTo>
                <a:lnTo>
                  <a:pt x="51688" y="479207"/>
                </a:lnTo>
                <a:lnTo>
                  <a:pt x="57150" y="488568"/>
                </a:lnTo>
                <a:lnTo>
                  <a:pt x="58038" y="488568"/>
                </a:lnTo>
                <a:lnTo>
                  <a:pt x="58038" y="468321"/>
                </a:lnTo>
                <a:close/>
              </a:path>
              <a:path w="8639810" h="504825">
                <a:moveTo>
                  <a:pt x="8626983" y="262889"/>
                </a:moveTo>
                <a:lnTo>
                  <a:pt x="48132" y="262889"/>
                </a:lnTo>
                <a:lnTo>
                  <a:pt x="45338" y="265683"/>
                </a:lnTo>
                <a:lnTo>
                  <a:pt x="45339" y="468321"/>
                </a:lnTo>
                <a:lnTo>
                  <a:pt x="51688" y="479207"/>
                </a:lnTo>
                <a:lnTo>
                  <a:pt x="58038" y="468321"/>
                </a:lnTo>
                <a:lnTo>
                  <a:pt x="58038" y="275589"/>
                </a:lnTo>
                <a:lnTo>
                  <a:pt x="51688" y="275589"/>
                </a:lnTo>
                <a:lnTo>
                  <a:pt x="58038" y="269239"/>
                </a:lnTo>
                <a:lnTo>
                  <a:pt x="8626983" y="269239"/>
                </a:lnTo>
                <a:lnTo>
                  <a:pt x="8626983" y="262889"/>
                </a:lnTo>
                <a:close/>
              </a:path>
              <a:path w="8639810" h="504825">
                <a:moveTo>
                  <a:pt x="58038" y="269239"/>
                </a:moveTo>
                <a:lnTo>
                  <a:pt x="51688" y="275589"/>
                </a:lnTo>
                <a:lnTo>
                  <a:pt x="58038" y="275589"/>
                </a:lnTo>
                <a:lnTo>
                  <a:pt x="58038" y="269239"/>
                </a:lnTo>
                <a:close/>
              </a:path>
              <a:path w="8639810" h="504825">
                <a:moveTo>
                  <a:pt x="8639683" y="262889"/>
                </a:moveTo>
                <a:lnTo>
                  <a:pt x="8633333" y="262889"/>
                </a:lnTo>
                <a:lnTo>
                  <a:pt x="8626983" y="269239"/>
                </a:lnTo>
                <a:lnTo>
                  <a:pt x="58038" y="269239"/>
                </a:lnTo>
                <a:lnTo>
                  <a:pt x="58038" y="275589"/>
                </a:lnTo>
                <a:lnTo>
                  <a:pt x="8636762" y="275589"/>
                </a:lnTo>
                <a:lnTo>
                  <a:pt x="8639683" y="272795"/>
                </a:lnTo>
                <a:lnTo>
                  <a:pt x="8639683" y="262889"/>
                </a:lnTo>
                <a:close/>
              </a:path>
              <a:path w="8639810" h="504825">
                <a:moveTo>
                  <a:pt x="8639683" y="0"/>
                </a:moveTo>
                <a:lnTo>
                  <a:pt x="8626983" y="0"/>
                </a:lnTo>
                <a:lnTo>
                  <a:pt x="8626983" y="269239"/>
                </a:lnTo>
                <a:lnTo>
                  <a:pt x="8633333" y="262889"/>
                </a:lnTo>
                <a:lnTo>
                  <a:pt x="8639683" y="262889"/>
                </a:lnTo>
                <a:lnTo>
                  <a:pt x="8639683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17152" y="3125723"/>
            <a:ext cx="2413254" cy="148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15347" y="3662553"/>
            <a:ext cx="18218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5" dirty="0">
                <a:latin typeface="Arial"/>
                <a:cs typeface="Arial"/>
              </a:rPr>
              <a:t>Tune </a:t>
            </a:r>
            <a:r>
              <a:rPr sz="1900" spc="-40" dirty="0">
                <a:latin typeface="Arial"/>
                <a:cs typeface="Arial"/>
              </a:rPr>
              <a:t>ntree </a:t>
            </a:r>
            <a:r>
              <a:rPr sz="1900" spc="25" dirty="0">
                <a:latin typeface="Arial"/>
                <a:cs typeface="Arial"/>
              </a:rPr>
              <a:t>&amp;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mtry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03804" y="5727306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161" y="51701"/>
                </a:moveTo>
                <a:lnTo>
                  <a:pt x="409320" y="92430"/>
                </a:lnTo>
                <a:lnTo>
                  <a:pt x="408305" y="96316"/>
                </a:lnTo>
                <a:lnTo>
                  <a:pt x="411860" y="102374"/>
                </a:lnTo>
                <a:lnTo>
                  <a:pt x="415670" y="103403"/>
                </a:lnTo>
                <a:lnTo>
                  <a:pt x="493429" y="58051"/>
                </a:lnTo>
                <a:lnTo>
                  <a:pt x="491744" y="58051"/>
                </a:lnTo>
                <a:lnTo>
                  <a:pt x="491744" y="57188"/>
                </a:lnTo>
                <a:lnTo>
                  <a:pt x="488569" y="57188"/>
                </a:lnTo>
                <a:lnTo>
                  <a:pt x="479161" y="51701"/>
                </a:lnTo>
                <a:close/>
              </a:path>
              <a:path w="504825" h="103504">
                <a:moveTo>
                  <a:pt x="468272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468272" y="58051"/>
                </a:lnTo>
                <a:lnTo>
                  <a:pt x="479161" y="51701"/>
                </a:lnTo>
                <a:lnTo>
                  <a:pt x="468272" y="45351"/>
                </a:lnTo>
                <a:close/>
              </a:path>
              <a:path w="504825" h="103504">
                <a:moveTo>
                  <a:pt x="493432" y="45351"/>
                </a:moveTo>
                <a:lnTo>
                  <a:pt x="491744" y="45351"/>
                </a:lnTo>
                <a:lnTo>
                  <a:pt x="491744" y="58051"/>
                </a:lnTo>
                <a:lnTo>
                  <a:pt x="493429" y="58051"/>
                </a:lnTo>
                <a:lnTo>
                  <a:pt x="504317" y="51701"/>
                </a:lnTo>
                <a:lnTo>
                  <a:pt x="493432" y="45351"/>
                </a:lnTo>
                <a:close/>
              </a:path>
              <a:path w="504825" h="103504">
                <a:moveTo>
                  <a:pt x="488569" y="46215"/>
                </a:moveTo>
                <a:lnTo>
                  <a:pt x="479161" y="51701"/>
                </a:lnTo>
                <a:lnTo>
                  <a:pt x="488569" y="57188"/>
                </a:lnTo>
                <a:lnTo>
                  <a:pt x="488569" y="46215"/>
                </a:lnTo>
                <a:close/>
              </a:path>
              <a:path w="504825" h="103504">
                <a:moveTo>
                  <a:pt x="491744" y="46215"/>
                </a:moveTo>
                <a:lnTo>
                  <a:pt x="488569" y="46215"/>
                </a:lnTo>
                <a:lnTo>
                  <a:pt x="488569" y="57188"/>
                </a:lnTo>
                <a:lnTo>
                  <a:pt x="491744" y="57188"/>
                </a:lnTo>
                <a:lnTo>
                  <a:pt x="491744" y="46215"/>
                </a:lnTo>
                <a:close/>
              </a:path>
              <a:path w="504825" h="103504">
                <a:moveTo>
                  <a:pt x="415670" y="0"/>
                </a:moveTo>
                <a:lnTo>
                  <a:pt x="411860" y="1016"/>
                </a:lnTo>
                <a:lnTo>
                  <a:pt x="408305" y="7073"/>
                </a:lnTo>
                <a:lnTo>
                  <a:pt x="409320" y="10972"/>
                </a:lnTo>
                <a:lnTo>
                  <a:pt x="479161" y="51701"/>
                </a:lnTo>
                <a:lnTo>
                  <a:pt x="488569" y="46215"/>
                </a:lnTo>
                <a:lnTo>
                  <a:pt x="491744" y="46215"/>
                </a:lnTo>
                <a:lnTo>
                  <a:pt x="491744" y="45351"/>
                </a:lnTo>
                <a:lnTo>
                  <a:pt x="493432" y="45351"/>
                </a:lnTo>
                <a:lnTo>
                  <a:pt x="415670" y="0"/>
                </a:lnTo>
                <a:close/>
              </a:path>
            </a:pathLst>
          </a:custGeom>
          <a:solidFill>
            <a:srgbClr val="5AA1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508" y="5056632"/>
            <a:ext cx="2413254" cy="1480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2296" y="5460593"/>
            <a:ext cx="178244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06120" marR="5080" indent="-694055">
              <a:lnSpc>
                <a:spcPts val="2090"/>
              </a:lnSpc>
              <a:spcBef>
                <a:spcPts val="325"/>
              </a:spcBef>
            </a:pPr>
            <a:r>
              <a:rPr sz="1900" spc="-70" dirty="0">
                <a:latin typeface="Arial"/>
                <a:cs typeface="Arial"/>
              </a:rPr>
              <a:t>Predict </a:t>
            </a:r>
            <a:r>
              <a:rPr sz="1900" spc="-10" dirty="0">
                <a:latin typeface="Arial"/>
                <a:cs typeface="Arial"/>
              </a:rPr>
              <a:t>for </a:t>
            </a:r>
            <a:r>
              <a:rPr sz="1900" spc="-25" dirty="0">
                <a:latin typeface="Arial"/>
                <a:cs typeface="Arial"/>
              </a:rPr>
              <a:t>train</a:t>
            </a:r>
            <a:r>
              <a:rPr sz="1900" spc="-275" dirty="0">
                <a:latin typeface="Arial"/>
                <a:cs typeface="Arial"/>
              </a:rPr>
              <a:t> </a:t>
            </a:r>
            <a:r>
              <a:rPr sz="1900" spc="25" dirty="0">
                <a:latin typeface="Arial"/>
                <a:cs typeface="Arial"/>
              </a:rPr>
              <a:t>&amp;  </a:t>
            </a:r>
            <a:r>
              <a:rPr sz="1900" spc="-40" dirty="0">
                <a:latin typeface="Arial"/>
                <a:cs typeface="Arial"/>
              </a:rPr>
              <a:t>test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64352" y="5727306"/>
            <a:ext cx="504825" cy="103505"/>
          </a:xfrm>
          <a:custGeom>
            <a:avLst/>
            <a:gdLst/>
            <a:ahLst/>
            <a:cxnLst/>
            <a:rect l="l" t="t" r="r" b="b"/>
            <a:pathLst>
              <a:path w="504825" h="103504">
                <a:moveTo>
                  <a:pt x="479161" y="51701"/>
                </a:moveTo>
                <a:lnTo>
                  <a:pt x="409321" y="92430"/>
                </a:lnTo>
                <a:lnTo>
                  <a:pt x="408305" y="96316"/>
                </a:lnTo>
                <a:lnTo>
                  <a:pt x="411861" y="102374"/>
                </a:lnTo>
                <a:lnTo>
                  <a:pt x="415671" y="103403"/>
                </a:lnTo>
                <a:lnTo>
                  <a:pt x="493429" y="58051"/>
                </a:lnTo>
                <a:lnTo>
                  <a:pt x="491744" y="58051"/>
                </a:lnTo>
                <a:lnTo>
                  <a:pt x="491744" y="57188"/>
                </a:lnTo>
                <a:lnTo>
                  <a:pt x="488569" y="57188"/>
                </a:lnTo>
                <a:lnTo>
                  <a:pt x="479161" y="51701"/>
                </a:lnTo>
                <a:close/>
              </a:path>
              <a:path w="504825" h="103504">
                <a:moveTo>
                  <a:pt x="468272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468272" y="58051"/>
                </a:lnTo>
                <a:lnTo>
                  <a:pt x="479161" y="51701"/>
                </a:lnTo>
                <a:lnTo>
                  <a:pt x="468272" y="45351"/>
                </a:lnTo>
                <a:close/>
              </a:path>
              <a:path w="504825" h="103504">
                <a:moveTo>
                  <a:pt x="493432" y="45351"/>
                </a:moveTo>
                <a:lnTo>
                  <a:pt x="491744" y="45351"/>
                </a:lnTo>
                <a:lnTo>
                  <a:pt x="491744" y="58051"/>
                </a:lnTo>
                <a:lnTo>
                  <a:pt x="493429" y="58051"/>
                </a:lnTo>
                <a:lnTo>
                  <a:pt x="504317" y="51701"/>
                </a:lnTo>
                <a:lnTo>
                  <a:pt x="493432" y="45351"/>
                </a:lnTo>
                <a:close/>
              </a:path>
              <a:path w="504825" h="103504">
                <a:moveTo>
                  <a:pt x="488569" y="46215"/>
                </a:moveTo>
                <a:lnTo>
                  <a:pt x="479161" y="51701"/>
                </a:lnTo>
                <a:lnTo>
                  <a:pt x="488569" y="57188"/>
                </a:lnTo>
                <a:lnTo>
                  <a:pt x="488569" y="46215"/>
                </a:lnTo>
                <a:close/>
              </a:path>
              <a:path w="504825" h="103504">
                <a:moveTo>
                  <a:pt x="491744" y="46215"/>
                </a:moveTo>
                <a:lnTo>
                  <a:pt x="488569" y="46215"/>
                </a:lnTo>
                <a:lnTo>
                  <a:pt x="488569" y="57188"/>
                </a:lnTo>
                <a:lnTo>
                  <a:pt x="491744" y="57188"/>
                </a:lnTo>
                <a:lnTo>
                  <a:pt x="491744" y="46215"/>
                </a:lnTo>
                <a:close/>
              </a:path>
              <a:path w="504825" h="103504">
                <a:moveTo>
                  <a:pt x="415671" y="0"/>
                </a:moveTo>
                <a:lnTo>
                  <a:pt x="411861" y="1016"/>
                </a:lnTo>
                <a:lnTo>
                  <a:pt x="408305" y="7073"/>
                </a:lnTo>
                <a:lnTo>
                  <a:pt x="409321" y="10972"/>
                </a:lnTo>
                <a:lnTo>
                  <a:pt x="479161" y="51701"/>
                </a:lnTo>
                <a:lnTo>
                  <a:pt x="488569" y="46215"/>
                </a:lnTo>
                <a:lnTo>
                  <a:pt x="491744" y="46215"/>
                </a:lnTo>
                <a:lnTo>
                  <a:pt x="491744" y="45351"/>
                </a:lnTo>
                <a:lnTo>
                  <a:pt x="493432" y="45351"/>
                </a:lnTo>
                <a:lnTo>
                  <a:pt x="415671" y="0"/>
                </a:lnTo>
                <a:close/>
              </a:path>
            </a:pathLst>
          </a:custGeom>
          <a:solidFill>
            <a:srgbClr val="9D9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85388" y="5056632"/>
            <a:ext cx="2423922" cy="14805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63822" y="5052422"/>
            <a:ext cx="1984375" cy="9867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spc="-35" dirty="0">
                <a:latin typeface="Arial"/>
                <a:cs typeface="Arial"/>
              </a:rPr>
              <a:t>Model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performance</a:t>
            </a:r>
            <a:endParaRPr sz="19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90"/>
              </a:spcBef>
              <a:buChar char="•"/>
              <a:tabLst>
                <a:tab pos="127635" algn="l"/>
              </a:tabLst>
            </a:pPr>
            <a:r>
              <a:rPr sz="1500" spc="-105" dirty="0">
                <a:latin typeface="Arial"/>
                <a:cs typeface="Arial"/>
              </a:rPr>
              <a:t>Acc, sens,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spec</a:t>
            </a:r>
            <a:endParaRPr sz="15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har char="•"/>
              <a:tabLst>
                <a:tab pos="127635" algn="l"/>
              </a:tabLst>
            </a:pPr>
            <a:r>
              <a:rPr sz="1500" spc="-190" dirty="0">
                <a:latin typeface="Arial"/>
                <a:cs typeface="Arial"/>
              </a:rPr>
              <a:t>AUC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56603" y="5056632"/>
            <a:ext cx="2413254" cy="14805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64630" y="5593181"/>
            <a:ext cx="2002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90" dirty="0">
                <a:latin typeface="Arial"/>
                <a:cs typeface="Arial"/>
              </a:rPr>
              <a:t>Variable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importance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36" name="object 36"/>
          <p:cNvSpPr txBox="1"/>
          <p:nvPr/>
        </p:nvSpPr>
        <p:spPr>
          <a:xfrm>
            <a:off x="10043032" y="6457930"/>
            <a:ext cx="236854" cy="324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83436" y="1446275"/>
            <a:ext cx="4359402" cy="2666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534" y="6457930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z="1400" spc="-5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2684" y="6457930"/>
            <a:ext cx="2178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4419600"/>
            <a:ext cx="4267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8608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60" dirty="0">
                <a:solidFill>
                  <a:srgbClr val="000000"/>
                </a:solidFill>
                <a:latin typeface="Arial"/>
                <a:cs typeface="Arial"/>
              </a:rPr>
              <a:t>Basic </a:t>
            </a:r>
            <a:r>
              <a:rPr sz="4400" b="0" spc="-190" dirty="0">
                <a:solidFill>
                  <a:srgbClr val="000000"/>
                </a:solidFill>
                <a:latin typeface="Arial"/>
                <a:cs typeface="Arial"/>
              </a:rPr>
              <a:t>steps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4400" b="0" spc="-9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40" dirty="0">
                <a:solidFill>
                  <a:srgbClr val="000000"/>
                </a:solidFill>
                <a:latin typeface="Arial"/>
                <a:cs typeface="Arial"/>
              </a:rPr>
              <a:t>Classification </a:t>
            </a:r>
            <a:r>
              <a:rPr sz="4400" b="0" spc="-65" dirty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548" y="1575816"/>
            <a:ext cx="2969514" cy="1610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2389" y="2047697"/>
            <a:ext cx="14357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0" dirty="0">
                <a:latin typeface="Arial"/>
                <a:cs typeface="Arial"/>
              </a:rPr>
              <a:t>P</a:t>
            </a:r>
            <a:r>
              <a:rPr sz="3300" spc="-204" dirty="0">
                <a:latin typeface="Arial"/>
                <a:cs typeface="Arial"/>
              </a:rPr>
              <a:t>r</a:t>
            </a:r>
            <a:r>
              <a:rPr sz="3300" spc="10" dirty="0">
                <a:latin typeface="Arial"/>
                <a:cs typeface="Arial"/>
              </a:rPr>
              <a:t>ofil</a:t>
            </a:r>
            <a:r>
              <a:rPr sz="3300" spc="-5" dirty="0">
                <a:latin typeface="Arial"/>
                <a:cs typeface="Arial"/>
              </a:rPr>
              <a:t>i</a:t>
            </a:r>
            <a:r>
              <a:rPr sz="3300" spc="-200" dirty="0">
                <a:latin typeface="Arial"/>
                <a:cs typeface="Arial"/>
              </a:rPr>
              <a:t>ng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7515" y="1981187"/>
            <a:ext cx="691883" cy="79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0188" y="2004060"/>
            <a:ext cx="611124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6759" y="1575816"/>
            <a:ext cx="3074669" cy="1610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5177" y="2047697"/>
            <a:ext cx="25038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0" dirty="0">
                <a:latin typeface="Arial"/>
                <a:cs typeface="Arial"/>
              </a:rPr>
              <a:t>Differentiation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3068" y="1981187"/>
            <a:ext cx="691883" cy="79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5740" y="2004060"/>
            <a:ext cx="611124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5652" y="1575816"/>
            <a:ext cx="2969513" cy="16101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10650" y="2047697"/>
            <a:ext cx="22447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45" dirty="0">
                <a:latin typeface="Arial"/>
                <a:cs typeface="Arial"/>
              </a:rPr>
              <a:t>Classification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10085705" y="6578631"/>
            <a:ext cx="150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5"/>
              </a:lnSpc>
            </a:pPr>
            <a:fld id="{81D60167-4931-47E6-BA6A-407CBD079E47}" type="slidenum"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10538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5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4400"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4400" b="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invest</a:t>
            </a:r>
            <a:r>
              <a:rPr sz="4400" b="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4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4400" b="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9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45" dirty="0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sz="4400" b="0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30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4400" b="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60" dirty="0">
                <a:solidFill>
                  <a:srgbClr val="000000"/>
                </a:solidFill>
                <a:latin typeface="Arial"/>
                <a:cs typeface="Arial"/>
              </a:rPr>
              <a:t>ask</a:t>
            </a:r>
            <a:r>
              <a:rPr sz="4400" b="0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400" b="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35" dirty="0">
                <a:solidFill>
                  <a:srgbClr val="000000"/>
                </a:solidFill>
                <a:latin typeface="Arial"/>
                <a:cs typeface="Arial"/>
              </a:rPr>
              <a:t>experts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28" y="2503919"/>
            <a:ext cx="1860042" cy="529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2628391"/>
            <a:ext cx="1055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Employee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XYZ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19" y="2987001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791" y="3009900"/>
            <a:ext cx="7620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48" y="0"/>
                </a:lnTo>
                <a:lnTo>
                  <a:pt x="27083" y="3478"/>
                </a:lnTo>
                <a:lnTo>
                  <a:pt x="12987" y="12969"/>
                </a:lnTo>
                <a:lnTo>
                  <a:pt x="3484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84" y="416427"/>
                </a:lnTo>
                <a:lnTo>
                  <a:pt x="12987" y="430514"/>
                </a:lnTo>
                <a:lnTo>
                  <a:pt x="27083" y="440005"/>
                </a:lnTo>
                <a:lnTo>
                  <a:pt x="44348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6" y="399161"/>
                </a:lnTo>
                <a:lnTo>
                  <a:pt x="1773936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923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84" y="27056"/>
                </a:lnTo>
                <a:lnTo>
                  <a:pt x="12987" y="12969"/>
                </a:lnTo>
                <a:lnTo>
                  <a:pt x="27083" y="3478"/>
                </a:lnTo>
                <a:lnTo>
                  <a:pt x="44348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48" y="443484"/>
                </a:lnTo>
                <a:lnTo>
                  <a:pt x="27083" y="440005"/>
                </a:lnTo>
                <a:lnTo>
                  <a:pt x="12987" y="430514"/>
                </a:lnTo>
                <a:lnTo>
                  <a:pt x="3484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495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Knows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internal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80"/>
              </a:lnSpc>
            </a:pPr>
            <a:r>
              <a:rPr sz="1200" spc="-15" dirty="0">
                <a:latin typeface="Arial"/>
                <a:cs typeface="Arial"/>
              </a:rPr>
              <a:t>functionality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0119" y="3585933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791" y="3608832"/>
            <a:ext cx="7620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923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48" y="0"/>
                </a:lnTo>
                <a:lnTo>
                  <a:pt x="27083" y="3478"/>
                </a:lnTo>
                <a:lnTo>
                  <a:pt x="12987" y="12969"/>
                </a:lnTo>
                <a:lnTo>
                  <a:pt x="3484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84" y="416427"/>
                </a:lnTo>
                <a:lnTo>
                  <a:pt x="12987" y="430514"/>
                </a:lnTo>
                <a:lnTo>
                  <a:pt x="27083" y="440005"/>
                </a:lnTo>
                <a:lnTo>
                  <a:pt x="44348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6" y="399161"/>
                </a:lnTo>
                <a:lnTo>
                  <a:pt x="1773936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84" y="27056"/>
                </a:lnTo>
                <a:lnTo>
                  <a:pt x="12987" y="12969"/>
                </a:lnTo>
                <a:lnTo>
                  <a:pt x="27083" y="3478"/>
                </a:lnTo>
                <a:lnTo>
                  <a:pt x="44348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48" y="443484"/>
                </a:lnTo>
                <a:lnTo>
                  <a:pt x="27083" y="440005"/>
                </a:lnTo>
                <a:lnTo>
                  <a:pt x="12987" y="430514"/>
                </a:lnTo>
                <a:lnTo>
                  <a:pt x="3484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495" y="3826002"/>
            <a:ext cx="176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insider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0119" y="4184865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2791" y="4207764"/>
            <a:ext cx="76200" cy="7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923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48" y="0"/>
                </a:lnTo>
                <a:lnTo>
                  <a:pt x="27083" y="3478"/>
                </a:lnTo>
                <a:lnTo>
                  <a:pt x="12987" y="12969"/>
                </a:lnTo>
                <a:lnTo>
                  <a:pt x="3484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84" y="416427"/>
                </a:lnTo>
                <a:lnTo>
                  <a:pt x="12987" y="430514"/>
                </a:lnTo>
                <a:lnTo>
                  <a:pt x="27083" y="440005"/>
                </a:lnTo>
                <a:lnTo>
                  <a:pt x="44348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6" y="399161"/>
                </a:lnTo>
                <a:lnTo>
                  <a:pt x="1773936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923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84" y="27056"/>
                </a:lnTo>
                <a:lnTo>
                  <a:pt x="12987" y="12969"/>
                </a:lnTo>
                <a:lnTo>
                  <a:pt x="27083" y="3478"/>
                </a:lnTo>
                <a:lnTo>
                  <a:pt x="44348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48" y="443484"/>
                </a:lnTo>
                <a:lnTo>
                  <a:pt x="27083" y="440005"/>
                </a:lnTo>
                <a:lnTo>
                  <a:pt x="12987" y="430514"/>
                </a:lnTo>
                <a:lnTo>
                  <a:pt x="3484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495" y="434073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0845" marR="32384" indent="-372110">
              <a:lnSpc>
                <a:spcPts val="1320"/>
              </a:lnSpc>
              <a:spcBef>
                <a:spcPts val="240"/>
              </a:spcBef>
            </a:pPr>
            <a:r>
              <a:rPr sz="1200" spc="-80" dirty="0">
                <a:latin typeface="Arial"/>
                <a:cs typeface="Arial"/>
              </a:rPr>
              <a:t>lacks </a:t>
            </a:r>
            <a:r>
              <a:rPr sz="1200" spc="-95" dirty="0">
                <a:latin typeface="Arial"/>
                <a:cs typeface="Arial"/>
              </a:rPr>
              <a:t>a </a:t>
            </a:r>
            <a:r>
              <a:rPr sz="1200" spc="-40" dirty="0">
                <a:latin typeface="Arial"/>
                <a:cs typeface="Arial"/>
              </a:rPr>
              <a:t>broader </a:t>
            </a:r>
            <a:r>
              <a:rPr sz="1200" spc="-50" dirty="0">
                <a:latin typeface="Arial"/>
                <a:cs typeface="Arial"/>
              </a:rPr>
              <a:t>perspective  </a:t>
            </a:r>
            <a:r>
              <a:rPr sz="1200" spc="-40" dirty="0">
                <a:latin typeface="Arial"/>
                <a:cs typeface="Arial"/>
              </a:rPr>
              <a:t>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competitors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0119" y="4783797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2791" y="4806696"/>
            <a:ext cx="76200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79" y="4895075"/>
            <a:ext cx="1863852" cy="533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79" y="4972811"/>
            <a:ext cx="1865376" cy="4069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923" y="4922520"/>
            <a:ext cx="1773936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923" y="4922520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2"/>
                </a:moveTo>
                <a:lnTo>
                  <a:pt x="3484" y="27056"/>
                </a:lnTo>
                <a:lnTo>
                  <a:pt x="12987" y="12969"/>
                </a:lnTo>
                <a:lnTo>
                  <a:pt x="27083" y="3478"/>
                </a:lnTo>
                <a:lnTo>
                  <a:pt x="44348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2"/>
                </a:lnTo>
                <a:lnTo>
                  <a:pt x="1773936" y="399160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3"/>
                </a:lnTo>
                <a:lnTo>
                  <a:pt x="44348" y="443483"/>
                </a:lnTo>
                <a:lnTo>
                  <a:pt x="27083" y="440005"/>
                </a:lnTo>
                <a:lnTo>
                  <a:pt x="12987" y="430514"/>
                </a:lnTo>
                <a:lnTo>
                  <a:pt x="3484" y="416427"/>
                </a:lnTo>
                <a:lnTo>
                  <a:pt x="0" y="399160"/>
                </a:lnTo>
                <a:lnTo>
                  <a:pt x="0" y="44322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8495" y="5022926"/>
            <a:ext cx="1765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has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0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70%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2076" y="2503919"/>
            <a:ext cx="1860042" cy="5296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16860" y="2628391"/>
            <a:ext cx="1490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"/>
                <a:cs typeface="Arial"/>
              </a:rPr>
              <a:t>Financial </a:t>
            </a:r>
            <a:r>
              <a:rPr sz="1200" spc="-50" dirty="0">
                <a:latin typeface="Arial"/>
                <a:cs typeface="Arial"/>
              </a:rPr>
              <a:t>Advisor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XYZ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80944" y="2987001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23616" y="3009900"/>
            <a:ext cx="77723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6272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6" y="399161"/>
                </a:lnTo>
                <a:lnTo>
                  <a:pt x="1773936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76272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80844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perspective </a:t>
            </a:r>
            <a:r>
              <a:rPr sz="1200" spc="-40" dirty="0">
                <a:latin typeface="Arial"/>
                <a:cs typeface="Arial"/>
              </a:rPr>
              <a:t>on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companies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80"/>
              </a:lnSpc>
            </a:pPr>
            <a:r>
              <a:rPr sz="1200" spc="-95" dirty="0">
                <a:latin typeface="Arial"/>
                <a:cs typeface="Arial"/>
              </a:rPr>
              <a:t>vs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competition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0944" y="3585933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23616" y="3608832"/>
            <a:ext cx="77723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6272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6" y="399161"/>
                </a:lnTo>
                <a:lnTo>
                  <a:pt x="1773936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6272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80844" y="374218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48335" marR="154940" indent="-487680">
              <a:lnSpc>
                <a:spcPts val="1320"/>
              </a:lnSpc>
              <a:spcBef>
                <a:spcPts val="240"/>
              </a:spcBef>
            </a:pPr>
            <a:r>
              <a:rPr sz="1200" spc="-80" dirty="0">
                <a:latin typeface="Arial"/>
                <a:cs typeface="Arial"/>
              </a:rPr>
              <a:t>lacks </a:t>
            </a:r>
            <a:r>
              <a:rPr sz="1200" spc="-95" dirty="0">
                <a:latin typeface="Arial"/>
                <a:cs typeface="Arial"/>
              </a:rPr>
              <a:t>a </a:t>
            </a:r>
            <a:r>
              <a:rPr sz="1200" spc="-35" dirty="0">
                <a:latin typeface="Arial"/>
                <a:cs typeface="Arial"/>
              </a:rPr>
              <a:t>view </a:t>
            </a:r>
            <a:r>
              <a:rPr sz="1200" spc="-40" dirty="0">
                <a:latin typeface="Arial"/>
                <a:cs typeface="Arial"/>
              </a:rPr>
              <a:t>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internal  </a:t>
            </a:r>
            <a:r>
              <a:rPr sz="1200" spc="-50" dirty="0">
                <a:latin typeface="Arial"/>
                <a:cs typeface="Arial"/>
              </a:rPr>
              <a:t>policies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80944" y="4184865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3616" y="4207764"/>
            <a:ext cx="77723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9027" y="4296143"/>
            <a:ext cx="1863852" cy="533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27504" y="4375391"/>
            <a:ext cx="1865375" cy="40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6272" y="4323588"/>
            <a:ext cx="1773936" cy="4434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6272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6" y="44323"/>
                </a:lnTo>
                <a:lnTo>
                  <a:pt x="1773936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80844" y="4424553"/>
            <a:ext cx="176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has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5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75%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54423" y="2503919"/>
            <a:ext cx="1860042" cy="5296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48936" y="2628391"/>
            <a:ext cx="1272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Stock </a:t>
            </a:r>
            <a:r>
              <a:rPr sz="1200" spc="-30" dirty="0">
                <a:latin typeface="Arial"/>
                <a:cs typeface="Arial"/>
              </a:rPr>
              <a:t>Market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Trader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03291" y="2987001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45964" y="3009900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8620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98620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203191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spc="-55" dirty="0">
                <a:latin typeface="Arial"/>
                <a:cs typeface="Arial"/>
              </a:rPr>
              <a:t>observed </a:t>
            </a:r>
            <a:r>
              <a:rPr sz="1200" spc="-65" dirty="0">
                <a:latin typeface="Arial"/>
                <a:cs typeface="Arial"/>
              </a:rPr>
              <a:t>company’s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stock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80"/>
              </a:lnSpc>
            </a:pPr>
            <a:r>
              <a:rPr sz="1200" spc="-35" dirty="0">
                <a:latin typeface="Arial"/>
                <a:cs typeface="Arial"/>
              </a:rPr>
              <a:t>price </a:t>
            </a:r>
            <a:r>
              <a:rPr sz="1200" spc="-40" dirty="0">
                <a:latin typeface="Arial"/>
                <a:cs typeface="Arial"/>
              </a:rPr>
              <a:t>over </a:t>
            </a:r>
            <a:r>
              <a:rPr sz="1200" spc="-55" dirty="0">
                <a:latin typeface="Arial"/>
                <a:cs typeface="Arial"/>
              </a:rPr>
              <a:t>past </a:t>
            </a:r>
            <a:r>
              <a:rPr sz="1200" spc="-60" dirty="0">
                <a:latin typeface="Arial"/>
                <a:cs typeface="Arial"/>
              </a:rPr>
              <a:t>3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03291" y="3585933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45964" y="3608832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8620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1729613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3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3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8620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03191" y="374218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8585" marR="97790" indent="-6350">
              <a:lnSpc>
                <a:spcPts val="1320"/>
              </a:lnSpc>
              <a:spcBef>
                <a:spcPts val="240"/>
              </a:spcBef>
            </a:pPr>
            <a:r>
              <a:rPr sz="1200" spc="-60" dirty="0">
                <a:latin typeface="Arial"/>
                <a:cs typeface="Arial"/>
              </a:rPr>
              <a:t>knows </a:t>
            </a:r>
            <a:r>
              <a:rPr sz="1200" spc="-55" dirty="0">
                <a:latin typeface="Arial"/>
                <a:cs typeface="Arial"/>
              </a:rPr>
              <a:t>seasonality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trends  </a:t>
            </a:r>
            <a:r>
              <a:rPr sz="1200" spc="-55" dirty="0">
                <a:latin typeface="Arial"/>
                <a:cs typeface="Arial"/>
              </a:rPr>
              <a:t>and </a:t>
            </a:r>
            <a:r>
              <a:rPr sz="1200" spc="-40" dirty="0">
                <a:latin typeface="Arial"/>
                <a:cs typeface="Arial"/>
              </a:rPr>
              <a:t>market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03291" y="4184865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45964" y="4207764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51376" y="4296143"/>
            <a:ext cx="1863852" cy="533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49852" y="4375391"/>
            <a:ext cx="1865376" cy="40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8620" y="4323588"/>
            <a:ext cx="1773935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98620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89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3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3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03191" y="4424553"/>
            <a:ext cx="176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has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5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70%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67628" y="2503919"/>
            <a:ext cx="1876805" cy="5296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92977" y="2628391"/>
            <a:ext cx="162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Employee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competitor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25640" y="2987001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68311" y="3009900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9444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9444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24015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38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internal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functionality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ts val="1380"/>
              </a:lnSpc>
            </a:pPr>
            <a:r>
              <a:rPr sz="1200" spc="-20" dirty="0">
                <a:latin typeface="Arial"/>
                <a:cs typeface="Arial"/>
              </a:rPr>
              <a:t>competitor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firms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25640" y="3585933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68311" y="3608832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9444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2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2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9444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24015" y="3658361"/>
            <a:ext cx="176530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8419" marR="50800" algn="ctr">
              <a:lnSpc>
                <a:spcPts val="1320"/>
              </a:lnSpc>
              <a:spcBef>
                <a:spcPts val="240"/>
              </a:spcBef>
            </a:pPr>
            <a:r>
              <a:rPr sz="1200" spc="-80" dirty="0">
                <a:latin typeface="Arial"/>
                <a:cs typeface="Arial"/>
              </a:rPr>
              <a:t>lacks </a:t>
            </a:r>
            <a:r>
              <a:rPr sz="1200" spc="-95" dirty="0">
                <a:latin typeface="Arial"/>
                <a:cs typeface="Arial"/>
              </a:rPr>
              <a:t>a </a:t>
            </a:r>
            <a:r>
              <a:rPr sz="1200" spc="-45" dirty="0">
                <a:latin typeface="Arial"/>
                <a:cs typeface="Arial"/>
              </a:rPr>
              <a:t>sight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65" dirty="0">
                <a:latin typeface="Arial"/>
                <a:cs typeface="Arial"/>
              </a:rPr>
              <a:t>company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  </a:t>
            </a:r>
            <a:r>
              <a:rPr sz="1200" spc="-60" dirty="0">
                <a:latin typeface="Arial"/>
                <a:cs typeface="Arial"/>
              </a:rPr>
              <a:t>focus </a:t>
            </a:r>
            <a:r>
              <a:rPr sz="1200" spc="-55" dirty="0">
                <a:latin typeface="Arial"/>
                <a:cs typeface="Arial"/>
              </a:rPr>
              <a:t>and </a:t>
            </a:r>
            <a:r>
              <a:rPr sz="1200" spc="-15" dirty="0">
                <a:latin typeface="Arial"/>
                <a:cs typeface="Arial"/>
              </a:rPr>
              <a:t>the </a:t>
            </a:r>
            <a:r>
              <a:rPr sz="1200" spc="-35" dirty="0">
                <a:latin typeface="Arial"/>
                <a:cs typeface="Arial"/>
              </a:rPr>
              <a:t>external  </a:t>
            </a:r>
            <a:r>
              <a:rPr sz="1200" spc="-45" dirty="0">
                <a:latin typeface="Arial"/>
                <a:cs typeface="Arial"/>
              </a:rPr>
              <a:t>factors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025640" y="4184865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68311" y="4207764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72200" y="4296143"/>
            <a:ext cx="1863852" cy="533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81928" y="4291596"/>
            <a:ext cx="1677924" cy="5730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9444" y="4323588"/>
            <a:ext cx="1773935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19444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2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2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224015" y="434073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92150" marR="186690" indent="-498475">
              <a:lnSpc>
                <a:spcPts val="1320"/>
              </a:lnSpc>
              <a:spcBef>
                <a:spcPts val="240"/>
              </a:spcBef>
            </a:pPr>
            <a:r>
              <a:rPr sz="1200" spc="-90" dirty="0">
                <a:latin typeface="Arial"/>
                <a:cs typeface="Arial"/>
              </a:rPr>
              <a:t>has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5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60% </a:t>
            </a:r>
            <a:r>
              <a:rPr sz="1200" spc="-10" dirty="0">
                <a:latin typeface="Arial"/>
                <a:cs typeface="Arial"/>
              </a:rPr>
              <a:t>of 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97595" y="2503919"/>
            <a:ext cx="1860042" cy="5296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418956" y="2628391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Market </a:t>
            </a:r>
            <a:r>
              <a:rPr sz="1200" spc="-95" dirty="0">
                <a:latin typeface="Arial"/>
                <a:cs typeface="Arial"/>
              </a:rPr>
              <a:t>Research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team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047988" y="2987001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90659" y="3009900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41792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3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3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41792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246364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38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analyzes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80"/>
              </a:lnSpc>
            </a:pPr>
            <a:r>
              <a:rPr sz="1200" spc="-45" dirty="0">
                <a:latin typeface="Arial"/>
                <a:cs typeface="Arial"/>
              </a:rPr>
              <a:t>preference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145" dirty="0">
                <a:latin typeface="Arial"/>
                <a:cs typeface="Arial"/>
              </a:rPr>
              <a:t>XYZ’s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product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047988" y="3585933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90659" y="3608832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41792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3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3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41792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246364" y="374218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8630" marR="133985" indent="-326390">
              <a:lnSpc>
                <a:spcPts val="1320"/>
              </a:lnSpc>
              <a:spcBef>
                <a:spcPts val="240"/>
              </a:spcBef>
            </a:pPr>
            <a:r>
              <a:rPr sz="1200" spc="-55" dirty="0">
                <a:latin typeface="Arial"/>
                <a:cs typeface="Arial"/>
              </a:rPr>
              <a:t>unaware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changes  </a:t>
            </a:r>
            <a:r>
              <a:rPr sz="1200" spc="-190" dirty="0">
                <a:latin typeface="Arial"/>
                <a:cs typeface="Arial"/>
              </a:rPr>
              <a:t>XYZ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047988" y="4184865"/>
            <a:ext cx="158534" cy="158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90659" y="4207764"/>
            <a:ext cx="77724" cy="77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4547" y="4296143"/>
            <a:ext cx="1863852" cy="533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81416" y="4291596"/>
            <a:ext cx="1725168" cy="5730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41792" y="4323588"/>
            <a:ext cx="1773935" cy="4434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41792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246364" y="434073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92150" marR="162560" indent="-521334">
              <a:lnSpc>
                <a:spcPts val="1320"/>
              </a:lnSpc>
              <a:spcBef>
                <a:spcPts val="240"/>
              </a:spcBef>
            </a:pPr>
            <a:r>
              <a:rPr sz="1200" spc="-75" dirty="0">
                <a:latin typeface="Arial"/>
                <a:cs typeface="Arial"/>
              </a:rPr>
              <a:t>have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5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75%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 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0219943" y="2503919"/>
            <a:ext cx="1860042" cy="5296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0528172" y="2628391"/>
            <a:ext cx="1248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Social </a:t>
            </a:r>
            <a:r>
              <a:rPr sz="1200" spc="-35" dirty="0">
                <a:latin typeface="Arial"/>
                <a:cs typeface="Arial"/>
              </a:rPr>
              <a:t>Media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Expert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1070335" y="2987001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13007" y="3009900"/>
            <a:ext cx="76200" cy="777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264140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3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3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264140" y="312724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0268711" y="3143250"/>
            <a:ext cx="17653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38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understand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product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ts val="1380"/>
              </a:lnSpc>
            </a:pPr>
            <a:r>
              <a:rPr sz="1200" spc="-30" dirty="0">
                <a:latin typeface="Arial"/>
                <a:cs typeface="Arial"/>
              </a:rPr>
              <a:t>positioning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1070335" y="3585933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113007" y="3608832"/>
            <a:ext cx="7620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264140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3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3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264140" y="3726179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0268711" y="374218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5270" marR="229870" indent="-17145">
              <a:lnSpc>
                <a:spcPts val="1320"/>
              </a:lnSpc>
              <a:spcBef>
                <a:spcPts val="240"/>
              </a:spcBef>
            </a:pPr>
            <a:r>
              <a:rPr sz="1200" spc="-105" dirty="0">
                <a:latin typeface="Arial"/>
                <a:cs typeface="Arial"/>
              </a:rPr>
              <a:t>Changes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customer  </a:t>
            </a:r>
            <a:r>
              <a:rPr sz="1200" spc="-30" dirty="0">
                <a:latin typeface="Arial"/>
                <a:cs typeface="Arial"/>
              </a:rPr>
              <a:t>sentiment </a:t>
            </a:r>
            <a:r>
              <a:rPr sz="1200" spc="-45" dirty="0">
                <a:latin typeface="Arial"/>
                <a:cs typeface="Arial"/>
              </a:rPr>
              <a:t>over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1070335" y="4184865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13007" y="4207764"/>
            <a:ext cx="7620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264140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1729612" y="0"/>
                </a:moveTo>
                <a:lnTo>
                  <a:pt x="44323" y="0"/>
                </a:lnTo>
                <a:lnTo>
                  <a:pt x="27056" y="3478"/>
                </a:lnTo>
                <a:lnTo>
                  <a:pt x="12969" y="12969"/>
                </a:lnTo>
                <a:lnTo>
                  <a:pt x="3478" y="27056"/>
                </a:lnTo>
                <a:lnTo>
                  <a:pt x="0" y="44323"/>
                </a:lnTo>
                <a:lnTo>
                  <a:pt x="0" y="399161"/>
                </a:lnTo>
                <a:lnTo>
                  <a:pt x="3478" y="416427"/>
                </a:lnTo>
                <a:lnTo>
                  <a:pt x="12969" y="430514"/>
                </a:lnTo>
                <a:lnTo>
                  <a:pt x="27056" y="440005"/>
                </a:lnTo>
                <a:lnTo>
                  <a:pt x="44323" y="443484"/>
                </a:lnTo>
                <a:lnTo>
                  <a:pt x="1729612" y="443484"/>
                </a:lnTo>
                <a:lnTo>
                  <a:pt x="1746879" y="440005"/>
                </a:lnTo>
                <a:lnTo>
                  <a:pt x="1760966" y="430514"/>
                </a:lnTo>
                <a:lnTo>
                  <a:pt x="1770457" y="416427"/>
                </a:lnTo>
                <a:lnTo>
                  <a:pt x="1773935" y="399161"/>
                </a:lnTo>
                <a:lnTo>
                  <a:pt x="1773935" y="44323"/>
                </a:lnTo>
                <a:lnTo>
                  <a:pt x="1770457" y="27056"/>
                </a:lnTo>
                <a:lnTo>
                  <a:pt x="1760966" y="12969"/>
                </a:lnTo>
                <a:lnTo>
                  <a:pt x="1746879" y="3478"/>
                </a:lnTo>
                <a:lnTo>
                  <a:pt x="1729612" y="0"/>
                </a:lnTo>
                <a:close/>
              </a:path>
            </a:pathLst>
          </a:custGeom>
          <a:solidFill>
            <a:srgbClr val="D0D2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264140" y="4323588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3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3"/>
                </a:lnTo>
                <a:lnTo>
                  <a:pt x="1773935" y="399161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4"/>
                </a:lnTo>
                <a:lnTo>
                  <a:pt x="44323" y="443484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1"/>
                </a:lnTo>
                <a:lnTo>
                  <a:pt x="0" y="44323"/>
                </a:lnTo>
                <a:close/>
              </a:path>
            </a:pathLst>
          </a:custGeom>
          <a:ln w="9144">
            <a:solidFill>
              <a:srgbClr val="D0D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0268711" y="4340732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63220" marR="53975" indent="-300355">
              <a:lnSpc>
                <a:spcPts val="1320"/>
              </a:lnSpc>
              <a:spcBef>
                <a:spcPts val="240"/>
              </a:spcBef>
            </a:pPr>
            <a:r>
              <a:rPr sz="1200" spc="-55" dirty="0">
                <a:latin typeface="Arial"/>
                <a:cs typeface="Arial"/>
              </a:rPr>
              <a:t>unaware </a:t>
            </a:r>
            <a:r>
              <a:rPr sz="1200" spc="-5" dirty="0">
                <a:latin typeface="Arial"/>
                <a:cs typeface="Arial"/>
              </a:rPr>
              <a:t>of </a:t>
            </a:r>
            <a:r>
              <a:rPr sz="1200" spc="-40" dirty="0">
                <a:latin typeface="Arial"/>
                <a:cs typeface="Arial"/>
              </a:rPr>
              <a:t>details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beyond  </a:t>
            </a:r>
            <a:r>
              <a:rPr sz="1200" spc="-25" dirty="0">
                <a:latin typeface="Arial"/>
                <a:cs typeface="Arial"/>
              </a:rPr>
              <a:t>digital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marketing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1070335" y="4783797"/>
            <a:ext cx="157060" cy="15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113007" y="4806696"/>
            <a:ext cx="76200" cy="777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216895" y="4895075"/>
            <a:ext cx="1863852" cy="533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43388" y="4889017"/>
            <a:ext cx="1642872" cy="5745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64140" y="4922520"/>
            <a:ext cx="1773935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264140" y="4922520"/>
            <a:ext cx="1774189" cy="443865"/>
          </a:xfrm>
          <a:custGeom>
            <a:avLst/>
            <a:gdLst/>
            <a:ahLst/>
            <a:cxnLst/>
            <a:rect l="l" t="t" r="r" b="b"/>
            <a:pathLst>
              <a:path w="1774190" h="443864">
                <a:moveTo>
                  <a:pt x="0" y="44322"/>
                </a:moveTo>
                <a:lnTo>
                  <a:pt x="3478" y="27056"/>
                </a:lnTo>
                <a:lnTo>
                  <a:pt x="12969" y="12969"/>
                </a:lnTo>
                <a:lnTo>
                  <a:pt x="27056" y="3478"/>
                </a:lnTo>
                <a:lnTo>
                  <a:pt x="44323" y="0"/>
                </a:lnTo>
                <a:lnTo>
                  <a:pt x="1729612" y="0"/>
                </a:lnTo>
                <a:lnTo>
                  <a:pt x="1746879" y="3478"/>
                </a:lnTo>
                <a:lnTo>
                  <a:pt x="1760966" y="12969"/>
                </a:lnTo>
                <a:lnTo>
                  <a:pt x="1770457" y="27056"/>
                </a:lnTo>
                <a:lnTo>
                  <a:pt x="1773935" y="44322"/>
                </a:lnTo>
                <a:lnTo>
                  <a:pt x="1773935" y="399160"/>
                </a:lnTo>
                <a:lnTo>
                  <a:pt x="1770457" y="416427"/>
                </a:lnTo>
                <a:lnTo>
                  <a:pt x="1760966" y="430514"/>
                </a:lnTo>
                <a:lnTo>
                  <a:pt x="1746879" y="440005"/>
                </a:lnTo>
                <a:lnTo>
                  <a:pt x="1729612" y="443483"/>
                </a:lnTo>
                <a:lnTo>
                  <a:pt x="44323" y="443483"/>
                </a:lnTo>
                <a:lnTo>
                  <a:pt x="27056" y="440005"/>
                </a:lnTo>
                <a:lnTo>
                  <a:pt x="12969" y="430514"/>
                </a:lnTo>
                <a:lnTo>
                  <a:pt x="3478" y="416427"/>
                </a:lnTo>
                <a:lnTo>
                  <a:pt x="0" y="399160"/>
                </a:lnTo>
                <a:lnTo>
                  <a:pt x="0" y="44322"/>
                </a:lnTo>
                <a:close/>
              </a:path>
            </a:pathLst>
          </a:custGeom>
          <a:ln w="9144">
            <a:solidFill>
              <a:srgbClr val="55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0268711" y="4939665"/>
            <a:ext cx="176530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92150" marR="203835" indent="-481965">
              <a:lnSpc>
                <a:spcPts val="1320"/>
              </a:lnSpc>
              <a:spcBef>
                <a:spcPts val="240"/>
              </a:spcBef>
            </a:pPr>
            <a:r>
              <a:rPr sz="1200" spc="-90" dirty="0">
                <a:latin typeface="Arial"/>
                <a:cs typeface="Arial"/>
              </a:rPr>
              <a:t>has </a:t>
            </a:r>
            <a:r>
              <a:rPr sz="1200" spc="-55" dirty="0">
                <a:latin typeface="Arial"/>
                <a:cs typeface="Arial"/>
              </a:rPr>
              <a:t>been </a:t>
            </a:r>
            <a:r>
              <a:rPr sz="1200" spc="-15" dirty="0">
                <a:latin typeface="Arial"/>
                <a:cs typeface="Arial"/>
              </a:rPr>
              <a:t>right </a:t>
            </a:r>
            <a:r>
              <a:rPr sz="1200" spc="-110" dirty="0">
                <a:latin typeface="Arial"/>
                <a:cs typeface="Arial"/>
              </a:rPr>
              <a:t>65%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  </a:t>
            </a:r>
            <a:r>
              <a:rPr sz="1200" spc="-35" dirty="0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3</a:t>
            </a:fld>
            <a:endParaRPr spc="-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30478"/>
            <a:ext cx="9787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5" dirty="0">
                <a:solidFill>
                  <a:srgbClr val="000000"/>
                </a:solidFill>
                <a:latin typeface="Arial"/>
                <a:cs typeface="Arial"/>
              </a:rPr>
              <a:t>Scenario1</a:t>
            </a:r>
            <a:r>
              <a:rPr sz="3600" b="0"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600" b="0" spc="-4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35" dirty="0">
                <a:solidFill>
                  <a:srgbClr val="000000"/>
                </a:solidFill>
                <a:latin typeface="Arial"/>
                <a:cs typeface="Arial"/>
              </a:rPr>
              <a:t>Combine</a:t>
            </a:r>
            <a:r>
              <a:rPr sz="3600" b="0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sz="3600" b="0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2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600" b="0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info</a:t>
            </a:r>
            <a:r>
              <a:rPr sz="3600" b="0"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245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3600" b="0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40" dirty="0">
                <a:solidFill>
                  <a:srgbClr val="000000"/>
                </a:solidFill>
                <a:latin typeface="Arial"/>
                <a:cs typeface="Arial"/>
              </a:rPr>
              <a:t>informed</a:t>
            </a:r>
            <a:r>
              <a:rPr sz="3600" b="0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125" dirty="0">
                <a:solidFill>
                  <a:srgbClr val="000000"/>
                </a:solidFill>
                <a:latin typeface="Arial"/>
                <a:cs typeface="Arial"/>
              </a:rPr>
              <a:t>decision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7140" y="2499486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5">
                <a:moveTo>
                  <a:pt x="671358" y="51688"/>
                </a:moveTo>
                <a:lnTo>
                  <a:pt x="601472" y="92455"/>
                </a:lnTo>
                <a:lnTo>
                  <a:pt x="600456" y="96265"/>
                </a:lnTo>
                <a:lnTo>
                  <a:pt x="604012" y="102362"/>
                </a:lnTo>
                <a:lnTo>
                  <a:pt x="607822" y="103377"/>
                </a:lnTo>
                <a:lnTo>
                  <a:pt x="685577" y="58038"/>
                </a:lnTo>
                <a:lnTo>
                  <a:pt x="683895" y="58038"/>
                </a:lnTo>
                <a:lnTo>
                  <a:pt x="683895" y="57150"/>
                </a:lnTo>
                <a:lnTo>
                  <a:pt x="680720" y="57150"/>
                </a:lnTo>
                <a:lnTo>
                  <a:pt x="671358" y="51688"/>
                </a:lnTo>
                <a:close/>
              </a:path>
              <a:path w="696595" h="103505">
                <a:moveTo>
                  <a:pt x="66047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0472" y="58038"/>
                </a:lnTo>
                <a:lnTo>
                  <a:pt x="671358" y="51688"/>
                </a:lnTo>
                <a:lnTo>
                  <a:pt x="660472" y="45338"/>
                </a:lnTo>
                <a:close/>
              </a:path>
              <a:path w="696595" h="103505">
                <a:moveTo>
                  <a:pt x="685577" y="45338"/>
                </a:moveTo>
                <a:lnTo>
                  <a:pt x="683895" y="45338"/>
                </a:lnTo>
                <a:lnTo>
                  <a:pt x="683895" y="58038"/>
                </a:lnTo>
                <a:lnTo>
                  <a:pt x="685577" y="58038"/>
                </a:lnTo>
                <a:lnTo>
                  <a:pt x="696468" y="51688"/>
                </a:lnTo>
                <a:lnTo>
                  <a:pt x="685577" y="45338"/>
                </a:lnTo>
                <a:close/>
              </a:path>
              <a:path w="696595" h="103505">
                <a:moveTo>
                  <a:pt x="680720" y="46227"/>
                </a:moveTo>
                <a:lnTo>
                  <a:pt x="671358" y="51688"/>
                </a:lnTo>
                <a:lnTo>
                  <a:pt x="680720" y="57150"/>
                </a:lnTo>
                <a:lnTo>
                  <a:pt x="680720" y="46227"/>
                </a:lnTo>
                <a:close/>
              </a:path>
              <a:path w="696595" h="103505">
                <a:moveTo>
                  <a:pt x="683895" y="46227"/>
                </a:moveTo>
                <a:lnTo>
                  <a:pt x="680720" y="46227"/>
                </a:lnTo>
                <a:lnTo>
                  <a:pt x="680720" y="57150"/>
                </a:lnTo>
                <a:lnTo>
                  <a:pt x="683895" y="57150"/>
                </a:lnTo>
                <a:lnTo>
                  <a:pt x="683895" y="46227"/>
                </a:lnTo>
                <a:close/>
              </a:path>
              <a:path w="696595" h="103505">
                <a:moveTo>
                  <a:pt x="607822" y="0"/>
                </a:moveTo>
                <a:lnTo>
                  <a:pt x="604012" y="1015"/>
                </a:lnTo>
                <a:lnTo>
                  <a:pt x="600456" y="7112"/>
                </a:lnTo>
                <a:lnTo>
                  <a:pt x="601472" y="10922"/>
                </a:lnTo>
                <a:lnTo>
                  <a:pt x="671358" y="51688"/>
                </a:lnTo>
                <a:lnTo>
                  <a:pt x="680720" y="46227"/>
                </a:lnTo>
                <a:lnTo>
                  <a:pt x="683895" y="46227"/>
                </a:lnTo>
                <a:lnTo>
                  <a:pt x="683895" y="45338"/>
                </a:lnTo>
                <a:lnTo>
                  <a:pt x="685577" y="45338"/>
                </a:lnTo>
                <a:lnTo>
                  <a:pt x="60782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1578863"/>
            <a:ext cx="3246882" cy="19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069" y="2030933"/>
            <a:ext cx="2640965" cy="975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20"/>
              </a:spcBef>
            </a:pP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10" dirty="0">
                <a:latin typeface="Arial"/>
                <a:cs typeface="Arial"/>
              </a:rPr>
              <a:t>6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experts/teams  </a:t>
            </a:r>
            <a:r>
              <a:rPr sz="2200" spc="-45" dirty="0">
                <a:latin typeface="Arial"/>
                <a:cs typeface="Arial"/>
              </a:rPr>
              <a:t>verify </a:t>
            </a:r>
            <a:r>
              <a:rPr sz="2200" spc="-10" dirty="0">
                <a:latin typeface="Arial"/>
                <a:cs typeface="Arial"/>
              </a:rPr>
              <a:t>that </a:t>
            </a:r>
            <a:r>
              <a:rPr sz="2200" spc="-30" dirty="0">
                <a:latin typeface="Arial"/>
                <a:cs typeface="Arial"/>
              </a:rPr>
              <a:t>it’s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good  </a:t>
            </a:r>
            <a:r>
              <a:rPr sz="2200" spc="-95" dirty="0">
                <a:latin typeface="Arial"/>
                <a:cs typeface="Arial"/>
              </a:rPr>
              <a:t>decision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4864" y="2499486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5">
                <a:moveTo>
                  <a:pt x="671358" y="51688"/>
                </a:moveTo>
                <a:lnTo>
                  <a:pt x="601471" y="92455"/>
                </a:lnTo>
                <a:lnTo>
                  <a:pt x="600455" y="96265"/>
                </a:lnTo>
                <a:lnTo>
                  <a:pt x="604011" y="102362"/>
                </a:lnTo>
                <a:lnTo>
                  <a:pt x="607821" y="103377"/>
                </a:lnTo>
                <a:lnTo>
                  <a:pt x="685577" y="58038"/>
                </a:lnTo>
                <a:lnTo>
                  <a:pt x="683894" y="58038"/>
                </a:lnTo>
                <a:lnTo>
                  <a:pt x="683894" y="57150"/>
                </a:lnTo>
                <a:lnTo>
                  <a:pt x="680719" y="57150"/>
                </a:lnTo>
                <a:lnTo>
                  <a:pt x="671358" y="51688"/>
                </a:lnTo>
                <a:close/>
              </a:path>
              <a:path w="696595" h="103505">
                <a:moveTo>
                  <a:pt x="66047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0472" y="58038"/>
                </a:lnTo>
                <a:lnTo>
                  <a:pt x="671358" y="51688"/>
                </a:lnTo>
                <a:lnTo>
                  <a:pt x="660472" y="45338"/>
                </a:lnTo>
                <a:close/>
              </a:path>
              <a:path w="696595" h="103505">
                <a:moveTo>
                  <a:pt x="685577" y="45338"/>
                </a:moveTo>
                <a:lnTo>
                  <a:pt x="683894" y="45338"/>
                </a:lnTo>
                <a:lnTo>
                  <a:pt x="683894" y="58038"/>
                </a:lnTo>
                <a:lnTo>
                  <a:pt x="685577" y="58038"/>
                </a:lnTo>
                <a:lnTo>
                  <a:pt x="696467" y="51688"/>
                </a:lnTo>
                <a:lnTo>
                  <a:pt x="685577" y="45338"/>
                </a:lnTo>
                <a:close/>
              </a:path>
              <a:path w="696595" h="103505">
                <a:moveTo>
                  <a:pt x="680719" y="46227"/>
                </a:moveTo>
                <a:lnTo>
                  <a:pt x="671358" y="51688"/>
                </a:lnTo>
                <a:lnTo>
                  <a:pt x="680719" y="57150"/>
                </a:lnTo>
                <a:lnTo>
                  <a:pt x="680719" y="46227"/>
                </a:lnTo>
                <a:close/>
              </a:path>
              <a:path w="696595" h="103505">
                <a:moveTo>
                  <a:pt x="683894" y="46227"/>
                </a:moveTo>
                <a:lnTo>
                  <a:pt x="680719" y="46227"/>
                </a:lnTo>
                <a:lnTo>
                  <a:pt x="680719" y="57150"/>
                </a:lnTo>
                <a:lnTo>
                  <a:pt x="683894" y="57150"/>
                </a:lnTo>
                <a:lnTo>
                  <a:pt x="683894" y="46227"/>
                </a:lnTo>
                <a:close/>
              </a:path>
              <a:path w="696595" h="103505">
                <a:moveTo>
                  <a:pt x="607821" y="0"/>
                </a:moveTo>
                <a:lnTo>
                  <a:pt x="604011" y="1015"/>
                </a:lnTo>
                <a:lnTo>
                  <a:pt x="600455" y="7112"/>
                </a:lnTo>
                <a:lnTo>
                  <a:pt x="601471" y="10922"/>
                </a:lnTo>
                <a:lnTo>
                  <a:pt x="671358" y="51688"/>
                </a:lnTo>
                <a:lnTo>
                  <a:pt x="680719" y="46227"/>
                </a:lnTo>
                <a:lnTo>
                  <a:pt x="683894" y="46227"/>
                </a:lnTo>
                <a:lnTo>
                  <a:pt x="683894" y="45338"/>
                </a:lnTo>
                <a:lnTo>
                  <a:pt x="685577" y="45338"/>
                </a:lnTo>
                <a:lnTo>
                  <a:pt x="607821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1415" y="1578863"/>
            <a:ext cx="3246882" cy="198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9820" y="1877948"/>
            <a:ext cx="2376170" cy="12807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-4445" algn="ctr">
              <a:lnSpc>
                <a:spcPct val="91500"/>
              </a:lnSpc>
              <a:spcBef>
                <a:spcPts val="320"/>
              </a:spcBef>
            </a:pPr>
            <a:r>
              <a:rPr sz="2200" spc="-135" dirty="0">
                <a:latin typeface="Arial"/>
                <a:cs typeface="Arial"/>
              </a:rPr>
              <a:t>assuming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65" dirty="0">
                <a:latin typeface="Arial"/>
                <a:cs typeface="Arial"/>
              </a:rPr>
              <a:t>predictions </a:t>
            </a:r>
            <a:r>
              <a:rPr sz="2200" spc="-100" dirty="0">
                <a:latin typeface="Arial"/>
                <a:cs typeface="Arial"/>
              </a:rPr>
              <a:t>are  </a:t>
            </a:r>
            <a:r>
              <a:rPr sz="2200" spc="-65" dirty="0">
                <a:latin typeface="Arial"/>
                <a:cs typeface="Arial"/>
              </a:rPr>
              <a:t>independent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each  </a:t>
            </a:r>
            <a:r>
              <a:rPr sz="2200" spc="-30" dirty="0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6586" y="3497579"/>
            <a:ext cx="7834630" cy="696595"/>
          </a:xfrm>
          <a:custGeom>
            <a:avLst/>
            <a:gdLst/>
            <a:ahLst/>
            <a:cxnLst/>
            <a:rect l="l" t="t" r="r" b="b"/>
            <a:pathLst>
              <a:path w="7834630" h="696595">
                <a:moveTo>
                  <a:pt x="7112" y="600456"/>
                </a:moveTo>
                <a:lnTo>
                  <a:pt x="1015" y="604012"/>
                </a:lnTo>
                <a:lnTo>
                  <a:pt x="0" y="607822"/>
                </a:lnTo>
                <a:lnTo>
                  <a:pt x="51688" y="696468"/>
                </a:lnTo>
                <a:lnTo>
                  <a:pt x="59020" y="683895"/>
                </a:lnTo>
                <a:lnTo>
                  <a:pt x="45338" y="683895"/>
                </a:lnTo>
                <a:lnTo>
                  <a:pt x="45338" y="660472"/>
                </a:lnTo>
                <a:lnTo>
                  <a:pt x="10921" y="601472"/>
                </a:lnTo>
                <a:lnTo>
                  <a:pt x="7112" y="600456"/>
                </a:lnTo>
                <a:close/>
              </a:path>
              <a:path w="7834630" h="696595">
                <a:moveTo>
                  <a:pt x="45338" y="660472"/>
                </a:moveTo>
                <a:lnTo>
                  <a:pt x="45338" y="683895"/>
                </a:lnTo>
                <a:lnTo>
                  <a:pt x="58038" y="683895"/>
                </a:lnTo>
                <a:lnTo>
                  <a:pt x="58038" y="680720"/>
                </a:lnTo>
                <a:lnTo>
                  <a:pt x="46227" y="680720"/>
                </a:lnTo>
                <a:lnTo>
                  <a:pt x="51688" y="671358"/>
                </a:lnTo>
                <a:lnTo>
                  <a:pt x="45338" y="660472"/>
                </a:lnTo>
                <a:close/>
              </a:path>
              <a:path w="7834630" h="696595">
                <a:moveTo>
                  <a:pt x="96265" y="600456"/>
                </a:moveTo>
                <a:lnTo>
                  <a:pt x="92456" y="601472"/>
                </a:lnTo>
                <a:lnTo>
                  <a:pt x="58038" y="660472"/>
                </a:lnTo>
                <a:lnTo>
                  <a:pt x="58038" y="683895"/>
                </a:lnTo>
                <a:lnTo>
                  <a:pt x="59020" y="683895"/>
                </a:lnTo>
                <a:lnTo>
                  <a:pt x="103377" y="607822"/>
                </a:lnTo>
                <a:lnTo>
                  <a:pt x="102362" y="604012"/>
                </a:lnTo>
                <a:lnTo>
                  <a:pt x="96265" y="600456"/>
                </a:lnTo>
                <a:close/>
              </a:path>
              <a:path w="7834630" h="696595">
                <a:moveTo>
                  <a:pt x="51688" y="671358"/>
                </a:moveTo>
                <a:lnTo>
                  <a:pt x="46227" y="680720"/>
                </a:lnTo>
                <a:lnTo>
                  <a:pt x="57150" y="680720"/>
                </a:lnTo>
                <a:lnTo>
                  <a:pt x="51688" y="671358"/>
                </a:lnTo>
                <a:close/>
              </a:path>
              <a:path w="7834630" h="696595">
                <a:moveTo>
                  <a:pt x="58038" y="660472"/>
                </a:moveTo>
                <a:lnTo>
                  <a:pt x="51688" y="671358"/>
                </a:lnTo>
                <a:lnTo>
                  <a:pt x="57150" y="680720"/>
                </a:lnTo>
                <a:lnTo>
                  <a:pt x="58038" y="680720"/>
                </a:lnTo>
                <a:lnTo>
                  <a:pt x="58038" y="660472"/>
                </a:lnTo>
                <a:close/>
              </a:path>
              <a:path w="7834630" h="696595">
                <a:moveTo>
                  <a:pt x="7821676" y="359029"/>
                </a:moveTo>
                <a:lnTo>
                  <a:pt x="48132" y="359029"/>
                </a:lnTo>
                <a:lnTo>
                  <a:pt x="45338" y="361823"/>
                </a:lnTo>
                <a:lnTo>
                  <a:pt x="45338" y="660472"/>
                </a:lnTo>
                <a:lnTo>
                  <a:pt x="51688" y="671358"/>
                </a:lnTo>
                <a:lnTo>
                  <a:pt x="58038" y="660472"/>
                </a:lnTo>
                <a:lnTo>
                  <a:pt x="58038" y="371729"/>
                </a:lnTo>
                <a:lnTo>
                  <a:pt x="51688" y="371729"/>
                </a:lnTo>
                <a:lnTo>
                  <a:pt x="58038" y="365379"/>
                </a:lnTo>
                <a:lnTo>
                  <a:pt x="7821676" y="365379"/>
                </a:lnTo>
                <a:lnTo>
                  <a:pt x="7821676" y="359029"/>
                </a:lnTo>
                <a:close/>
              </a:path>
              <a:path w="7834630" h="696595">
                <a:moveTo>
                  <a:pt x="58038" y="365379"/>
                </a:moveTo>
                <a:lnTo>
                  <a:pt x="51688" y="371729"/>
                </a:lnTo>
                <a:lnTo>
                  <a:pt x="58038" y="371729"/>
                </a:lnTo>
                <a:lnTo>
                  <a:pt x="58038" y="365379"/>
                </a:lnTo>
                <a:close/>
              </a:path>
              <a:path w="7834630" h="696595">
                <a:moveTo>
                  <a:pt x="7834376" y="359029"/>
                </a:moveTo>
                <a:lnTo>
                  <a:pt x="7828026" y="359029"/>
                </a:lnTo>
                <a:lnTo>
                  <a:pt x="7821676" y="365379"/>
                </a:lnTo>
                <a:lnTo>
                  <a:pt x="58038" y="365379"/>
                </a:lnTo>
                <a:lnTo>
                  <a:pt x="58038" y="371729"/>
                </a:lnTo>
                <a:lnTo>
                  <a:pt x="7831582" y="371729"/>
                </a:lnTo>
                <a:lnTo>
                  <a:pt x="7834376" y="368808"/>
                </a:lnTo>
                <a:lnTo>
                  <a:pt x="7834376" y="359029"/>
                </a:lnTo>
                <a:close/>
              </a:path>
              <a:path w="7834630" h="696595">
                <a:moveTo>
                  <a:pt x="7834376" y="0"/>
                </a:moveTo>
                <a:lnTo>
                  <a:pt x="7821676" y="0"/>
                </a:lnTo>
                <a:lnTo>
                  <a:pt x="7821676" y="365379"/>
                </a:lnTo>
                <a:lnTo>
                  <a:pt x="7828026" y="359029"/>
                </a:lnTo>
                <a:lnTo>
                  <a:pt x="7834376" y="359029"/>
                </a:lnTo>
                <a:lnTo>
                  <a:pt x="7834376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9140" y="1578863"/>
            <a:ext cx="3246881" cy="1981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42984" y="2184907"/>
            <a:ext cx="268287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20040" marR="5080" indent="-307975">
              <a:lnSpc>
                <a:spcPts val="2420"/>
              </a:lnSpc>
              <a:spcBef>
                <a:spcPts val="359"/>
              </a:spcBef>
            </a:pPr>
            <a:r>
              <a:rPr sz="2200" spc="-95" dirty="0">
                <a:latin typeface="Arial"/>
                <a:cs typeface="Arial"/>
              </a:rPr>
              <a:t>Assumption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110" dirty="0">
                <a:latin typeface="Arial"/>
                <a:cs typeface="Arial"/>
              </a:rPr>
              <a:t>decisions 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10" dirty="0">
                <a:latin typeface="Arial"/>
                <a:cs typeface="Arial"/>
              </a:rPr>
              <a:t>not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correlated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7140" y="5123815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4">
                <a:moveTo>
                  <a:pt x="671358" y="51689"/>
                </a:moveTo>
                <a:lnTo>
                  <a:pt x="601472" y="92456"/>
                </a:lnTo>
                <a:lnTo>
                  <a:pt x="600456" y="96266"/>
                </a:lnTo>
                <a:lnTo>
                  <a:pt x="604012" y="102362"/>
                </a:lnTo>
                <a:lnTo>
                  <a:pt x="607822" y="103378"/>
                </a:lnTo>
                <a:lnTo>
                  <a:pt x="685577" y="58039"/>
                </a:lnTo>
                <a:lnTo>
                  <a:pt x="683895" y="58039"/>
                </a:lnTo>
                <a:lnTo>
                  <a:pt x="683895" y="57150"/>
                </a:lnTo>
                <a:lnTo>
                  <a:pt x="680720" y="57150"/>
                </a:lnTo>
                <a:lnTo>
                  <a:pt x="671358" y="51689"/>
                </a:lnTo>
                <a:close/>
              </a:path>
              <a:path w="696595" h="103504">
                <a:moveTo>
                  <a:pt x="66047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660472" y="58039"/>
                </a:lnTo>
                <a:lnTo>
                  <a:pt x="671358" y="51689"/>
                </a:lnTo>
                <a:lnTo>
                  <a:pt x="660472" y="45339"/>
                </a:lnTo>
                <a:close/>
              </a:path>
              <a:path w="696595" h="103504">
                <a:moveTo>
                  <a:pt x="685577" y="45339"/>
                </a:moveTo>
                <a:lnTo>
                  <a:pt x="683895" y="45339"/>
                </a:lnTo>
                <a:lnTo>
                  <a:pt x="683895" y="58039"/>
                </a:lnTo>
                <a:lnTo>
                  <a:pt x="685577" y="58039"/>
                </a:lnTo>
                <a:lnTo>
                  <a:pt x="696468" y="51689"/>
                </a:lnTo>
                <a:lnTo>
                  <a:pt x="685577" y="45339"/>
                </a:lnTo>
                <a:close/>
              </a:path>
              <a:path w="696595" h="103504">
                <a:moveTo>
                  <a:pt x="680720" y="46228"/>
                </a:moveTo>
                <a:lnTo>
                  <a:pt x="671358" y="51689"/>
                </a:lnTo>
                <a:lnTo>
                  <a:pt x="680720" y="57150"/>
                </a:lnTo>
                <a:lnTo>
                  <a:pt x="680720" y="46228"/>
                </a:lnTo>
                <a:close/>
              </a:path>
              <a:path w="696595" h="103504">
                <a:moveTo>
                  <a:pt x="683895" y="46228"/>
                </a:moveTo>
                <a:lnTo>
                  <a:pt x="680720" y="46228"/>
                </a:lnTo>
                <a:lnTo>
                  <a:pt x="680720" y="57150"/>
                </a:lnTo>
                <a:lnTo>
                  <a:pt x="683895" y="57150"/>
                </a:lnTo>
                <a:lnTo>
                  <a:pt x="683895" y="46228"/>
                </a:lnTo>
                <a:close/>
              </a:path>
              <a:path w="696595" h="103504">
                <a:moveTo>
                  <a:pt x="607822" y="0"/>
                </a:moveTo>
                <a:lnTo>
                  <a:pt x="604012" y="1016"/>
                </a:lnTo>
                <a:lnTo>
                  <a:pt x="600456" y="7112"/>
                </a:lnTo>
                <a:lnTo>
                  <a:pt x="601472" y="10922"/>
                </a:lnTo>
                <a:lnTo>
                  <a:pt x="671358" y="51689"/>
                </a:lnTo>
                <a:lnTo>
                  <a:pt x="680720" y="46228"/>
                </a:lnTo>
                <a:lnTo>
                  <a:pt x="683895" y="46228"/>
                </a:lnTo>
                <a:lnTo>
                  <a:pt x="683895" y="45339"/>
                </a:lnTo>
                <a:lnTo>
                  <a:pt x="685577" y="45339"/>
                </a:lnTo>
                <a:lnTo>
                  <a:pt x="60782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691" y="4201667"/>
            <a:ext cx="3268217" cy="1983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7633" y="4348734"/>
            <a:ext cx="2759075" cy="15887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215" dirty="0">
                <a:latin typeface="Arial"/>
                <a:cs typeface="Arial"/>
              </a:rPr>
              <a:t>Each </a:t>
            </a:r>
            <a:r>
              <a:rPr sz="2200" spc="-100" dirty="0">
                <a:latin typeface="Arial"/>
                <a:cs typeface="Arial"/>
              </a:rPr>
              <a:t>person </a:t>
            </a:r>
            <a:r>
              <a:rPr sz="2200" spc="-70" dirty="0">
                <a:latin typeface="Arial"/>
                <a:cs typeface="Arial"/>
              </a:rPr>
              <a:t>thinks </a:t>
            </a:r>
            <a:r>
              <a:rPr sz="2200" spc="-25" dirty="0">
                <a:latin typeface="Arial"/>
                <a:cs typeface="Arial"/>
              </a:rPr>
              <a:t>from 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30" dirty="0">
                <a:latin typeface="Arial"/>
                <a:cs typeface="Arial"/>
              </a:rPr>
              <a:t>different </a:t>
            </a:r>
            <a:r>
              <a:rPr sz="2200" spc="-90" dirty="0">
                <a:latin typeface="Arial"/>
                <a:cs typeface="Arial"/>
              </a:rPr>
              <a:t>perspective  </a:t>
            </a:r>
            <a:r>
              <a:rPr sz="2200" spc="15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take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decision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 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70" dirty="0">
                <a:latin typeface="Arial"/>
                <a:cs typeface="Arial"/>
              </a:rPr>
              <a:t>influenced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25" dirty="0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1415" y="4201667"/>
            <a:ext cx="3248406" cy="1983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36084" y="4348734"/>
            <a:ext cx="2719070" cy="15887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85" dirty="0">
                <a:latin typeface="Arial"/>
                <a:cs typeface="Arial"/>
              </a:rPr>
              <a:t>combined </a:t>
            </a:r>
            <a:r>
              <a:rPr sz="2200" spc="-135" dirty="0">
                <a:latin typeface="Arial"/>
                <a:cs typeface="Arial"/>
              </a:rPr>
              <a:t>accuracy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rate  </a:t>
            </a:r>
            <a:r>
              <a:rPr sz="2200" spc="-95" dirty="0">
                <a:latin typeface="Arial"/>
                <a:cs typeface="Arial"/>
              </a:rPr>
              <a:t>improves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-85" dirty="0">
                <a:latin typeface="Arial"/>
                <a:cs typeface="Arial"/>
              </a:rPr>
              <a:t>we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take  </a:t>
            </a:r>
            <a:r>
              <a:rPr sz="2200" spc="-60" dirty="0">
                <a:latin typeface="Arial"/>
                <a:cs typeface="Arial"/>
              </a:rPr>
              <a:t>voting </a:t>
            </a:r>
            <a:r>
              <a:rPr sz="2200" spc="-55" dirty="0">
                <a:latin typeface="Arial"/>
                <a:cs typeface="Arial"/>
              </a:rPr>
              <a:t>principle  </a:t>
            </a:r>
            <a:r>
              <a:rPr sz="2200" spc="-80" dirty="0">
                <a:latin typeface="Arial"/>
                <a:cs typeface="Arial"/>
              </a:rPr>
              <a:t>(complementing  </a:t>
            </a:r>
            <a:r>
              <a:rPr sz="2200" spc="-60" dirty="0">
                <a:latin typeface="Arial"/>
                <a:cs typeface="Arial"/>
              </a:rPr>
              <a:t>principle)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858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85" dirty="0">
                <a:solidFill>
                  <a:srgbClr val="000000"/>
                </a:solidFill>
                <a:latin typeface="Arial"/>
                <a:cs typeface="Arial"/>
              </a:rPr>
              <a:t>Scenario</a:t>
            </a:r>
            <a:r>
              <a:rPr sz="4400" b="0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30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info</a:t>
            </a:r>
            <a:r>
              <a:rPr sz="4400" b="0" spc="-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15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90" dirty="0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sz="4400" b="0" spc="-3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40" dirty="0">
                <a:solidFill>
                  <a:srgbClr val="000000"/>
                </a:solidFill>
                <a:latin typeface="Arial"/>
                <a:cs typeface="Arial"/>
              </a:rPr>
              <a:t>sources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7140" y="2499486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5">
                <a:moveTo>
                  <a:pt x="671358" y="51688"/>
                </a:moveTo>
                <a:lnTo>
                  <a:pt x="601472" y="92455"/>
                </a:lnTo>
                <a:lnTo>
                  <a:pt x="600456" y="96265"/>
                </a:lnTo>
                <a:lnTo>
                  <a:pt x="604012" y="102362"/>
                </a:lnTo>
                <a:lnTo>
                  <a:pt x="607822" y="103377"/>
                </a:lnTo>
                <a:lnTo>
                  <a:pt x="685577" y="58038"/>
                </a:lnTo>
                <a:lnTo>
                  <a:pt x="683895" y="58038"/>
                </a:lnTo>
                <a:lnTo>
                  <a:pt x="683895" y="57150"/>
                </a:lnTo>
                <a:lnTo>
                  <a:pt x="680720" y="57150"/>
                </a:lnTo>
                <a:lnTo>
                  <a:pt x="671358" y="51688"/>
                </a:lnTo>
                <a:close/>
              </a:path>
              <a:path w="696595" h="103505">
                <a:moveTo>
                  <a:pt x="66047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0472" y="58038"/>
                </a:lnTo>
                <a:lnTo>
                  <a:pt x="671358" y="51688"/>
                </a:lnTo>
                <a:lnTo>
                  <a:pt x="660472" y="45338"/>
                </a:lnTo>
                <a:close/>
              </a:path>
              <a:path w="696595" h="103505">
                <a:moveTo>
                  <a:pt x="685577" y="45338"/>
                </a:moveTo>
                <a:lnTo>
                  <a:pt x="683895" y="45338"/>
                </a:lnTo>
                <a:lnTo>
                  <a:pt x="683895" y="58038"/>
                </a:lnTo>
                <a:lnTo>
                  <a:pt x="685577" y="58038"/>
                </a:lnTo>
                <a:lnTo>
                  <a:pt x="696468" y="51688"/>
                </a:lnTo>
                <a:lnTo>
                  <a:pt x="685577" y="45338"/>
                </a:lnTo>
                <a:close/>
              </a:path>
              <a:path w="696595" h="103505">
                <a:moveTo>
                  <a:pt x="680720" y="46227"/>
                </a:moveTo>
                <a:lnTo>
                  <a:pt x="671358" y="51688"/>
                </a:lnTo>
                <a:lnTo>
                  <a:pt x="680720" y="57150"/>
                </a:lnTo>
                <a:lnTo>
                  <a:pt x="680720" y="46227"/>
                </a:lnTo>
                <a:close/>
              </a:path>
              <a:path w="696595" h="103505">
                <a:moveTo>
                  <a:pt x="683895" y="46227"/>
                </a:moveTo>
                <a:lnTo>
                  <a:pt x="680720" y="46227"/>
                </a:lnTo>
                <a:lnTo>
                  <a:pt x="680720" y="57150"/>
                </a:lnTo>
                <a:lnTo>
                  <a:pt x="683895" y="57150"/>
                </a:lnTo>
                <a:lnTo>
                  <a:pt x="683895" y="46227"/>
                </a:lnTo>
                <a:close/>
              </a:path>
              <a:path w="696595" h="103505">
                <a:moveTo>
                  <a:pt x="607822" y="0"/>
                </a:moveTo>
                <a:lnTo>
                  <a:pt x="604012" y="1015"/>
                </a:lnTo>
                <a:lnTo>
                  <a:pt x="600456" y="7112"/>
                </a:lnTo>
                <a:lnTo>
                  <a:pt x="601472" y="10922"/>
                </a:lnTo>
                <a:lnTo>
                  <a:pt x="671358" y="51688"/>
                </a:lnTo>
                <a:lnTo>
                  <a:pt x="680720" y="46227"/>
                </a:lnTo>
                <a:lnTo>
                  <a:pt x="683895" y="46227"/>
                </a:lnTo>
                <a:lnTo>
                  <a:pt x="683895" y="45338"/>
                </a:lnTo>
                <a:lnTo>
                  <a:pt x="685577" y="45338"/>
                </a:lnTo>
                <a:lnTo>
                  <a:pt x="60782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1578863"/>
            <a:ext cx="3315462" cy="19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927" y="1757299"/>
            <a:ext cx="2776220" cy="15106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065" marR="5080" indent="-3175" algn="ctr">
              <a:lnSpc>
                <a:spcPct val="91600"/>
              </a:lnSpc>
              <a:spcBef>
                <a:spcPts val="365"/>
              </a:spcBef>
            </a:pPr>
            <a:r>
              <a:rPr sz="2600" spc="-130" dirty="0">
                <a:latin typeface="Arial"/>
                <a:cs typeface="Arial"/>
              </a:rPr>
              <a:t>6 </a:t>
            </a:r>
            <a:r>
              <a:rPr sz="2600" spc="-100" dirty="0">
                <a:latin typeface="Arial"/>
                <a:cs typeface="Arial"/>
              </a:rPr>
              <a:t>experts, </a:t>
            </a:r>
            <a:r>
              <a:rPr sz="2600" spc="-55" dirty="0">
                <a:latin typeface="Arial"/>
                <a:cs typeface="Arial"/>
              </a:rPr>
              <a:t>all </a:t>
            </a:r>
            <a:r>
              <a:rPr sz="2600" spc="-10" dirty="0">
                <a:latin typeface="Arial"/>
                <a:cs typeface="Arial"/>
              </a:rPr>
              <a:t>of  </a:t>
            </a:r>
            <a:r>
              <a:rPr sz="2600" spc="-45" dirty="0">
                <a:latin typeface="Arial"/>
                <a:cs typeface="Arial"/>
              </a:rPr>
              <a:t>them </a:t>
            </a:r>
            <a:r>
              <a:rPr sz="2600" spc="-114" dirty="0">
                <a:latin typeface="Arial"/>
                <a:cs typeface="Arial"/>
              </a:rPr>
              <a:t>are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employees 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409" dirty="0">
                <a:latin typeface="Arial"/>
                <a:cs typeface="Arial"/>
              </a:rPr>
              <a:t>XYZ </a:t>
            </a:r>
            <a:r>
              <a:rPr sz="2600" spc="-70" dirty="0">
                <a:latin typeface="Arial"/>
                <a:cs typeface="Arial"/>
              </a:rPr>
              <a:t>working </a:t>
            </a:r>
            <a:r>
              <a:rPr sz="2600" spc="-30" dirty="0">
                <a:latin typeface="Arial"/>
                <a:cs typeface="Arial"/>
              </a:rPr>
              <a:t>in  the </a:t>
            </a:r>
            <a:r>
              <a:rPr sz="2600" spc="-185" dirty="0">
                <a:latin typeface="Arial"/>
                <a:cs typeface="Arial"/>
              </a:rPr>
              <a:t>same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division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4864" y="2499486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5">
                <a:moveTo>
                  <a:pt x="671358" y="51688"/>
                </a:moveTo>
                <a:lnTo>
                  <a:pt x="601471" y="92455"/>
                </a:lnTo>
                <a:lnTo>
                  <a:pt x="600455" y="96265"/>
                </a:lnTo>
                <a:lnTo>
                  <a:pt x="604011" y="102362"/>
                </a:lnTo>
                <a:lnTo>
                  <a:pt x="607821" y="103377"/>
                </a:lnTo>
                <a:lnTo>
                  <a:pt x="685577" y="58038"/>
                </a:lnTo>
                <a:lnTo>
                  <a:pt x="683894" y="58038"/>
                </a:lnTo>
                <a:lnTo>
                  <a:pt x="683894" y="57150"/>
                </a:lnTo>
                <a:lnTo>
                  <a:pt x="680719" y="57150"/>
                </a:lnTo>
                <a:lnTo>
                  <a:pt x="671358" y="51688"/>
                </a:lnTo>
                <a:close/>
              </a:path>
              <a:path w="696595" h="103505">
                <a:moveTo>
                  <a:pt x="66047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60472" y="58038"/>
                </a:lnTo>
                <a:lnTo>
                  <a:pt x="671358" y="51688"/>
                </a:lnTo>
                <a:lnTo>
                  <a:pt x="660472" y="45338"/>
                </a:lnTo>
                <a:close/>
              </a:path>
              <a:path w="696595" h="103505">
                <a:moveTo>
                  <a:pt x="685577" y="45338"/>
                </a:moveTo>
                <a:lnTo>
                  <a:pt x="683894" y="45338"/>
                </a:lnTo>
                <a:lnTo>
                  <a:pt x="683894" y="58038"/>
                </a:lnTo>
                <a:lnTo>
                  <a:pt x="685577" y="58038"/>
                </a:lnTo>
                <a:lnTo>
                  <a:pt x="696467" y="51688"/>
                </a:lnTo>
                <a:lnTo>
                  <a:pt x="685577" y="45338"/>
                </a:lnTo>
                <a:close/>
              </a:path>
              <a:path w="696595" h="103505">
                <a:moveTo>
                  <a:pt x="680719" y="46227"/>
                </a:moveTo>
                <a:lnTo>
                  <a:pt x="671358" y="51688"/>
                </a:lnTo>
                <a:lnTo>
                  <a:pt x="680719" y="57150"/>
                </a:lnTo>
                <a:lnTo>
                  <a:pt x="680719" y="46227"/>
                </a:lnTo>
                <a:close/>
              </a:path>
              <a:path w="696595" h="103505">
                <a:moveTo>
                  <a:pt x="683894" y="46227"/>
                </a:moveTo>
                <a:lnTo>
                  <a:pt x="680719" y="46227"/>
                </a:lnTo>
                <a:lnTo>
                  <a:pt x="680719" y="57150"/>
                </a:lnTo>
                <a:lnTo>
                  <a:pt x="683894" y="57150"/>
                </a:lnTo>
                <a:lnTo>
                  <a:pt x="683894" y="46227"/>
                </a:lnTo>
                <a:close/>
              </a:path>
              <a:path w="696595" h="103505">
                <a:moveTo>
                  <a:pt x="607821" y="0"/>
                </a:moveTo>
                <a:lnTo>
                  <a:pt x="604011" y="1015"/>
                </a:lnTo>
                <a:lnTo>
                  <a:pt x="600455" y="7112"/>
                </a:lnTo>
                <a:lnTo>
                  <a:pt x="601471" y="10922"/>
                </a:lnTo>
                <a:lnTo>
                  <a:pt x="671358" y="51688"/>
                </a:lnTo>
                <a:lnTo>
                  <a:pt x="680719" y="46227"/>
                </a:lnTo>
                <a:lnTo>
                  <a:pt x="683894" y="46227"/>
                </a:lnTo>
                <a:lnTo>
                  <a:pt x="683894" y="45338"/>
                </a:lnTo>
                <a:lnTo>
                  <a:pt x="685577" y="45338"/>
                </a:lnTo>
                <a:lnTo>
                  <a:pt x="607821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7700" y="1578863"/>
            <a:ext cx="3347465" cy="198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1253" y="1938655"/>
            <a:ext cx="2810510" cy="11480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1905" algn="ctr">
              <a:lnSpc>
                <a:spcPts val="2860"/>
              </a:lnSpc>
              <a:spcBef>
                <a:spcPts val="415"/>
              </a:spcBef>
            </a:pPr>
            <a:r>
              <a:rPr sz="2600" spc="-160" dirty="0">
                <a:latin typeface="Arial"/>
                <a:cs typeface="Arial"/>
              </a:rPr>
              <a:t>Everyone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200" dirty="0">
                <a:latin typeface="Arial"/>
                <a:cs typeface="Arial"/>
              </a:rPr>
              <a:t>a  </a:t>
            </a:r>
            <a:r>
              <a:rPr sz="2600" spc="-75" dirty="0">
                <a:latin typeface="Arial"/>
                <a:cs typeface="Arial"/>
              </a:rPr>
              <a:t>propensity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35" dirty="0">
                <a:latin typeface="Arial"/>
                <a:cs typeface="Arial"/>
              </a:rPr>
              <a:t>70%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  </a:t>
            </a:r>
            <a:r>
              <a:rPr sz="2600" spc="-125" dirty="0">
                <a:latin typeface="Arial"/>
                <a:cs typeface="Arial"/>
              </a:rPr>
              <a:t>advocate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correctly.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6586" y="3497579"/>
            <a:ext cx="7834630" cy="696595"/>
          </a:xfrm>
          <a:custGeom>
            <a:avLst/>
            <a:gdLst/>
            <a:ahLst/>
            <a:cxnLst/>
            <a:rect l="l" t="t" r="r" b="b"/>
            <a:pathLst>
              <a:path w="7834630" h="696595">
                <a:moveTo>
                  <a:pt x="7112" y="600456"/>
                </a:moveTo>
                <a:lnTo>
                  <a:pt x="1015" y="604012"/>
                </a:lnTo>
                <a:lnTo>
                  <a:pt x="0" y="607822"/>
                </a:lnTo>
                <a:lnTo>
                  <a:pt x="51688" y="696468"/>
                </a:lnTo>
                <a:lnTo>
                  <a:pt x="59020" y="683895"/>
                </a:lnTo>
                <a:lnTo>
                  <a:pt x="45338" y="683895"/>
                </a:lnTo>
                <a:lnTo>
                  <a:pt x="45338" y="660472"/>
                </a:lnTo>
                <a:lnTo>
                  <a:pt x="10921" y="601472"/>
                </a:lnTo>
                <a:lnTo>
                  <a:pt x="7112" y="600456"/>
                </a:lnTo>
                <a:close/>
              </a:path>
              <a:path w="7834630" h="696595">
                <a:moveTo>
                  <a:pt x="45338" y="660472"/>
                </a:moveTo>
                <a:lnTo>
                  <a:pt x="45338" y="683895"/>
                </a:lnTo>
                <a:lnTo>
                  <a:pt x="58038" y="683895"/>
                </a:lnTo>
                <a:lnTo>
                  <a:pt x="58038" y="680720"/>
                </a:lnTo>
                <a:lnTo>
                  <a:pt x="46227" y="680720"/>
                </a:lnTo>
                <a:lnTo>
                  <a:pt x="51688" y="671358"/>
                </a:lnTo>
                <a:lnTo>
                  <a:pt x="45338" y="660472"/>
                </a:lnTo>
                <a:close/>
              </a:path>
              <a:path w="7834630" h="696595">
                <a:moveTo>
                  <a:pt x="96265" y="600456"/>
                </a:moveTo>
                <a:lnTo>
                  <a:pt x="92456" y="601472"/>
                </a:lnTo>
                <a:lnTo>
                  <a:pt x="58038" y="660472"/>
                </a:lnTo>
                <a:lnTo>
                  <a:pt x="58038" y="683895"/>
                </a:lnTo>
                <a:lnTo>
                  <a:pt x="59020" y="683895"/>
                </a:lnTo>
                <a:lnTo>
                  <a:pt x="103377" y="607822"/>
                </a:lnTo>
                <a:lnTo>
                  <a:pt x="102362" y="604012"/>
                </a:lnTo>
                <a:lnTo>
                  <a:pt x="96265" y="600456"/>
                </a:lnTo>
                <a:close/>
              </a:path>
              <a:path w="7834630" h="696595">
                <a:moveTo>
                  <a:pt x="51688" y="671358"/>
                </a:moveTo>
                <a:lnTo>
                  <a:pt x="46227" y="680720"/>
                </a:lnTo>
                <a:lnTo>
                  <a:pt x="57150" y="680720"/>
                </a:lnTo>
                <a:lnTo>
                  <a:pt x="51688" y="671358"/>
                </a:lnTo>
                <a:close/>
              </a:path>
              <a:path w="7834630" h="696595">
                <a:moveTo>
                  <a:pt x="58038" y="660472"/>
                </a:moveTo>
                <a:lnTo>
                  <a:pt x="51688" y="671358"/>
                </a:lnTo>
                <a:lnTo>
                  <a:pt x="57150" y="680720"/>
                </a:lnTo>
                <a:lnTo>
                  <a:pt x="58038" y="680720"/>
                </a:lnTo>
                <a:lnTo>
                  <a:pt x="58038" y="660472"/>
                </a:lnTo>
                <a:close/>
              </a:path>
              <a:path w="7834630" h="696595">
                <a:moveTo>
                  <a:pt x="7821676" y="359029"/>
                </a:moveTo>
                <a:lnTo>
                  <a:pt x="48132" y="359029"/>
                </a:lnTo>
                <a:lnTo>
                  <a:pt x="45338" y="361823"/>
                </a:lnTo>
                <a:lnTo>
                  <a:pt x="45338" y="660472"/>
                </a:lnTo>
                <a:lnTo>
                  <a:pt x="51688" y="671358"/>
                </a:lnTo>
                <a:lnTo>
                  <a:pt x="58038" y="660472"/>
                </a:lnTo>
                <a:lnTo>
                  <a:pt x="58038" y="371729"/>
                </a:lnTo>
                <a:lnTo>
                  <a:pt x="51688" y="371729"/>
                </a:lnTo>
                <a:lnTo>
                  <a:pt x="58038" y="365379"/>
                </a:lnTo>
                <a:lnTo>
                  <a:pt x="7821676" y="365379"/>
                </a:lnTo>
                <a:lnTo>
                  <a:pt x="7821676" y="359029"/>
                </a:lnTo>
                <a:close/>
              </a:path>
              <a:path w="7834630" h="696595">
                <a:moveTo>
                  <a:pt x="58038" y="365379"/>
                </a:moveTo>
                <a:lnTo>
                  <a:pt x="51688" y="371729"/>
                </a:lnTo>
                <a:lnTo>
                  <a:pt x="58038" y="371729"/>
                </a:lnTo>
                <a:lnTo>
                  <a:pt x="58038" y="365379"/>
                </a:lnTo>
                <a:close/>
              </a:path>
              <a:path w="7834630" h="696595">
                <a:moveTo>
                  <a:pt x="7834376" y="359029"/>
                </a:moveTo>
                <a:lnTo>
                  <a:pt x="7828026" y="359029"/>
                </a:lnTo>
                <a:lnTo>
                  <a:pt x="7821676" y="365379"/>
                </a:lnTo>
                <a:lnTo>
                  <a:pt x="58038" y="365379"/>
                </a:lnTo>
                <a:lnTo>
                  <a:pt x="58038" y="371729"/>
                </a:lnTo>
                <a:lnTo>
                  <a:pt x="7831582" y="371729"/>
                </a:lnTo>
                <a:lnTo>
                  <a:pt x="7834376" y="368808"/>
                </a:lnTo>
                <a:lnTo>
                  <a:pt x="7834376" y="359029"/>
                </a:lnTo>
                <a:close/>
              </a:path>
              <a:path w="7834630" h="696595">
                <a:moveTo>
                  <a:pt x="7834376" y="0"/>
                </a:moveTo>
                <a:lnTo>
                  <a:pt x="7821676" y="0"/>
                </a:lnTo>
                <a:lnTo>
                  <a:pt x="7821676" y="365379"/>
                </a:lnTo>
                <a:lnTo>
                  <a:pt x="7828026" y="359029"/>
                </a:lnTo>
                <a:lnTo>
                  <a:pt x="7834376" y="359029"/>
                </a:lnTo>
                <a:lnTo>
                  <a:pt x="7834376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9140" y="1578863"/>
            <a:ext cx="3277361" cy="1981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9682" y="1757299"/>
            <a:ext cx="2693670" cy="15106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-3810" algn="ctr">
              <a:lnSpc>
                <a:spcPct val="91600"/>
              </a:lnSpc>
              <a:spcBef>
                <a:spcPts val="365"/>
              </a:spcBef>
            </a:pPr>
            <a:r>
              <a:rPr sz="2600" dirty="0">
                <a:latin typeface="Arial"/>
                <a:cs typeface="Arial"/>
              </a:rPr>
              <a:t>If </a:t>
            </a:r>
            <a:r>
              <a:rPr sz="2600" spc="-100" dirty="0">
                <a:latin typeface="Arial"/>
                <a:cs typeface="Arial"/>
              </a:rPr>
              <a:t>we combine</a:t>
            </a:r>
            <a:r>
              <a:rPr sz="2600" spc="-3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their  </a:t>
            </a:r>
            <a:r>
              <a:rPr sz="2600" spc="-125" dirty="0">
                <a:latin typeface="Arial"/>
                <a:cs typeface="Arial"/>
              </a:rPr>
              <a:t>advice </a:t>
            </a:r>
            <a:r>
              <a:rPr sz="2600" spc="-10" dirty="0">
                <a:latin typeface="Arial"/>
                <a:cs typeface="Arial"/>
              </a:rPr>
              <a:t>into </a:t>
            </a:r>
            <a:r>
              <a:rPr sz="2600" spc="-120" dirty="0">
                <a:latin typeface="Arial"/>
                <a:cs typeface="Arial"/>
              </a:rPr>
              <a:t>single  </a:t>
            </a:r>
            <a:r>
              <a:rPr sz="2600" spc="-50" dirty="0">
                <a:latin typeface="Arial"/>
                <a:cs typeface="Arial"/>
              </a:rPr>
              <a:t>prediction </a:t>
            </a:r>
            <a:r>
              <a:rPr sz="2600" spc="-165" dirty="0">
                <a:latin typeface="Arial"/>
                <a:cs typeface="Arial"/>
              </a:rPr>
              <a:t>based</a:t>
            </a:r>
            <a:r>
              <a:rPr sz="2600" spc="-29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on  </a:t>
            </a:r>
            <a:r>
              <a:rPr sz="2600" spc="-90" dirty="0">
                <a:latin typeface="Arial"/>
                <a:cs typeface="Arial"/>
              </a:rPr>
              <a:t>voting?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7140" y="5123815"/>
            <a:ext cx="696595" cy="103505"/>
          </a:xfrm>
          <a:custGeom>
            <a:avLst/>
            <a:gdLst/>
            <a:ahLst/>
            <a:cxnLst/>
            <a:rect l="l" t="t" r="r" b="b"/>
            <a:pathLst>
              <a:path w="696595" h="103504">
                <a:moveTo>
                  <a:pt x="671358" y="51689"/>
                </a:moveTo>
                <a:lnTo>
                  <a:pt x="601472" y="92456"/>
                </a:lnTo>
                <a:lnTo>
                  <a:pt x="600456" y="96266"/>
                </a:lnTo>
                <a:lnTo>
                  <a:pt x="604012" y="102362"/>
                </a:lnTo>
                <a:lnTo>
                  <a:pt x="607822" y="103378"/>
                </a:lnTo>
                <a:lnTo>
                  <a:pt x="685577" y="58039"/>
                </a:lnTo>
                <a:lnTo>
                  <a:pt x="683895" y="58039"/>
                </a:lnTo>
                <a:lnTo>
                  <a:pt x="683895" y="57150"/>
                </a:lnTo>
                <a:lnTo>
                  <a:pt x="680720" y="57150"/>
                </a:lnTo>
                <a:lnTo>
                  <a:pt x="671358" y="51689"/>
                </a:lnTo>
                <a:close/>
              </a:path>
              <a:path w="696595" h="103504">
                <a:moveTo>
                  <a:pt x="66047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660472" y="58039"/>
                </a:lnTo>
                <a:lnTo>
                  <a:pt x="671358" y="51689"/>
                </a:lnTo>
                <a:lnTo>
                  <a:pt x="660472" y="45339"/>
                </a:lnTo>
                <a:close/>
              </a:path>
              <a:path w="696595" h="103504">
                <a:moveTo>
                  <a:pt x="685577" y="45339"/>
                </a:moveTo>
                <a:lnTo>
                  <a:pt x="683895" y="45339"/>
                </a:lnTo>
                <a:lnTo>
                  <a:pt x="683895" y="58039"/>
                </a:lnTo>
                <a:lnTo>
                  <a:pt x="685577" y="58039"/>
                </a:lnTo>
                <a:lnTo>
                  <a:pt x="696468" y="51689"/>
                </a:lnTo>
                <a:lnTo>
                  <a:pt x="685577" y="45339"/>
                </a:lnTo>
                <a:close/>
              </a:path>
              <a:path w="696595" h="103504">
                <a:moveTo>
                  <a:pt x="680720" y="46228"/>
                </a:moveTo>
                <a:lnTo>
                  <a:pt x="671358" y="51689"/>
                </a:lnTo>
                <a:lnTo>
                  <a:pt x="680720" y="57150"/>
                </a:lnTo>
                <a:lnTo>
                  <a:pt x="680720" y="46228"/>
                </a:lnTo>
                <a:close/>
              </a:path>
              <a:path w="696595" h="103504">
                <a:moveTo>
                  <a:pt x="683895" y="46228"/>
                </a:moveTo>
                <a:lnTo>
                  <a:pt x="680720" y="46228"/>
                </a:lnTo>
                <a:lnTo>
                  <a:pt x="680720" y="57150"/>
                </a:lnTo>
                <a:lnTo>
                  <a:pt x="683895" y="57150"/>
                </a:lnTo>
                <a:lnTo>
                  <a:pt x="683895" y="46228"/>
                </a:lnTo>
                <a:close/>
              </a:path>
              <a:path w="696595" h="103504">
                <a:moveTo>
                  <a:pt x="607822" y="0"/>
                </a:moveTo>
                <a:lnTo>
                  <a:pt x="604012" y="1016"/>
                </a:lnTo>
                <a:lnTo>
                  <a:pt x="600456" y="7112"/>
                </a:lnTo>
                <a:lnTo>
                  <a:pt x="601472" y="10922"/>
                </a:lnTo>
                <a:lnTo>
                  <a:pt x="671358" y="51689"/>
                </a:lnTo>
                <a:lnTo>
                  <a:pt x="680720" y="46228"/>
                </a:lnTo>
                <a:lnTo>
                  <a:pt x="683895" y="46228"/>
                </a:lnTo>
                <a:lnTo>
                  <a:pt x="683895" y="45339"/>
                </a:lnTo>
                <a:lnTo>
                  <a:pt x="685577" y="45339"/>
                </a:lnTo>
                <a:lnTo>
                  <a:pt x="60782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691" y="4201667"/>
            <a:ext cx="3246882" cy="1983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73327" y="4381627"/>
            <a:ext cx="2470150" cy="1510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ts val="2860"/>
              </a:lnSpc>
              <a:spcBef>
                <a:spcPts val="415"/>
              </a:spcBef>
            </a:pPr>
            <a:r>
              <a:rPr sz="2600" spc="-65" dirty="0">
                <a:latin typeface="Arial"/>
                <a:cs typeface="Arial"/>
              </a:rPr>
              <a:t>All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predictions  </a:t>
            </a:r>
            <a:r>
              <a:rPr sz="2600" spc="-114" dirty="0">
                <a:latin typeface="Arial"/>
                <a:cs typeface="Arial"/>
              </a:rPr>
              <a:t>are </a:t>
            </a:r>
            <a:r>
              <a:rPr sz="2600" spc="-165" dirty="0">
                <a:latin typeface="Arial"/>
                <a:cs typeface="Arial"/>
              </a:rPr>
              <a:t>based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95" dirty="0">
                <a:latin typeface="Arial"/>
                <a:cs typeface="Arial"/>
              </a:rPr>
              <a:t>very  </a:t>
            </a:r>
            <a:r>
              <a:rPr sz="2600" spc="-75" dirty="0">
                <a:latin typeface="Arial"/>
                <a:cs typeface="Arial"/>
              </a:rPr>
              <a:t>similar </a:t>
            </a:r>
            <a:r>
              <a:rPr sz="2600" spc="-105" dirty="0">
                <a:latin typeface="Arial"/>
                <a:cs typeface="Arial"/>
              </a:rPr>
              <a:t>set </a:t>
            </a:r>
            <a:r>
              <a:rPr sz="2600" spc="-10" dirty="0">
                <a:latin typeface="Arial"/>
                <a:cs typeface="Arial"/>
              </a:rPr>
              <a:t>of  </a:t>
            </a:r>
            <a:r>
              <a:rPr sz="2600" spc="-35" dirty="0"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1415" y="4201667"/>
            <a:ext cx="3246882" cy="1983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8684" y="4562983"/>
            <a:ext cx="2757170" cy="11480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ts val="2860"/>
              </a:lnSpc>
              <a:spcBef>
                <a:spcPts val="415"/>
              </a:spcBef>
            </a:pPr>
            <a:r>
              <a:rPr sz="2600" spc="-110" dirty="0">
                <a:latin typeface="Arial"/>
                <a:cs typeface="Arial"/>
              </a:rPr>
              <a:t>Similar </a:t>
            </a:r>
            <a:r>
              <a:rPr sz="2600" spc="-70" dirty="0">
                <a:latin typeface="Arial"/>
                <a:cs typeface="Arial"/>
              </a:rPr>
              <a:t>predictions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–  accuracy </a:t>
            </a:r>
            <a:r>
              <a:rPr sz="2600" spc="10" dirty="0">
                <a:latin typeface="Arial"/>
                <a:cs typeface="Arial"/>
              </a:rPr>
              <a:t>will </a:t>
            </a:r>
            <a:r>
              <a:rPr sz="2600" spc="-155" dirty="0">
                <a:latin typeface="Arial"/>
                <a:cs typeface="Arial"/>
              </a:rPr>
              <a:t>go  </a:t>
            </a:r>
            <a:r>
              <a:rPr sz="2600" spc="-70" dirty="0">
                <a:latin typeface="Arial"/>
                <a:cs typeface="Arial"/>
              </a:rPr>
              <a:t>down </a:t>
            </a:r>
            <a:r>
              <a:rPr sz="2600" spc="-40" dirty="0">
                <a:latin typeface="Arial"/>
                <a:cs typeface="Arial"/>
              </a:rPr>
              <a:t>while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voting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4300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10" dirty="0">
                <a:solidFill>
                  <a:srgbClr val="000000"/>
                </a:solidFill>
                <a:latin typeface="Arial"/>
                <a:cs typeface="Arial"/>
              </a:rPr>
              <a:t>Ensemble</a:t>
            </a:r>
            <a:r>
              <a:rPr sz="4400" b="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10283825" cy="275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Machine </a:t>
            </a:r>
            <a:r>
              <a:rPr sz="3200" spc="-50" dirty="0">
                <a:latin typeface="Arial"/>
                <a:cs typeface="Arial"/>
              </a:rPr>
              <a:t>learning </a:t>
            </a:r>
            <a:r>
              <a:rPr sz="3200" spc="-35" dirty="0">
                <a:latin typeface="Arial"/>
                <a:cs typeface="Arial"/>
              </a:rPr>
              <a:t>technique </a:t>
            </a:r>
            <a:r>
              <a:rPr sz="3200" spc="65" dirty="0">
                <a:latin typeface="Arial"/>
                <a:cs typeface="Arial"/>
              </a:rPr>
              <a:t>that </a:t>
            </a:r>
            <a:r>
              <a:rPr sz="3200" spc="-80" dirty="0">
                <a:latin typeface="Arial"/>
                <a:cs typeface="Arial"/>
              </a:rPr>
              <a:t>combines </a:t>
            </a:r>
            <a:r>
              <a:rPr sz="3200" spc="-100" dirty="0">
                <a:latin typeface="Arial"/>
                <a:cs typeface="Arial"/>
              </a:rPr>
              <a:t>several </a:t>
            </a:r>
            <a:r>
              <a:rPr sz="3200" spc="-150" dirty="0">
                <a:latin typeface="Arial"/>
                <a:cs typeface="Arial"/>
              </a:rPr>
              <a:t>base  </a:t>
            </a:r>
            <a:r>
              <a:rPr sz="3200" spc="-75" dirty="0">
                <a:latin typeface="Arial"/>
                <a:cs typeface="Arial"/>
              </a:rPr>
              <a:t>models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35" dirty="0">
                <a:latin typeface="Arial"/>
                <a:cs typeface="Arial"/>
              </a:rPr>
              <a:t>to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produce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one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optimal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predictive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model.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Weak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classifiers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15" dirty="0">
                <a:latin typeface="Arial"/>
                <a:cs typeface="Arial"/>
              </a:rPr>
              <a:t>Different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set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of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variables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for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each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classifier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Combine </a:t>
            </a:r>
            <a:r>
              <a:rPr sz="3200" spc="50" dirty="0">
                <a:latin typeface="Arial"/>
                <a:cs typeface="Arial"/>
              </a:rPr>
              <a:t>into </a:t>
            </a:r>
            <a:r>
              <a:rPr sz="3200" spc="-80" dirty="0">
                <a:latin typeface="Arial"/>
                <a:cs typeface="Arial"/>
              </a:rPr>
              <a:t>single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prediction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7349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9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z="4400" b="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9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4400" b="0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9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4400" b="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5" dirty="0">
                <a:solidFill>
                  <a:srgbClr val="000000"/>
                </a:solidFill>
                <a:latin typeface="Arial"/>
                <a:cs typeface="Arial"/>
              </a:rPr>
              <a:t>boot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25" dirty="0">
                <a:solidFill>
                  <a:srgbClr val="000000"/>
                </a:solidFill>
                <a:latin typeface="Arial"/>
                <a:cs typeface="Arial"/>
              </a:rPr>
              <a:t>strapped</a:t>
            </a:r>
            <a:r>
              <a:rPr sz="4400" b="0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dataset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6239" y="2819418"/>
          <a:ext cx="3277232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70" dirty="0">
                          <a:latin typeface="Trebuchet MS"/>
                          <a:cs typeface="Trebuchet MS"/>
                        </a:rPr>
                        <a:t>Sno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14" dirty="0">
                          <a:latin typeface="Trebuchet MS"/>
                          <a:cs typeface="Trebuchet MS"/>
                        </a:rPr>
                        <a:t>X1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spc="-114" dirty="0">
                          <a:latin typeface="Trebuchet MS"/>
                          <a:cs typeface="Trebuchet MS"/>
                        </a:rPr>
                        <a:t>X2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432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85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529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34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85" dirty="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125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67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00" dirty="0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144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100" dirty="0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16239" y="1496573"/>
          <a:ext cx="2872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529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16239" y="2971805"/>
          <a:ext cx="2872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16239" y="4562861"/>
          <a:ext cx="2872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529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81348" y="1926208"/>
            <a:ext cx="4335145" cy="1623060"/>
          </a:xfrm>
          <a:custGeom>
            <a:avLst/>
            <a:gdLst/>
            <a:ahLst/>
            <a:cxnLst/>
            <a:rect l="l" t="t" r="r" b="b"/>
            <a:pathLst>
              <a:path w="4335145" h="1623060">
                <a:moveTo>
                  <a:pt x="4261379" y="29821"/>
                </a:moveTo>
                <a:lnTo>
                  <a:pt x="0" y="1611121"/>
                </a:lnTo>
                <a:lnTo>
                  <a:pt x="4317" y="1622932"/>
                </a:lnTo>
                <a:lnTo>
                  <a:pt x="4265797" y="41722"/>
                </a:lnTo>
                <a:lnTo>
                  <a:pt x="4261379" y="29821"/>
                </a:lnTo>
                <a:close/>
              </a:path>
              <a:path w="4335145" h="1623060">
                <a:moveTo>
                  <a:pt x="4319942" y="25400"/>
                </a:moveTo>
                <a:lnTo>
                  <a:pt x="4273296" y="25400"/>
                </a:lnTo>
                <a:lnTo>
                  <a:pt x="4277614" y="37337"/>
                </a:lnTo>
                <a:lnTo>
                  <a:pt x="4265797" y="41722"/>
                </a:lnTo>
                <a:lnTo>
                  <a:pt x="4276852" y="71500"/>
                </a:lnTo>
                <a:lnTo>
                  <a:pt x="4319942" y="25400"/>
                </a:lnTo>
                <a:close/>
              </a:path>
              <a:path w="4335145" h="1623060">
                <a:moveTo>
                  <a:pt x="4273296" y="25400"/>
                </a:moveTo>
                <a:lnTo>
                  <a:pt x="4261379" y="29821"/>
                </a:lnTo>
                <a:lnTo>
                  <a:pt x="4265797" y="41722"/>
                </a:lnTo>
                <a:lnTo>
                  <a:pt x="4277614" y="37337"/>
                </a:lnTo>
                <a:lnTo>
                  <a:pt x="4273296" y="25400"/>
                </a:lnTo>
                <a:close/>
              </a:path>
              <a:path w="4335145" h="1623060">
                <a:moveTo>
                  <a:pt x="4250308" y="0"/>
                </a:moveTo>
                <a:lnTo>
                  <a:pt x="4261379" y="29821"/>
                </a:lnTo>
                <a:lnTo>
                  <a:pt x="4273296" y="25400"/>
                </a:lnTo>
                <a:lnTo>
                  <a:pt x="4319942" y="25400"/>
                </a:lnTo>
                <a:lnTo>
                  <a:pt x="4335018" y="9270"/>
                </a:lnTo>
                <a:lnTo>
                  <a:pt x="4250308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3253" y="3375025"/>
            <a:ext cx="4333240" cy="175260"/>
          </a:xfrm>
          <a:custGeom>
            <a:avLst/>
            <a:gdLst/>
            <a:ahLst/>
            <a:cxnLst/>
            <a:rect l="l" t="t" r="r" b="b"/>
            <a:pathLst>
              <a:path w="4333240" h="175260">
                <a:moveTo>
                  <a:pt x="4256720" y="31629"/>
                </a:moveTo>
                <a:lnTo>
                  <a:pt x="0" y="162051"/>
                </a:lnTo>
                <a:lnTo>
                  <a:pt x="508" y="174751"/>
                </a:lnTo>
                <a:lnTo>
                  <a:pt x="4257102" y="44333"/>
                </a:lnTo>
                <a:lnTo>
                  <a:pt x="4256720" y="31629"/>
                </a:lnTo>
                <a:close/>
              </a:path>
              <a:path w="4333240" h="175260">
                <a:moveTo>
                  <a:pt x="4323479" y="31241"/>
                </a:moveTo>
                <a:lnTo>
                  <a:pt x="4269359" y="31241"/>
                </a:lnTo>
                <a:lnTo>
                  <a:pt x="4269867" y="43941"/>
                </a:lnTo>
                <a:lnTo>
                  <a:pt x="4257102" y="44333"/>
                </a:lnTo>
                <a:lnTo>
                  <a:pt x="4258056" y="76073"/>
                </a:lnTo>
                <a:lnTo>
                  <a:pt x="4333113" y="35687"/>
                </a:lnTo>
                <a:lnTo>
                  <a:pt x="4323479" y="31241"/>
                </a:lnTo>
                <a:close/>
              </a:path>
              <a:path w="4333240" h="175260">
                <a:moveTo>
                  <a:pt x="4269359" y="31241"/>
                </a:moveTo>
                <a:lnTo>
                  <a:pt x="4256720" y="31629"/>
                </a:lnTo>
                <a:lnTo>
                  <a:pt x="4257102" y="44333"/>
                </a:lnTo>
                <a:lnTo>
                  <a:pt x="4269867" y="43941"/>
                </a:lnTo>
                <a:lnTo>
                  <a:pt x="4269359" y="31241"/>
                </a:lnTo>
                <a:close/>
              </a:path>
              <a:path w="4333240" h="175260">
                <a:moveTo>
                  <a:pt x="4255770" y="0"/>
                </a:moveTo>
                <a:lnTo>
                  <a:pt x="4256720" y="31629"/>
                </a:lnTo>
                <a:lnTo>
                  <a:pt x="4269359" y="31241"/>
                </a:lnTo>
                <a:lnTo>
                  <a:pt x="4323479" y="31241"/>
                </a:lnTo>
                <a:lnTo>
                  <a:pt x="4255770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1476" y="3537330"/>
            <a:ext cx="4335145" cy="1476375"/>
          </a:xfrm>
          <a:custGeom>
            <a:avLst/>
            <a:gdLst/>
            <a:ahLst/>
            <a:cxnLst/>
            <a:rect l="l" t="t" r="r" b="b"/>
            <a:pathLst>
              <a:path w="4335145" h="1476375">
                <a:moveTo>
                  <a:pt x="4260608" y="1446282"/>
                </a:moveTo>
                <a:lnTo>
                  <a:pt x="4250435" y="1476375"/>
                </a:lnTo>
                <a:lnTo>
                  <a:pt x="4334891" y="1464691"/>
                </a:lnTo>
                <a:lnTo>
                  <a:pt x="4320630" y="1450340"/>
                </a:lnTo>
                <a:lnTo>
                  <a:pt x="4272660" y="1450340"/>
                </a:lnTo>
                <a:lnTo>
                  <a:pt x="4260608" y="1446282"/>
                </a:lnTo>
                <a:close/>
              </a:path>
              <a:path w="4335145" h="1476375">
                <a:moveTo>
                  <a:pt x="4264646" y="1434335"/>
                </a:moveTo>
                <a:lnTo>
                  <a:pt x="4260608" y="1446282"/>
                </a:lnTo>
                <a:lnTo>
                  <a:pt x="4272660" y="1450340"/>
                </a:lnTo>
                <a:lnTo>
                  <a:pt x="4276725" y="1438402"/>
                </a:lnTo>
                <a:lnTo>
                  <a:pt x="4264646" y="1434335"/>
                </a:lnTo>
                <a:close/>
              </a:path>
              <a:path w="4335145" h="1476375">
                <a:moveTo>
                  <a:pt x="4274820" y="1404239"/>
                </a:moveTo>
                <a:lnTo>
                  <a:pt x="4264646" y="1434335"/>
                </a:lnTo>
                <a:lnTo>
                  <a:pt x="4276725" y="1438402"/>
                </a:lnTo>
                <a:lnTo>
                  <a:pt x="4272660" y="1450340"/>
                </a:lnTo>
                <a:lnTo>
                  <a:pt x="4320630" y="1450340"/>
                </a:lnTo>
                <a:lnTo>
                  <a:pt x="4274820" y="1404239"/>
                </a:lnTo>
                <a:close/>
              </a:path>
              <a:path w="4335145" h="1476375">
                <a:moveTo>
                  <a:pt x="4063" y="0"/>
                </a:moveTo>
                <a:lnTo>
                  <a:pt x="0" y="11938"/>
                </a:lnTo>
                <a:lnTo>
                  <a:pt x="4260608" y="1446282"/>
                </a:lnTo>
                <a:lnTo>
                  <a:pt x="4264646" y="1434335"/>
                </a:lnTo>
                <a:lnTo>
                  <a:pt x="4063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7561" y="3088385"/>
            <a:ext cx="2653665" cy="646430"/>
          </a:xfrm>
          <a:custGeom>
            <a:avLst/>
            <a:gdLst/>
            <a:ahLst/>
            <a:cxnLst/>
            <a:rect l="l" t="t" r="r" b="b"/>
            <a:pathLst>
              <a:path w="2653665" h="646429">
                <a:moveTo>
                  <a:pt x="0" y="646176"/>
                </a:moveTo>
                <a:lnTo>
                  <a:pt x="2653284" y="646176"/>
                </a:lnTo>
                <a:lnTo>
                  <a:pt x="265328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77561" y="3088385"/>
            <a:ext cx="2653665" cy="64643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spc="-114" dirty="0">
                <a:latin typeface="Arial"/>
                <a:cs typeface="Arial"/>
              </a:rPr>
              <a:t>Random </a:t>
            </a:r>
            <a:r>
              <a:rPr sz="1800" spc="-95" dirty="0">
                <a:latin typeface="Arial"/>
                <a:cs typeface="Arial"/>
              </a:rPr>
              <a:t>sample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with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replacement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9776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70" dirty="0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sz="4400" b="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9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random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30" dirty="0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sz="4400" b="0" spc="-3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6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  <a:r>
              <a:rPr sz="4400" b="0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60" dirty="0">
                <a:solidFill>
                  <a:srgbClr val="000000"/>
                </a:solidFill>
                <a:latin typeface="Arial"/>
                <a:cs typeface="Arial"/>
              </a:rPr>
              <a:t>every</a:t>
            </a:r>
            <a:r>
              <a:rPr sz="4400" b="0" spc="-3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10" dirty="0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399" y="3282718"/>
          <a:ext cx="3957317" cy="99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>
                          <a:latin typeface="Trebuchet MS"/>
                          <a:cs typeface="Trebuchet MS"/>
                        </a:rPr>
                        <a:t>X1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>
                          <a:latin typeface="Trebuchet MS"/>
                          <a:cs typeface="Trebuchet MS"/>
                        </a:rPr>
                        <a:t>X2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>
                          <a:latin typeface="Trebuchet MS"/>
                          <a:cs typeface="Trebuchet MS"/>
                        </a:rPr>
                        <a:t>X3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95" dirty="0">
                          <a:latin typeface="Trebuchet MS"/>
                          <a:cs typeface="Trebuchet MS"/>
                        </a:rPr>
                        <a:t>X4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432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313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529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379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40" dirty="0">
                          <a:latin typeface="Arial"/>
                          <a:cs typeface="Arial"/>
                        </a:rPr>
                        <a:t>Yes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125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317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144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103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73239" y="1837949"/>
          <a:ext cx="2872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529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73239" y="3413762"/>
          <a:ext cx="2872739" cy="86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317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103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103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73239" y="5020058"/>
          <a:ext cx="2872739" cy="86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60" dirty="0">
                          <a:latin typeface="Trebuchet MS"/>
                          <a:cs typeface="Trebuchet MS"/>
                        </a:rPr>
                        <a:t>Sno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100" dirty="0">
                          <a:latin typeface="Trebuchet MS"/>
                          <a:cs typeface="Trebuchet MS"/>
                        </a:rPr>
                        <a:t>X3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Y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317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529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379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317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9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492371" y="2276855"/>
            <a:ext cx="2381250" cy="1513840"/>
          </a:xfrm>
          <a:custGeom>
            <a:avLst/>
            <a:gdLst/>
            <a:ahLst/>
            <a:cxnLst/>
            <a:rect l="l" t="t" r="r" b="b"/>
            <a:pathLst>
              <a:path w="2381250" h="1513839">
                <a:moveTo>
                  <a:pt x="2313485" y="35515"/>
                </a:moveTo>
                <a:lnTo>
                  <a:pt x="0" y="1502918"/>
                </a:lnTo>
                <a:lnTo>
                  <a:pt x="6857" y="1513586"/>
                </a:lnTo>
                <a:lnTo>
                  <a:pt x="2320248" y="46163"/>
                </a:lnTo>
                <a:lnTo>
                  <a:pt x="2313485" y="35515"/>
                </a:lnTo>
                <a:close/>
              </a:path>
              <a:path w="2381250" h="1513839">
                <a:moveTo>
                  <a:pt x="2363978" y="28702"/>
                </a:moveTo>
                <a:lnTo>
                  <a:pt x="2324227" y="28702"/>
                </a:lnTo>
                <a:lnTo>
                  <a:pt x="2330957" y="39370"/>
                </a:lnTo>
                <a:lnTo>
                  <a:pt x="2320248" y="46163"/>
                </a:lnTo>
                <a:lnTo>
                  <a:pt x="2337307" y="73025"/>
                </a:lnTo>
                <a:lnTo>
                  <a:pt x="2363978" y="28702"/>
                </a:lnTo>
                <a:close/>
              </a:path>
              <a:path w="2381250" h="1513839">
                <a:moveTo>
                  <a:pt x="2324227" y="28702"/>
                </a:moveTo>
                <a:lnTo>
                  <a:pt x="2313485" y="35515"/>
                </a:lnTo>
                <a:lnTo>
                  <a:pt x="2320248" y="46163"/>
                </a:lnTo>
                <a:lnTo>
                  <a:pt x="2330957" y="39370"/>
                </a:lnTo>
                <a:lnTo>
                  <a:pt x="2324227" y="28702"/>
                </a:lnTo>
                <a:close/>
              </a:path>
              <a:path w="2381250" h="1513839">
                <a:moveTo>
                  <a:pt x="2381250" y="0"/>
                </a:moveTo>
                <a:lnTo>
                  <a:pt x="2296413" y="8636"/>
                </a:lnTo>
                <a:lnTo>
                  <a:pt x="2313485" y="35515"/>
                </a:lnTo>
                <a:lnTo>
                  <a:pt x="2324227" y="28702"/>
                </a:lnTo>
                <a:lnTo>
                  <a:pt x="2363978" y="28702"/>
                </a:lnTo>
                <a:lnTo>
                  <a:pt x="2381250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672" y="3777741"/>
            <a:ext cx="2378075" cy="111125"/>
          </a:xfrm>
          <a:custGeom>
            <a:avLst/>
            <a:gdLst/>
            <a:ahLst/>
            <a:cxnLst/>
            <a:rect l="l" t="t" r="r" b="b"/>
            <a:pathLst>
              <a:path w="2378075" h="111125">
                <a:moveTo>
                  <a:pt x="2302891" y="34797"/>
                </a:moveTo>
                <a:lnTo>
                  <a:pt x="2301938" y="66563"/>
                </a:lnTo>
                <a:lnTo>
                  <a:pt x="2314575" y="66928"/>
                </a:lnTo>
                <a:lnTo>
                  <a:pt x="2314321" y="79628"/>
                </a:lnTo>
                <a:lnTo>
                  <a:pt x="2301546" y="79628"/>
                </a:lnTo>
                <a:lnTo>
                  <a:pt x="2300604" y="110997"/>
                </a:lnTo>
                <a:lnTo>
                  <a:pt x="2368348" y="79628"/>
                </a:lnTo>
                <a:lnTo>
                  <a:pt x="2314321" y="79628"/>
                </a:lnTo>
                <a:lnTo>
                  <a:pt x="2301557" y="79259"/>
                </a:lnTo>
                <a:lnTo>
                  <a:pt x="2369145" y="79259"/>
                </a:lnTo>
                <a:lnTo>
                  <a:pt x="2377948" y="75183"/>
                </a:lnTo>
                <a:lnTo>
                  <a:pt x="2302891" y="34797"/>
                </a:lnTo>
                <a:close/>
              </a:path>
              <a:path w="2378075" h="111125">
                <a:moveTo>
                  <a:pt x="2301938" y="66563"/>
                </a:moveTo>
                <a:lnTo>
                  <a:pt x="2301557" y="79259"/>
                </a:lnTo>
                <a:lnTo>
                  <a:pt x="2314321" y="79628"/>
                </a:lnTo>
                <a:lnTo>
                  <a:pt x="2314575" y="66928"/>
                </a:lnTo>
                <a:lnTo>
                  <a:pt x="2301938" y="66563"/>
                </a:lnTo>
                <a:close/>
              </a:path>
              <a:path w="2378075" h="111125">
                <a:moveTo>
                  <a:pt x="253" y="0"/>
                </a:moveTo>
                <a:lnTo>
                  <a:pt x="0" y="12699"/>
                </a:lnTo>
                <a:lnTo>
                  <a:pt x="2301557" y="79259"/>
                </a:lnTo>
                <a:lnTo>
                  <a:pt x="2301938" y="66563"/>
                </a:lnTo>
                <a:lnTo>
                  <a:pt x="253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2116" y="3778884"/>
            <a:ext cx="2381885" cy="1680845"/>
          </a:xfrm>
          <a:custGeom>
            <a:avLst/>
            <a:gdLst/>
            <a:ahLst/>
            <a:cxnLst/>
            <a:rect l="l" t="t" r="r" b="b"/>
            <a:pathLst>
              <a:path w="2381884" h="1680845">
                <a:moveTo>
                  <a:pt x="2315563" y="1641828"/>
                </a:moveTo>
                <a:lnTo>
                  <a:pt x="2297303" y="1667764"/>
                </a:lnTo>
                <a:lnTo>
                  <a:pt x="2381504" y="1680464"/>
                </a:lnTo>
                <a:lnTo>
                  <a:pt x="2364596" y="1649095"/>
                </a:lnTo>
                <a:lnTo>
                  <a:pt x="2325878" y="1649095"/>
                </a:lnTo>
                <a:lnTo>
                  <a:pt x="2315563" y="1641828"/>
                </a:lnTo>
                <a:close/>
              </a:path>
              <a:path w="2381884" h="1680845">
                <a:moveTo>
                  <a:pt x="2322907" y="1631398"/>
                </a:moveTo>
                <a:lnTo>
                  <a:pt x="2315563" y="1641828"/>
                </a:lnTo>
                <a:lnTo>
                  <a:pt x="2325878" y="1649095"/>
                </a:lnTo>
                <a:lnTo>
                  <a:pt x="2333243" y="1638680"/>
                </a:lnTo>
                <a:lnTo>
                  <a:pt x="2322907" y="1631398"/>
                </a:lnTo>
                <a:close/>
              </a:path>
              <a:path w="2381884" h="1680845">
                <a:moveTo>
                  <a:pt x="2341117" y="1605533"/>
                </a:moveTo>
                <a:lnTo>
                  <a:pt x="2322907" y="1631398"/>
                </a:lnTo>
                <a:lnTo>
                  <a:pt x="2333243" y="1638680"/>
                </a:lnTo>
                <a:lnTo>
                  <a:pt x="2325878" y="1649095"/>
                </a:lnTo>
                <a:lnTo>
                  <a:pt x="2364596" y="1649095"/>
                </a:lnTo>
                <a:lnTo>
                  <a:pt x="2341117" y="1605533"/>
                </a:lnTo>
                <a:close/>
              </a:path>
              <a:path w="2381884" h="1680845">
                <a:moveTo>
                  <a:pt x="7366" y="0"/>
                </a:moveTo>
                <a:lnTo>
                  <a:pt x="0" y="10413"/>
                </a:lnTo>
                <a:lnTo>
                  <a:pt x="2315563" y="1641828"/>
                </a:lnTo>
                <a:lnTo>
                  <a:pt x="2322907" y="1631398"/>
                </a:lnTo>
                <a:lnTo>
                  <a:pt x="7366" y="0"/>
                </a:lnTo>
                <a:close/>
              </a:path>
            </a:pathLst>
          </a:custGeom>
          <a:solidFill>
            <a:srgbClr val="466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1361" y="2399538"/>
            <a:ext cx="1600200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01295" marR="194310" indent="-1270" algn="ctr">
              <a:lnSpc>
                <a:spcPct val="100000"/>
              </a:lnSpc>
              <a:spcBef>
                <a:spcPts val="240"/>
              </a:spcBef>
            </a:pPr>
            <a:r>
              <a:rPr sz="1800" spc="-114" dirty="0">
                <a:latin typeface="Arial"/>
                <a:cs typeface="Arial"/>
              </a:rPr>
              <a:t>Random  </a:t>
            </a:r>
            <a:r>
              <a:rPr sz="1800" spc="-90" dirty="0">
                <a:latin typeface="Arial"/>
                <a:cs typeface="Arial"/>
              </a:rPr>
              <a:t>sample </a:t>
            </a:r>
            <a:r>
              <a:rPr sz="1800" spc="-75" dirty="0">
                <a:latin typeface="Arial"/>
                <a:cs typeface="Arial"/>
              </a:rPr>
              <a:t>rows  </a:t>
            </a:r>
            <a:r>
              <a:rPr sz="1800" b="1" spc="-95" dirty="0">
                <a:latin typeface="Trebuchet MS"/>
                <a:cs typeface="Trebuchet MS"/>
              </a:rPr>
              <a:t>with  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r>
              <a:rPr sz="1800" b="1" spc="-85" dirty="0">
                <a:latin typeface="Trebuchet MS"/>
                <a:cs typeface="Trebuchet MS"/>
              </a:rPr>
              <a:t>p</a:t>
            </a:r>
            <a:r>
              <a:rPr sz="1800" b="1" spc="-110" dirty="0">
                <a:latin typeface="Trebuchet MS"/>
                <a:cs typeface="Trebuchet MS"/>
              </a:rPr>
              <a:t>lac</a:t>
            </a:r>
            <a:r>
              <a:rPr sz="1800" b="1" spc="-135" dirty="0">
                <a:latin typeface="Trebuchet MS"/>
                <a:cs typeface="Trebuchet MS"/>
              </a:rPr>
              <a:t>e</a:t>
            </a:r>
            <a:r>
              <a:rPr sz="1800" b="1" spc="-100" dirty="0">
                <a:latin typeface="Trebuchet MS"/>
                <a:cs typeface="Trebuchet MS"/>
              </a:rPr>
              <a:t>m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120" dirty="0">
                <a:latin typeface="Trebuchet MS"/>
                <a:cs typeface="Trebuchet MS"/>
              </a:rPr>
              <a:t>n</a:t>
            </a:r>
            <a:r>
              <a:rPr sz="1800" b="1" spc="-90" dirty="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1361" y="3800094"/>
            <a:ext cx="1600200" cy="92392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88290" marR="283845" indent="635" algn="ctr">
              <a:lnSpc>
                <a:spcPct val="100000"/>
              </a:lnSpc>
              <a:spcBef>
                <a:spcPts val="244"/>
              </a:spcBef>
            </a:pPr>
            <a:r>
              <a:rPr sz="1800" spc="-114" dirty="0">
                <a:latin typeface="Arial"/>
                <a:cs typeface="Arial"/>
              </a:rPr>
              <a:t>Random  </a:t>
            </a:r>
            <a:r>
              <a:rPr sz="1800" spc="-90" dirty="0">
                <a:latin typeface="Arial"/>
                <a:cs typeface="Arial"/>
              </a:rPr>
              <a:t>subset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270" dirty="0">
                <a:latin typeface="Arial"/>
                <a:cs typeface="Arial"/>
              </a:rPr>
              <a:t>X  </a:t>
            </a:r>
            <a:r>
              <a:rPr sz="1800" spc="-80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36618" y="1760220"/>
            <a:ext cx="1416825" cy="102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23931" y="3270503"/>
            <a:ext cx="1422460" cy="103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3931" y="4869179"/>
            <a:ext cx="1440179" cy="1056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61899"/>
            <a:ext cx="6309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60" dirty="0">
                <a:solidFill>
                  <a:srgbClr val="000000"/>
                </a:solidFill>
                <a:latin typeface="Arial"/>
                <a:cs typeface="Arial"/>
              </a:rPr>
              <a:t>Basic </a:t>
            </a:r>
            <a:r>
              <a:rPr sz="4400" b="0" spc="-155" dirty="0">
                <a:solidFill>
                  <a:srgbClr val="000000"/>
                </a:solidFill>
                <a:latin typeface="Arial"/>
                <a:cs typeface="Arial"/>
              </a:rPr>
              <a:t>idea </a:t>
            </a:r>
            <a:r>
              <a:rPr sz="4400" b="0" spc="3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91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Arial"/>
                <a:cs typeface="Arial"/>
              </a:rPr>
              <a:t>random </a:t>
            </a:r>
            <a:r>
              <a:rPr sz="4400" b="0" spc="-50" dirty="0">
                <a:solidFill>
                  <a:srgbClr val="000000"/>
                </a:solidFill>
                <a:latin typeface="Arial"/>
                <a:cs typeface="Arial"/>
              </a:rPr>
              <a:t>forest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0703" y="1348740"/>
            <a:ext cx="9989819" cy="503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375" y="1371600"/>
            <a:ext cx="9909175" cy="4953000"/>
          </a:xfrm>
          <a:custGeom>
            <a:avLst/>
            <a:gdLst/>
            <a:ahLst/>
            <a:cxnLst/>
            <a:rect l="l" t="t" r="r" b="b"/>
            <a:pathLst>
              <a:path w="9909175" h="4953000">
                <a:moveTo>
                  <a:pt x="7432548" y="0"/>
                </a:moveTo>
                <a:lnTo>
                  <a:pt x="7432548" y="1238250"/>
                </a:lnTo>
                <a:lnTo>
                  <a:pt x="0" y="1238250"/>
                </a:lnTo>
                <a:lnTo>
                  <a:pt x="0" y="3714750"/>
                </a:lnTo>
                <a:lnTo>
                  <a:pt x="7432548" y="3714750"/>
                </a:lnTo>
                <a:lnTo>
                  <a:pt x="7432548" y="4953000"/>
                </a:lnTo>
                <a:lnTo>
                  <a:pt x="9909048" y="2476500"/>
                </a:lnTo>
                <a:lnTo>
                  <a:pt x="7432548" y="0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" y="2833116"/>
            <a:ext cx="2891790" cy="2067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7197" y="2972257"/>
            <a:ext cx="2479040" cy="15449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365760">
              <a:lnSpc>
                <a:spcPct val="91500"/>
              </a:lnSpc>
              <a:spcBef>
                <a:spcPts val="285"/>
              </a:spcBef>
            </a:pPr>
            <a:r>
              <a:rPr sz="1800" spc="-100" dirty="0">
                <a:latin typeface="Arial"/>
                <a:cs typeface="Arial"/>
              </a:rPr>
              <a:t>Draw </a:t>
            </a:r>
            <a:r>
              <a:rPr sz="1800" spc="-25" dirty="0">
                <a:latin typeface="Arial"/>
                <a:cs typeface="Arial"/>
              </a:rPr>
              <a:t>multiple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random  </a:t>
            </a:r>
            <a:r>
              <a:rPr sz="1800" spc="-100" dirty="0">
                <a:latin typeface="Arial"/>
                <a:cs typeface="Arial"/>
              </a:rPr>
              <a:t>samples, </a:t>
            </a:r>
            <a:r>
              <a:rPr sz="1800" spc="5" dirty="0">
                <a:latin typeface="Arial"/>
                <a:cs typeface="Arial"/>
              </a:rPr>
              <a:t>with  </a:t>
            </a:r>
            <a:r>
              <a:rPr sz="1800" spc="-60" dirty="0">
                <a:latin typeface="Arial"/>
                <a:cs typeface="Arial"/>
              </a:rPr>
              <a:t>replacement,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7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0" marR="5080" indent="-114300">
              <a:lnSpc>
                <a:spcPts val="1540"/>
              </a:lnSpc>
              <a:spcBef>
                <a:spcPts val="819"/>
              </a:spcBef>
              <a:buChar char="•"/>
              <a:tabLst>
                <a:tab pos="127000" algn="l"/>
              </a:tabLst>
            </a:pPr>
            <a:r>
              <a:rPr sz="1400" spc="-35" dirty="0">
                <a:latin typeface="Arial"/>
                <a:cs typeface="Arial"/>
              </a:rPr>
              <a:t>(this </a:t>
            </a:r>
            <a:r>
              <a:rPr sz="1400" spc="-65" dirty="0">
                <a:latin typeface="Arial"/>
                <a:cs typeface="Arial"/>
              </a:rPr>
              <a:t>sampling approach </a:t>
            </a:r>
            <a:r>
              <a:rPr sz="1400" spc="-70" dirty="0">
                <a:latin typeface="Arial"/>
                <a:cs typeface="Arial"/>
              </a:rPr>
              <a:t>is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called 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bootstrap</a:t>
            </a:r>
            <a:r>
              <a:rPr sz="1400" spc="-65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6392" y="2833116"/>
            <a:ext cx="2893313" cy="2067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9309" y="3044444"/>
            <a:ext cx="2430145" cy="15557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35" algn="ctr">
              <a:lnSpc>
                <a:spcPct val="91600"/>
              </a:lnSpc>
              <a:spcBef>
                <a:spcPts val="280"/>
              </a:spcBef>
            </a:pPr>
            <a:r>
              <a:rPr sz="1800" spc="-110" dirty="0">
                <a:latin typeface="Arial"/>
                <a:cs typeface="Arial"/>
              </a:rPr>
              <a:t>Using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random </a:t>
            </a:r>
            <a:r>
              <a:rPr sz="1800" spc="-90" dirty="0">
                <a:latin typeface="Arial"/>
                <a:cs typeface="Arial"/>
              </a:rPr>
              <a:t>subset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spc="-55" dirty="0">
                <a:latin typeface="Arial"/>
                <a:cs typeface="Arial"/>
              </a:rPr>
              <a:t>predictors </a:t>
            </a:r>
            <a:r>
              <a:rPr sz="1800" spc="-30" dirty="0">
                <a:latin typeface="Arial"/>
                <a:cs typeface="Arial"/>
              </a:rPr>
              <a:t>at </a:t>
            </a:r>
            <a:r>
              <a:rPr sz="1800" spc="-110" dirty="0">
                <a:latin typeface="Arial"/>
                <a:cs typeface="Arial"/>
              </a:rPr>
              <a:t>each </a:t>
            </a:r>
            <a:r>
              <a:rPr sz="1800" spc="-105" dirty="0">
                <a:latin typeface="Arial"/>
                <a:cs typeface="Arial"/>
              </a:rPr>
              <a:t>stage,  </a:t>
            </a:r>
            <a:r>
              <a:rPr sz="1800" spc="50" dirty="0">
                <a:latin typeface="Arial"/>
                <a:cs typeface="Arial"/>
              </a:rPr>
              <a:t>fit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classification </a:t>
            </a:r>
            <a:r>
              <a:rPr sz="1800" spc="-35" dirty="0">
                <a:latin typeface="Arial"/>
                <a:cs typeface="Arial"/>
              </a:rPr>
              <a:t>(or  </a:t>
            </a:r>
            <a:r>
              <a:rPr sz="1800" spc="-85" dirty="0">
                <a:latin typeface="Arial"/>
                <a:cs typeface="Arial"/>
              </a:rPr>
              <a:t>regression) </a:t>
            </a:r>
            <a:r>
              <a:rPr sz="1800" spc="-30" dirty="0">
                <a:latin typeface="Arial"/>
                <a:cs typeface="Arial"/>
              </a:rPr>
              <a:t>tree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each  </a:t>
            </a:r>
            <a:r>
              <a:rPr sz="1800" spc="-95" dirty="0">
                <a:latin typeface="Arial"/>
                <a:cs typeface="Arial"/>
              </a:rPr>
              <a:t>sample </a:t>
            </a:r>
            <a:r>
              <a:rPr sz="1800" spc="-80" dirty="0">
                <a:latin typeface="Arial"/>
                <a:cs typeface="Arial"/>
              </a:rPr>
              <a:t>(and </a:t>
            </a:r>
            <a:r>
              <a:rPr sz="1800" spc="-50" dirty="0">
                <a:latin typeface="Arial"/>
                <a:cs typeface="Arial"/>
              </a:rPr>
              <a:t>thus </a:t>
            </a:r>
            <a:r>
              <a:rPr sz="1800" spc="-40" dirty="0">
                <a:latin typeface="Arial"/>
                <a:cs typeface="Arial"/>
              </a:rPr>
              <a:t>obtain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“forest”).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3808" y="2833116"/>
            <a:ext cx="2893314" cy="2067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2567" y="3170046"/>
            <a:ext cx="2418080" cy="13042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1270" algn="ctr">
              <a:lnSpc>
                <a:spcPct val="91600"/>
              </a:lnSpc>
              <a:spcBef>
                <a:spcPts val="280"/>
              </a:spcBef>
            </a:pPr>
            <a:r>
              <a:rPr sz="1800" spc="-100" dirty="0">
                <a:latin typeface="Arial"/>
                <a:cs typeface="Arial"/>
              </a:rPr>
              <a:t>Combine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on</a:t>
            </a:r>
            <a:r>
              <a:rPr sz="1800" spc="-95" dirty="0">
                <a:latin typeface="Arial"/>
                <a:cs typeface="Arial"/>
              </a:rPr>
              <a:t>s</a:t>
            </a:r>
            <a:r>
              <a:rPr sz="1800" spc="160" dirty="0">
                <a:latin typeface="Arial"/>
                <a:cs typeface="Arial"/>
              </a:rPr>
              <a:t>/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55" dirty="0">
                <a:latin typeface="Arial"/>
                <a:cs typeface="Arial"/>
              </a:rPr>
              <a:t>sifi</a:t>
            </a:r>
            <a:r>
              <a:rPr sz="1800" spc="-105" dirty="0">
                <a:latin typeface="Arial"/>
                <a:cs typeface="Arial"/>
              </a:rPr>
              <a:t>c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90" dirty="0">
                <a:latin typeface="Arial"/>
                <a:cs typeface="Arial"/>
              </a:rPr>
              <a:t>ons  </a:t>
            </a:r>
            <a:r>
              <a:rPr sz="1800" spc="-20" dirty="0">
                <a:latin typeface="Arial"/>
                <a:cs typeface="Arial"/>
              </a:rPr>
              <a:t>from the </a:t>
            </a:r>
            <a:r>
              <a:rPr sz="1800" spc="-40" dirty="0">
                <a:latin typeface="Arial"/>
                <a:cs typeface="Arial"/>
              </a:rPr>
              <a:t>individual </a:t>
            </a:r>
            <a:r>
              <a:rPr sz="1800" spc="-65" dirty="0">
                <a:latin typeface="Arial"/>
                <a:cs typeface="Arial"/>
              </a:rPr>
              <a:t>trees 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obtain </a:t>
            </a:r>
            <a:r>
              <a:rPr sz="1800" spc="-55" dirty="0">
                <a:latin typeface="Arial"/>
                <a:cs typeface="Arial"/>
              </a:rPr>
              <a:t>improved  predictions.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31223" y="2833116"/>
            <a:ext cx="2891789" cy="2067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32468" y="3421126"/>
            <a:ext cx="2291715" cy="8020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40" algn="ctr">
              <a:lnSpc>
                <a:spcPct val="91500"/>
              </a:lnSpc>
              <a:spcBef>
                <a:spcPts val="280"/>
              </a:spcBef>
            </a:pPr>
            <a:r>
              <a:rPr sz="1800" spc="-150" dirty="0">
                <a:latin typeface="Arial"/>
                <a:cs typeface="Arial"/>
              </a:rPr>
              <a:t>Use </a:t>
            </a:r>
            <a:r>
              <a:rPr sz="1800" spc="-45" dirty="0">
                <a:latin typeface="Arial"/>
                <a:cs typeface="Arial"/>
              </a:rPr>
              <a:t>voting </a:t>
            </a:r>
            <a:r>
              <a:rPr sz="1800" spc="-10" dirty="0">
                <a:latin typeface="Arial"/>
                <a:cs typeface="Arial"/>
              </a:rPr>
              <a:t>for  </a:t>
            </a:r>
            <a:r>
              <a:rPr sz="1800" spc="-70" dirty="0">
                <a:latin typeface="Arial"/>
                <a:cs typeface="Arial"/>
              </a:rPr>
              <a:t>classification </a:t>
            </a:r>
            <a:r>
              <a:rPr sz="1800" spc="-85" dirty="0">
                <a:latin typeface="Arial"/>
                <a:cs typeface="Arial"/>
              </a:rPr>
              <a:t>and  </a:t>
            </a:r>
            <a:r>
              <a:rPr sz="1800" spc="-100" dirty="0">
                <a:latin typeface="Arial"/>
                <a:cs typeface="Arial"/>
              </a:rPr>
              <a:t>averaging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prediction.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542534" y="6578631"/>
            <a:ext cx="11080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lang="en-IN" spc="-55" dirty="0" smtClean="0"/>
              <a:t> </a:t>
            </a:r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1005</Words>
  <Application>Microsoft Office PowerPoint</Application>
  <PresentationFormat>Widescreen</PresentationFormat>
  <Paragraphs>365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Office Theme</vt:lpstr>
      <vt:lpstr>Random Forest</vt:lpstr>
      <vt:lpstr>Basic steps - Classification algorithms</vt:lpstr>
      <vt:lpstr>Should I invest in a company – ask the experts</vt:lpstr>
      <vt:lpstr>Scenario1 - Combine all the info – informed decision</vt:lpstr>
      <vt:lpstr>Scenario 2 – info from similar sources</vt:lpstr>
      <vt:lpstr>Ensemble learning</vt:lpstr>
      <vt:lpstr>What is a boot strapped dataset</vt:lpstr>
      <vt:lpstr>Using a random set of variables every time</vt:lpstr>
      <vt:lpstr>Basic idea of random forest</vt:lpstr>
      <vt:lpstr>Steps in random forest algorithm</vt:lpstr>
      <vt:lpstr>Out of bag data points</vt:lpstr>
      <vt:lpstr>How to calculate accuracy</vt:lpstr>
      <vt:lpstr>How to decide on how many variables to use per step?</vt:lpstr>
      <vt:lpstr>Summary of Random forest</vt:lpstr>
      <vt:lpstr>Overall flow of the RF classification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Manaspreet Kaur</dc:creator>
  <cp:lastModifiedBy>Shreyan Datta Chakraborty</cp:lastModifiedBy>
  <cp:revision>1</cp:revision>
  <dcterms:created xsi:type="dcterms:W3CDTF">2019-08-29T08:49:24Z</dcterms:created>
  <dcterms:modified xsi:type="dcterms:W3CDTF">2019-08-29T09:25:38Z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2019-08-29T00:00:00Z</vt:filetime>
  </property>
</Properties>
</file>