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2" r:id="rId3"/>
    <p:sldId id="265" r:id="rId4"/>
    <p:sldId id="267" r:id="rId5"/>
    <p:sldId id="268" r:id="rId6"/>
    <p:sldId id="266" r:id="rId7"/>
    <p:sldId id="275" r:id="rId8"/>
    <p:sldId id="260" r:id="rId9"/>
    <p:sldId id="269" r:id="rId10"/>
    <p:sldId id="271" r:id="rId11"/>
    <p:sldId id="274" r:id="rId12"/>
    <p:sldId id="276" r:id="rId13"/>
    <p:sldId id="277" r:id="rId14"/>
    <p:sldId id="272" r:id="rId15"/>
    <p:sldId id="273" r:id="rId16"/>
    <p:sldId id="270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Baskerville"/>
              <a:buNone/>
              <a:defRPr sz="4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Libre Baskerville"/>
              <a:buNone/>
              <a:defRPr sz="20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4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Shape 11" descr="E:\Brand &amp; all that\Greatlearning Logo\Greatlearning Logo.jpg"/>
          <p:cNvPicPr preferRelativeResize="0"/>
          <p:nvPr/>
        </p:nvPicPr>
        <p:blipFill rotWithShape="1">
          <a:blip r:embed="rId13">
            <a:alphaModFix/>
          </a:blip>
          <a:srcRect l="19363" t="19598" r="17929" b="71117"/>
          <a:stretch/>
        </p:blipFill>
        <p:spPr>
          <a:xfrm>
            <a:off x="8576987" y="1"/>
            <a:ext cx="3598333" cy="565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"/>
          <p:cNvGrpSpPr/>
          <p:nvPr/>
        </p:nvGrpSpPr>
        <p:grpSpPr>
          <a:xfrm>
            <a:off x="0" y="0"/>
            <a:ext cx="508000" cy="1371600"/>
            <a:chOff x="0" y="0"/>
            <a:chExt cx="381000" cy="1371600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804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0182" y="2176607"/>
            <a:ext cx="10363200" cy="1470025"/>
          </a:xfrm>
        </p:spPr>
        <p:txBody>
          <a:bodyPr/>
          <a:lstStyle/>
          <a:p>
            <a:r>
              <a:rPr lang="en-US" dirty="0" smtClean="0"/>
              <a:t>NBFC – Foreclosure Prediction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98982" y="4846782"/>
            <a:ext cx="8534400" cy="1752600"/>
          </a:xfrm>
        </p:spPr>
        <p:txBody>
          <a:bodyPr/>
          <a:lstStyle/>
          <a:p>
            <a:r>
              <a:rPr lang="en-US" dirty="0" smtClean="0"/>
              <a:t>                                   Vikram </a:t>
            </a:r>
            <a:r>
              <a:rPr lang="en-US" dirty="0" err="1" smtClean="0"/>
              <a:t>Radhakrishnan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                                        </a:t>
            </a:r>
            <a:r>
              <a:rPr lang="en-US" i="1" dirty="0" smtClean="0"/>
              <a:t>Capstone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3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2" y="1758320"/>
            <a:ext cx="4300636" cy="212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769547" y="2154992"/>
            <a:ext cx="7180832" cy="1438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4705" y="4249694"/>
            <a:ext cx="2659624" cy="190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849598" y="4249694"/>
            <a:ext cx="2276272" cy="1919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93462" y="4705714"/>
            <a:ext cx="6496443" cy="146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558258" y="1825706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METRICS - CLASSIC MODELS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11564" y="4330740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METRICS – ADVANCED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</a:t>
            </a:r>
            <a:r>
              <a:rPr lang="en-US" dirty="0" smtClean="0"/>
              <a:t>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218" y="1269856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Some algorithms, such as SVM perform better with balanced data after using SMOTE. We do not use SMOTE for other models, because the data is sufficiently balanced (~10% foreclosures in training data). SMOTE is usually applied when one class is around 1-2% of the data.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Methods such as Neural Networks and Logit can be further tuned to improve, but are not further used here due to availability of other models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CART</a:t>
            </a:r>
            <a:r>
              <a:rPr lang="en-US" sz="2000" dirty="0"/>
              <a:t> performs </a:t>
            </a:r>
            <a:r>
              <a:rPr lang="en-US" sz="2000" dirty="0" smtClean="0"/>
              <a:t>well amongst the classic models.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While accuracy of many models are similar, ensemble </a:t>
            </a:r>
            <a:r>
              <a:rPr lang="en-US" sz="2000" dirty="0"/>
              <a:t>models such as </a:t>
            </a:r>
            <a:r>
              <a:rPr lang="en-US" sz="2000" b="1" dirty="0"/>
              <a:t>Random Forest </a:t>
            </a:r>
            <a:r>
              <a:rPr lang="en-US" sz="2000" dirty="0"/>
              <a:t>and </a:t>
            </a:r>
            <a:r>
              <a:rPr lang="en-US" sz="2000" b="1" dirty="0"/>
              <a:t>XG-Boost</a:t>
            </a:r>
            <a:r>
              <a:rPr lang="en-US" sz="2000" dirty="0"/>
              <a:t> perform the best when looking at all  metrics overall. </a:t>
            </a:r>
            <a:r>
              <a:rPr lang="en-US" sz="2000" dirty="0" smtClean="0"/>
              <a:t> Random Forest has equally good training and test scores for almost all metrics including accuracy and recall 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482600" lvl="1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6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36" y="1156856"/>
            <a:ext cx="11037455" cy="4525963"/>
          </a:xfrm>
        </p:spPr>
        <p:txBody>
          <a:bodyPr/>
          <a:lstStyle/>
          <a:p>
            <a:r>
              <a:rPr lang="en-US" sz="2000" dirty="0"/>
              <a:t>In this study, we prefer that the prediction leads us to reject a loan assuming foreclosure (even </a:t>
            </a:r>
            <a:r>
              <a:rPr lang="en-US" sz="2000" dirty="0" smtClean="0"/>
              <a:t>its a </a:t>
            </a:r>
            <a:r>
              <a:rPr lang="en-US" sz="2000" dirty="0"/>
              <a:t>wrong </a:t>
            </a:r>
            <a:r>
              <a:rPr lang="en-US" sz="2000" dirty="0" smtClean="0"/>
              <a:t>prediction) </a:t>
            </a:r>
            <a:r>
              <a:rPr lang="en-US" sz="2000" dirty="0"/>
              <a:t>than clearing a loan </a:t>
            </a:r>
            <a:r>
              <a:rPr lang="en-US" sz="2000" dirty="0" smtClean="0"/>
              <a:t>application</a:t>
            </a:r>
            <a:r>
              <a:rPr lang="en-US" sz="2000" dirty="0"/>
              <a:t> </a:t>
            </a:r>
            <a:r>
              <a:rPr lang="en-US" sz="2000" dirty="0" smtClean="0"/>
              <a:t>wrongly.</a:t>
            </a:r>
          </a:p>
          <a:p>
            <a:pPr marL="25400" indent="0">
              <a:buNone/>
            </a:pP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/>
              <a:t>classification problems such as this, where False Negatives are a lot more expensive than False </a:t>
            </a:r>
            <a:r>
              <a:rPr lang="en-US" sz="2000" dirty="0" smtClean="0"/>
              <a:t>Positives because it will lead to a greater loss for the bank. </a:t>
            </a:r>
            <a:r>
              <a:rPr lang="en-US" sz="2000" b="1" u="sng" dirty="0" smtClean="0"/>
              <a:t>We </a:t>
            </a:r>
            <a:r>
              <a:rPr lang="en-US" sz="2000" b="1" u="sng" dirty="0"/>
              <a:t>prefer a model with a high recall </a:t>
            </a:r>
            <a:r>
              <a:rPr lang="en-US" sz="2000" b="1" u="sng" dirty="0" smtClean="0"/>
              <a:t>more </a:t>
            </a:r>
            <a:r>
              <a:rPr lang="en-US" sz="2000" b="1" u="sng" dirty="0"/>
              <a:t>than high precision</a:t>
            </a:r>
            <a:r>
              <a:rPr lang="en-US" sz="2000" dirty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Amongst the models tried, the Random Forest model performs best for all metrics including Accuracy and Recall, we can use this as a model of choice for this problem.</a:t>
            </a:r>
          </a:p>
          <a:p>
            <a:endParaRPr lang="en-US" sz="2000" dirty="0"/>
          </a:p>
          <a:p>
            <a:r>
              <a:rPr lang="en-US" sz="2000" dirty="0" smtClean="0"/>
              <a:t>It is recommended that this model is updated frequently with new data to improve the prediction and take decisions on deciding on approval of loans with confidence.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8574" y="2430319"/>
            <a:ext cx="10363200" cy="1362075"/>
          </a:xfrm>
        </p:spPr>
        <p:txBody>
          <a:bodyPr/>
          <a:lstStyle/>
          <a:p>
            <a:r>
              <a:rPr lang="en-US" sz="3600" dirty="0" smtClean="0"/>
              <a:t>                                                             APPENDIX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335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SMOTE 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39" y="4572709"/>
            <a:ext cx="10596461" cy="1890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487" y="1977219"/>
            <a:ext cx="10596461" cy="178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86774" y="1593444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Without SMOTE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6774" y="4181062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 SMOTE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794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SMOTE on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9" y="4424918"/>
            <a:ext cx="7817630" cy="1625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259" y="1984444"/>
            <a:ext cx="7817630" cy="163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14259" y="1562541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Without SMOTE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69901" y="4046996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 SMOTE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81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</a:t>
            </a:r>
            <a:r>
              <a:rPr lang="en-US" smtClean="0"/>
              <a:t>n Table, </a:t>
            </a:r>
            <a:r>
              <a:rPr lang="en-US" dirty="0" smtClean="0"/>
              <a:t>Metrics - Reference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73" y="2032722"/>
            <a:ext cx="547687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9662"/>
          <a:stretch/>
        </p:blipFill>
        <p:spPr>
          <a:xfrm>
            <a:off x="1186150" y="2431473"/>
            <a:ext cx="2486025" cy="1974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6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testing in 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9" y="1772444"/>
            <a:ext cx="4991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09" y="1809109"/>
            <a:ext cx="3425537" cy="2078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28" y="4466075"/>
            <a:ext cx="3982047" cy="198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0" y="4490535"/>
            <a:ext cx="1562100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3718" y="1580512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Comparison of Products </a:t>
            </a:r>
            <a:r>
              <a:rPr lang="en-US" sz="1200" b="1" dirty="0"/>
              <a:t>L</a:t>
            </a:r>
            <a:r>
              <a:rPr lang="en-US" sz="1200" b="1" dirty="0" smtClean="0"/>
              <a:t>oaned </a:t>
            </a:r>
            <a:r>
              <a:rPr lang="en-US" sz="1200" b="1" dirty="0"/>
              <a:t>O</a:t>
            </a:r>
            <a:r>
              <a:rPr lang="en-US" sz="1200" b="1" dirty="0" smtClean="0"/>
              <a:t>ut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55428" y="4125494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Completed Tenure – Histogram of records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15391" y="4122502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Cities with most Foreclosures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428" y="1843119"/>
            <a:ext cx="3500582" cy="2250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67199" y="1574359"/>
            <a:ext cx="490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Trend of Loans authorized pear year – Increasing exponentially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591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6164"/>
            <a:ext cx="6650182" cy="4525963"/>
          </a:xfrm>
        </p:spPr>
        <p:txBody>
          <a:bodyPr/>
          <a:lstStyle/>
          <a:p>
            <a:r>
              <a:rPr lang="en-US" sz="2000" b="1" dirty="0" smtClean="0"/>
              <a:t>Foreclosure</a:t>
            </a:r>
            <a:r>
              <a:rPr lang="en-US" sz="2000" dirty="0" smtClean="0"/>
              <a:t> possibility check for loan approvals in NBFC (Non Banking Financial Companies) </a:t>
            </a:r>
          </a:p>
          <a:p>
            <a:pPr marL="25400" indent="0">
              <a:buNone/>
            </a:pPr>
            <a:endParaRPr lang="en-US" sz="2000" dirty="0" smtClean="0"/>
          </a:p>
          <a:p>
            <a:r>
              <a:rPr lang="en-US" sz="2000" dirty="0" smtClean="0"/>
              <a:t>Predict whether  a new loan application can be disbursed to an applicant based on his application parameters and historical trend on the basis of previous records</a:t>
            </a:r>
          </a:p>
          <a:p>
            <a:pPr marL="25400" indent="0">
              <a:buNone/>
            </a:pPr>
            <a:endParaRPr lang="en-US" sz="2000" dirty="0" smtClean="0"/>
          </a:p>
          <a:p>
            <a:r>
              <a:rPr lang="en-US" sz="2000" dirty="0" smtClean="0"/>
              <a:t>Given – Dataset with aggregate past loan allotment records with multiple features/parameters. Also contains information on whether those loans defaulted or not. Current dataset has around </a:t>
            </a:r>
            <a:r>
              <a:rPr lang="en-US" sz="2000" b="1" i="1" dirty="0" smtClean="0"/>
              <a:t>22000 records </a:t>
            </a:r>
            <a:r>
              <a:rPr lang="en-US" sz="2000" dirty="0" smtClean="0"/>
              <a:t>with close to </a:t>
            </a:r>
            <a:r>
              <a:rPr lang="en-US" sz="2000" b="1" dirty="0" smtClean="0"/>
              <a:t>50 fields/features</a:t>
            </a:r>
            <a:r>
              <a:rPr lang="en-US" sz="2000" dirty="0" smtClean="0"/>
              <a:t>, with both static and dynamic data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6" y="2129416"/>
            <a:ext cx="4420755" cy="2226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9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- Use of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36" y="1600201"/>
            <a:ext cx="5828146" cy="4525963"/>
          </a:xfrm>
        </p:spPr>
        <p:txBody>
          <a:bodyPr/>
          <a:lstStyle/>
          <a:p>
            <a:r>
              <a:rPr lang="en-US" sz="2400" dirty="0" smtClean="0"/>
              <a:t>Why Analytics/AI/ML?</a:t>
            </a:r>
          </a:p>
          <a:p>
            <a:pPr lvl="1"/>
            <a:r>
              <a:rPr lang="en-US" sz="2400" dirty="0" smtClean="0"/>
              <a:t>Automate </a:t>
            </a:r>
            <a:r>
              <a:rPr lang="en-US" sz="2400" dirty="0"/>
              <a:t>the process of prediction of loan </a:t>
            </a:r>
            <a:r>
              <a:rPr lang="en-US" sz="2400" dirty="0" smtClean="0"/>
              <a:t>defaults. Ability to rapidly update model quickly based on recent transactions</a:t>
            </a:r>
          </a:p>
          <a:p>
            <a:pPr lvl="1"/>
            <a:r>
              <a:rPr lang="en-US" sz="2400" dirty="0" smtClean="0"/>
              <a:t>Disbursal  or rejection with </a:t>
            </a:r>
            <a:r>
              <a:rPr lang="en-US" sz="2400" dirty="0"/>
              <a:t>higher confidence and accuracy based on patterns of </a:t>
            </a:r>
            <a:r>
              <a:rPr lang="en-US" sz="2400" dirty="0" smtClean="0"/>
              <a:t>historical transactions leading to reduction in losses due to foreclosure</a:t>
            </a:r>
          </a:p>
          <a:p>
            <a:pPr lvl="1"/>
            <a:r>
              <a:rPr lang="en-US" sz="2400" dirty="0" smtClean="0"/>
              <a:t>Faster processing rates to </a:t>
            </a:r>
            <a:r>
              <a:rPr lang="en-US" sz="2400" dirty="0"/>
              <a:t>remain competitive and customer </a:t>
            </a:r>
            <a:r>
              <a:rPr lang="en-US" sz="2400" dirty="0" smtClean="0"/>
              <a:t>friendly</a:t>
            </a:r>
          </a:p>
          <a:p>
            <a:pPr marL="508000" lvl="1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5" name="AutoShape 4" descr="Automated Solution Icon of Line style - Available in SVG, PNG, EPS, AI &amp;  Icon fonts"/>
          <p:cNvSpPr>
            <a:spLocks noChangeAspect="1" noChangeArrowheads="1"/>
          </p:cNvSpPr>
          <p:nvPr/>
        </p:nvSpPr>
        <p:spPr bwMode="auto">
          <a:xfrm>
            <a:off x="7969563" y="3328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utomat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67" y="2254426"/>
            <a:ext cx="1378792" cy="137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1382" y="3722255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1036" name="Picture 12" descr="Accuracy Ic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16065" r="9879" b="21597"/>
          <a:stretch/>
        </p:blipFill>
        <p:spPr bwMode="auto">
          <a:xfrm>
            <a:off x="9633527" y="2195676"/>
            <a:ext cx="1607128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1383" y="3722255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AutoShape 18" descr="Faster Icons Png Vector Free Icons And Png Backgrounds - Game Icons Run -  Free Transparent PNG Clipart Images Download"/>
          <p:cNvSpPr>
            <a:spLocks noChangeAspect="1" noChangeArrowheads="1"/>
          </p:cNvSpPr>
          <p:nvPr/>
        </p:nvSpPr>
        <p:spPr bwMode="auto">
          <a:xfrm>
            <a:off x="7527638" y="4737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Fast Icon #112136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3" y="4368166"/>
            <a:ext cx="1293089" cy="12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323018" y="5937835"/>
            <a:ext cx="145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 Processing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370" y="4496567"/>
            <a:ext cx="2163186" cy="1200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58399" y="5937834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returns for NBFC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and Data Preparation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0819"/>
            <a:ext cx="5791200" cy="4525963"/>
          </a:xfrm>
        </p:spPr>
        <p:txBody>
          <a:bodyPr/>
          <a:lstStyle/>
          <a:p>
            <a:r>
              <a:rPr lang="en-IN" sz="2800" dirty="0" smtClean="0"/>
              <a:t>Understanding and Pre-Processing data:</a:t>
            </a:r>
          </a:p>
          <a:p>
            <a:pPr lvl="1"/>
            <a:r>
              <a:rPr lang="en-IN" sz="2400" dirty="0" smtClean="0"/>
              <a:t>Descriptive Modelling and Exploratory data analysis (EDA)</a:t>
            </a:r>
          </a:p>
          <a:p>
            <a:pPr lvl="2"/>
            <a:r>
              <a:rPr lang="en-IN" sz="2000" b="1" dirty="0" smtClean="0"/>
              <a:t>Understanding features</a:t>
            </a:r>
            <a:r>
              <a:rPr lang="en-IN" sz="2000" dirty="0" smtClean="0"/>
              <a:t>, removing unwanted columns, renaming as appropriate</a:t>
            </a:r>
          </a:p>
          <a:p>
            <a:pPr lvl="2"/>
            <a:r>
              <a:rPr lang="en-IN" sz="2000" dirty="0" smtClean="0"/>
              <a:t>Check for </a:t>
            </a:r>
            <a:r>
              <a:rPr lang="en-IN" sz="2000" b="1" dirty="0" smtClean="0"/>
              <a:t>null values or missing values </a:t>
            </a:r>
            <a:r>
              <a:rPr lang="en-IN" sz="2000" dirty="0" smtClean="0"/>
              <a:t>and take appropriate action</a:t>
            </a:r>
          </a:p>
          <a:p>
            <a:pPr lvl="2"/>
            <a:r>
              <a:rPr lang="en-IN" sz="2000" b="1" dirty="0" smtClean="0"/>
              <a:t>Outlier detection</a:t>
            </a:r>
            <a:r>
              <a:rPr lang="en-IN" sz="2000" dirty="0" smtClean="0"/>
              <a:t>, </a:t>
            </a:r>
            <a:r>
              <a:rPr lang="en-IN" sz="2000" b="1" dirty="0" smtClean="0"/>
              <a:t>Scaling </a:t>
            </a:r>
            <a:r>
              <a:rPr lang="en-IN" sz="2000" dirty="0"/>
              <a:t>the data – Standard or Z scaler is </a:t>
            </a:r>
            <a:r>
              <a:rPr lang="en-IN" sz="2000" dirty="0" smtClean="0"/>
              <a:t>used</a:t>
            </a:r>
          </a:p>
          <a:p>
            <a:pPr lvl="2"/>
            <a:r>
              <a:rPr lang="en-IN" sz="2000" b="1" dirty="0" smtClean="0"/>
              <a:t>Outlier Treatment </a:t>
            </a:r>
            <a:r>
              <a:rPr lang="en-IN" sz="2000" dirty="0" smtClean="0"/>
              <a:t>– 1.5 IQR technique (on either side) is used to adjust the outliers</a:t>
            </a:r>
          </a:p>
          <a:p>
            <a:pPr marL="990600" lvl="2" indent="0">
              <a:buNone/>
            </a:pPr>
            <a:endParaRPr lang="en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516" y="1840313"/>
            <a:ext cx="2506842" cy="162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70" y="4052396"/>
            <a:ext cx="2535897" cy="18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90308" y="3469679"/>
            <a:ext cx="2257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EDA – Loans authorization over years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30270" y="6028612"/>
            <a:ext cx="2741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Null value detection in features</a:t>
            </a:r>
            <a:endParaRPr lang="en-US" sz="11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7359"/>
            <a:ext cx="3176456" cy="1644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11592" y="3619230"/>
            <a:ext cx="2257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Plotting Outliers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79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and 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25835"/>
            <a:ext cx="5890742" cy="4525963"/>
          </a:xfrm>
        </p:spPr>
        <p:txBody>
          <a:bodyPr/>
          <a:lstStyle/>
          <a:p>
            <a:r>
              <a:rPr lang="en-IN" sz="2800" dirty="0" smtClean="0"/>
              <a:t>Understanding and Pre-Processing data:</a:t>
            </a:r>
          </a:p>
          <a:p>
            <a:pPr lvl="1"/>
            <a:r>
              <a:rPr lang="en-IN" sz="2400" dirty="0" smtClean="0"/>
              <a:t>Descriptive Modelling and Exploratory data analysis (EDA)</a:t>
            </a:r>
          </a:p>
          <a:p>
            <a:pPr lvl="2"/>
            <a:r>
              <a:rPr lang="en-IN" sz="2000" dirty="0" smtClean="0"/>
              <a:t>Variable Transformation – Convert categorical variables to numeric through </a:t>
            </a:r>
            <a:r>
              <a:rPr lang="en-IN" sz="2000" b="1" dirty="0" smtClean="0"/>
              <a:t>label encoding </a:t>
            </a:r>
          </a:p>
          <a:p>
            <a:pPr lvl="2"/>
            <a:r>
              <a:rPr lang="en-IN" sz="2000" b="1" dirty="0" smtClean="0"/>
              <a:t>Clustering</a:t>
            </a:r>
            <a:r>
              <a:rPr lang="en-IN" sz="2000" dirty="0" smtClean="0"/>
              <a:t> data in groups for general understanding</a:t>
            </a:r>
          </a:p>
          <a:p>
            <a:pPr lvl="2"/>
            <a:r>
              <a:rPr lang="en-IN" sz="2000" b="1" dirty="0" smtClean="0"/>
              <a:t>Correlation map</a:t>
            </a:r>
            <a:r>
              <a:rPr lang="en-IN" sz="2000" dirty="0" smtClean="0"/>
              <a:t> between features(</a:t>
            </a:r>
            <a:r>
              <a:rPr lang="en-IN" sz="2000" dirty="0" err="1" smtClean="0"/>
              <a:t>heatmap</a:t>
            </a:r>
            <a:r>
              <a:rPr lang="en-IN" sz="2000" dirty="0" smtClean="0"/>
              <a:t>), </a:t>
            </a:r>
            <a:r>
              <a:rPr lang="en-IN" sz="2000" b="1" dirty="0" smtClean="0"/>
              <a:t>Feature importance </a:t>
            </a:r>
            <a:r>
              <a:rPr lang="en-IN" sz="2000" dirty="0" smtClean="0"/>
              <a:t>ranking</a:t>
            </a:r>
          </a:p>
          <a:p>
            <a:pPr lvl="2"/>
            <a:r>
              <a:rPr lang="en-IN" sz="2000" dirty="0" smtClean="0"/>
              <a:t>Checking Class Balance to see if oversampling/</a:t>
            </a:r>
            <a:r>
              <a:rPr lang="en-IN" sz="2000" dirty="0" err="1" smtClean="0"/>
              <a:t>undersampling</a:t>
            </a:r>
            <a:r>
              <a:rPr lang="en-IN" sz="2000" dirty="0" smtClean="0"/>
              <a:t> req. Not necessary in this case</a:t>
            </a:r>
          </a:p>
          <a:p>
            <a:pPr lvl="2"/>
            <a:endParaRPr lang="en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41" y="1454110"/>
            <a:ext cx="594126" cy="1549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035" y="1417167"/>
            <a:ext cx="435547" cy="1549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6968951" y="1702409"/>
            <a:ext cx="1930400" cy="52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Label Encoding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65" y="3473058"/>
            <a:ext cx="3264552" cy="2153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95054" y="5751798"/>
            <a:ext cx="252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Correlation </a:t>
            </a:r>
            <a:r>
              <a:rPr lang="en-US" sz="1200" b="1" dirty="0" err="1" smtClean="0"/>
              <a:t>heatmap</a:t>
            </a: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87" y="3584936"/>
            <a:ext cx="2327851" cy="142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321636" y="5613299"/>
            <a:ext cx="252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Clustering</a:t>
            </a:r>
            <a:endParaRPr lang="en-US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256" y="1660845"/>
            <a:ext cx="1609725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188256" y="2480553"/>
            <a:ext cx="148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Class </a:t>
            </a:r>
            <a:r>
              <a:rPr lang="en-US" dirty="0" smtClean="0"/>
              <a:t>Balance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38909" y="1129147"/>
            <a:ext cx="9033164" cy="4525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 smtClean="0"/>
              <a:t>Approach </a:t>
            </a:r>
          </a:p>
          <a:p>
            <a:pPr lvl="1"/>
            <a:r>
              <a:rPr lang="en-US" sz="2000" b="1" u="sng" dirty="0" smtClean="0"/>
              <a:t>Supervised learning </a:t>
            </a:r>
            <a:r>
              <a:rPr lang="en-US" sz="2000" dirty="0" smtClean="0"/>
              <a:t>where independent variables are used to predict a dependent variable (Foreclosure)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We model this as a </a:t>
            </a:r>
            <a:r>
              <a:rPr lang="en-US" sz="2000" b="1" u="sng" dirty="0" smtClean="0"/>
              <a:t>Classification problem </a:t>
            </a:r>
            <a:r>
              <a:rPr lang="en-US" sz="2000" dirty="0" smtClean="0"/>
              <a:t>where we predict a class label (0 or 1), to predict whether the loan will stay ‘status-quo’ or ‘default’</a:t>
            </a:r>
          </a:p>
          <a:p>
            <a:r>
              <a:rPr lang="en-US" sz="2400" dirty="0" smtClean="0"/>
              <a:t>Feature Engineering</a:t>
            </a:r>
          </a:p>
          <a:p>
            <a:pPr lvl="1"/>
            <a:r>
              <a:rPr lang="en-US" sz="2000" dirty="0" smtClean="0"/>
              <a:t>We identify </a:t>
            </a:r>
            <a:r>
              <a:rPr lang="en-US" sz="2000" dirty="0" smtClean="0"/>
              <a:t>(through </a:t>
            </a:r>
            <a:r>
              <a:rPr lang="en-US" sz="2000" dirty="0" err="1" smtClean="0"/>
              <a:t>heatmap</a:t>
            </a:r>
            <a:r>
              <a:rPr lang="en-US" sz="2000" dirty="0" smtClean="0"/>
              <a:t>) and </a:t>
            </a:r>
            <a:r>
              <a:rPr lang="en-US" sz="2000" dirty="0" smtClean="0"/>
              <a:t>reduce through </a:t>
            </a:r>
            <a:r>
              <a:rPr lang="en-US" sz="2000" dirty="0" smtClean="0"/>
              <a:t>removal, few of the redundant </a:t>
            </a:r>
            <a:r>
              <a:rPr lang="en-US" sz="2000" dirty="0" smtClean="0"/>
              <a:t>highly </a:t>
            </a:r>
            <a:r>
              <a:rPr lang="en-US" sz="2000" dirty="0" smtClean="0"/>
              <a:t>correlated features</a:t>
            </a:r>
          </a:p>
          <a:p>
            <a:pPr lvl="1"/>
            <a:r>
              <a:rPr lang="en-US" sz="2000" dirty="0" smtClean="0"/>
              <a:t>We employ </a:t>
            </a:r>
            <a:r>
              <a:rPr lang="en-US" sz="2000" dirty="0" err="1" smtClean="0"/>
              <a:t>Sci</a:t>
            </a:r>
            <a:r>
              <a:rPr lang="en-US" sz="2000" dirty="0" smtClean="0"/>
              <a:t>-kit </a:t>
            </a:r>
            <a:r>
              <a:rPr lang="en-US" sz="2000" dirty="0" err="1" smtClean="0"/>
              <a:t>learn’s</a:t>
            </a:r>
            <a:r>
              <a:rPr lang="en-US" sz="2000" dirty="0" smtClean="0"/>
              <a:t> feature importance ranking and choose </a:t>
            </a:r>
            <a:r>
              <a:rPr lang="en-US" sz="2000" b="1" dirty="0" smtClean="0"/>
              <a:t>15 features</a:t>
            </a:r>
            <a:r>
              <a:rPr lang="en-US" sz="2000" dirty="0" smtClean="0"/>
              <a:t> from the list. Care is taken that these features are understood while picking them (for example, loan ID may rank high, but is not important for </a:t>
            </a:r>
            <a:r>
              <a:rPr lang="en-US" sz="2000" dirty="0"/>
              <a:t>modeling</a:t>
            </a:r>
            <a:r>
              <a:rPr lang="en-US" sz="2000" dirty="0" smtClean="0"/>
              <a:t>).</a:t>
            </a:r>
          </a:p>
          <a:p>
            <a:pPr lvl="2"/>
            <a:r>
              <a:rPr lang="en-US" sz="1600" dirty="0" smtClean="0"/>
              <a:t>Alternatively</a:t>
            </a:r>
            <a:r>
              <a:rPr lang="en-US" sz="1600" dirty="0"/>
              <a:t>, other methods such as PCA or Chi-square tests can be used to do feature selection and removal.</a:t>
            </a:r>
            <a:endParaRPr lang="en-US" sz="16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02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24" y="1417638"/>
            <a:ext cx="3383703" cy="4414768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82" y="1417638"/>
            <a:ext cx="1998199" cy="2237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6682" y="3735512"/>
            <a:ext cx="280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&gt; 0.95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838463" y="2505398"/>
            <a:ext cx="328409" cy="2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417638"/>
            <a:ext cx="4137891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064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of the features such as Agreement ID or Customer ID are not required for prediction and serve only as identifiers.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can be removed while model building too</a:t>
            </a:r>
            <a:r>
              <a:rPr lang="en-US" sz="20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914400" lvl="1" indent="-4064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endParaRPr lang="en-US"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4064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endParaRPr lang="en-US" sz="20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4064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endParaRPr lang="en-US"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7861" y="4038022"/>
            <a:ext cx="6103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of the important features we use after feature extraction are  :</a:t>
            </a:r>
          </a:p>
          <a:p>
            <a:endParaRPr lang="en-US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'BALANCE_TENURE</a:t>
            </a: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', 'COMPLETED_TENURE', 'CURRENT_INTEREST_RATE', 'CURRENT_INTEREST_RATE_MAX', 'CURRENT_INTEREST_RATE_MIN', 'CURRENT_INTEREST_RATE_CHANGES', 'DIFF_CURRENT_INTEREST_RATE_MAX_MIN', 'DIFF_ORIGINAL_CURRENT_INTEREST_RATE', 'DIFF_ORIGINAL_CURRENT_TENOR', 'ORIGNAL_INTEREST_RATE', 'PAID_INTEREST', 'PAID_PRINCIPAL', 'PRODUCT', 'MOB'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2924" y="5905089"/>
            <a:ext cx="35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List of Highly correlated pairs – some of which can be removed to reduce redundancy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27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047345" y="2456873"/>
            <a:ext cx="4368800" cy="3435927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9200" y="1184566"/>
            <a:ext cx="90331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n-US" sz="2000" kern="0" dirty="0" smtClean="0"/>
              <a:t>The </a:t>
            </a:r>
            <a:r>
              <a:rPr lang="en-US" sz="2000" kern="0" dirty="0" smtClean="0"/>
              <a:t>data is split into training and test data in a </a:t>
            </a:r>
            <a:r>
              <a:rPr lang="en-US" sz="2000" b="1" kern="0" dirty="0" smtClean="0"/>
              <a:t>80:20</a:t>
            </a:r>
            <a:r>
              <a:rPr lang="en-US" sz="2000" kern="0" dirty="0" smtClean="0"/>
              <a:t> ratio. This is agreeable since we have sufficient records. </a:t>
            </a:r>
          </a:p>
          <a:p>
            <a:pPr lvl="1"/>
            <a:r>
              <a:rPr lang="en-US" sz="2000" kern="0" dirty="0" smtClean="0"/>
              <a:t>Various classification algorithms are experimented on this data : </a:t>
            </a:r>
          </a:p>
          <a:p>
            <a:pPr marL="508000" lvl="1" indent="0">
              <a:buNone/>
            </a:pPr>
            <a:endParaRPr lang="en-US" sz="2000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93527" y="2715490"/>
            <a:ext cx="4322618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1" indent="0">
              <a:buNone/>
            </a:pPr>
            <a:r>
              <a:rPr lang="en-US" sz="200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ADVANCED MODELS</a:t>
            </a:r>
          </a:p>
          <a:p>
            <a:pPr marL="508000" lvl="1" indent="0">
              <a:buNone/>
            </a:pPr>
            <a:endParaRPr lang="en-US" sz="2000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Random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Forest (with </a:t>
            </a: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tuning)</a:t>
            </a: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Bagging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(with </a:t>
            </a: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RF)</a:t>
            </a: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Boosting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XGBoost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508000" lvl="1" indent="0">
              <a:buNone/>
            </a:pPr>
            <a:endParaRPr lang="en-US" sz="2000" kern="0" dirty="0"/>
          </a:p>
        </p:txBody>
      </p:sp>
      <p:sp>
        <p:nvSpPr>
          <p:cNvPr id="8" name="Rectangle 7"/>
          <p:cNvSpPr/>
          <p:nvPr/>
        </p:nvSpPr>
        <p:spPr>
          <a:xfrm>
            <a:off x="1533236" y="2538280"/>
            <a:ext cx="4368800" cy="3293209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 w="412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08000" lvl="1"/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CLASSIC MODELS</a:t>
            </a:r>
          </a:p>
          <a:p>
            <a:pPr marL="508000" lvl="1"/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Decision Trees (CART)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Logistic Regression (Logit)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Linear Discriminant Analysis (LDA)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Support Vector Machine (SVM)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5. Artificial Neural Networks (ANN)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Gauss Naïve Bayes (NB)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K Nearest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Neigbour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(KNN)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746" y="6077468"/>
            <a:ext cx="114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Cross Validation </a:t>
            </a:r>
            <a:r>
              <a:rPr lang="en-US" b="1" dirty="0" smtClean="0"/>
              <a:t>and </a:t>
            </a:r>
            <a:r>
              <a:rPr lang="en-US" b="1" u="sng" dirty="0" smtClean="0"/>
              <a:t>Grid Search</a:t>
            </a:r>
            <a:r>
              <a:rPr lang="en-US" b="1" dirty="0" smtClean="0"/>
              <a:t> are applied in models with high scores for further improving 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4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24872" y="1249220"/>
            <a:ext cx="6331897" cy="4525963"/>
          </a:xfrm>
        </p:spPr>
        <p:txBody>
          <a:bodyPr/>
          <a:lstStyle/>
          <a:p>
            <a:r>
              <a:rPr lang="en-US" sz="2400" dirty="0" smtClean="0"/>
              <a:t>Classification Metrics </a:t>
            </a:r>
            <a:r>
              <a:rPr lang="en-US" sz="2400" dirty="0" smtClean="0"/>
              <a:t>used &amp; Compared:</a:t>
            </a:r>
            <a:endParaRPr lang="en-US" sz="2400" dirty="0" smtClean="0"/>
          </a:p>
          <a:p>
            <a:pPr marL="825500" lvl="1" indent="-342900"/>
            <a:r>
              <a:rPr lang="en-US" sz="2000" dirty="0" smtClean="0"/>
              <a:t>Accuracy</a:t>
            </a:r>
          </a:p>
          <a:p>
            <a:pPr marL="825500" lvl="1" indent="-342900"/>
            <a:r>
              <a:rPr lang="en-US" sz="2000" dirty="0" smtClean="0"/>
              <a:t>Recall</a:t>
            </a:r>
          </a:p>
          <a:p>
            <a:pPr marL="825500" lvl="1" indent="-342900"/>
            <a:r>
              <a:rPr lang="en-US" sz="2000" dirty="0" smtClean="0"/>
              <a:t>Precision</a:t>
            </a:r>
          </a:p>
          <a:p>
            <a:pPr marL="825500" lvl="1" indent="-342900"/>
            <a:r>
              <a:rPr lang="en-US" sz="2000" dirty="0" smtClean="0"/>
              <a:t> Support</a:t>
            </a:r>
          </a:p>
          <a:p>
            <a:pPr marL="825500" lvl="1" indent="-342900"/>
            <a:r>
              <a:rPr lang="en-US" sz="2000" dirty="0" smtClean="0"/>
              <a:t> </a:t>
            </a:r>
            <a:r>
              <a:rPr lang="en-US" sz="2000" dirty="0"/>
              <a:t>F1 </a:t>
            </a:r>
            <a:r>
              <a:rPr lang="en-US" sz="2000" dirty="0" smtClean="0"/>
              <a:t>Score</a:t>
            </a:r>
          </a:p>
          <a:p>
            <a:pPr marL="825500" lvl="1" indent="-342900"/>
            <a:r>
              <a:rPr lang="en-US" sz="2000" dirty="0" smtClean="0"/>
              <a:t>ROC </a:t>
            </a:r>
            <a:r>
              <a:rPr lang="en-US" sz="2000" i="1" dirty="0" smtClean="0"/>
              <a:t>(Receiver operating Characteristics)</a:t>
            </a:r>
          </a:p>
          <a:p>
            <a:pPr marL="1282700" lvl="2" indent="-342900"/>
            <a:r>
              <a:rPr lang="en-US" sz="1600" dirty="0" smtClean="0"/>
              <a:t>AUC</a:t>
            </a:r>
            <a:r>
              <a:rPr lang="en-US" sz="1600" i="1" dirty="0" smtClean="0"/>
              <a:t> (Area under Curve)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2" y="1897929"/>
            <a:ext cx="2822575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2" y="1903009"/>
            <a:ext cx="2655570" cy="1957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4837" y="1509339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ROC curve for Decision Trees (CART)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94837" y="4555475"/>
            <a:ext cx="2552700" cy="534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070806" y="4166885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Area Under Curve (CART) : Train &amp; Test</a:t>
            </a:r>
            <a:endParaRPr lang="en-US" b="1" dirty="0"/>
          </a:p>
        </p:txBody>
      </p:sp>
      <p:pic>
        <p:nvPicPr>
          <p:cNvPr id="2050" name="Picture 2" descr="Classification report in scikit learn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2" y="4668057"/>
            <a:ext cx="2491366" cy="1842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tone Expectatio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Expectation</Template>
  <TotalTime>2982</TotalTime>
  <Words>1043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Libre Baskerville</vt:lpstr>
      <vt:lpstr>Noto Sans Symbols</vt:lpstr>
      <vt:lpstr>Capstone Expectation</vt:lpstr>
      <vt:lpstr>NBFC – Foreclosure Prediction</vt:lpstr>
      <vt:lpstr>Business Problem</vt:lpstr>
      <vt:lpstr>Business Problem - Use of Analytics</vt:lpstr>
      <vt:lpstr>EDA and Data Preparation</vt:lpstr>
      <vt:lpstr>EDA and Data Preparation</vt:lpstr>
      <vt:lpstr>Modeling Approach</vt:lpstr>
      <vt:lpstr>Modeling Approach</vt:lpstr>
      <vt:lpstr>Machine Learning Model</vt:lpstr>
      <vt:lpstr>Metrics</vt:lpstr>
      <vt:lpstr>Metrics</vt:lpstr>
      <vt:lpstr>Insights from Metrics</vt:lpstr>
      <vt:lpstr>Recommendations</vt:lpstr>
      <vt:lpstr>                                                             APPENDIX</vt:lpstr>
      <vt:lpstr>Appendix: SMOTE on data</vt:lpstr>
      <vt:lpstr>Appendix: SMOTE on data</vt:lpstr>
      <vt:lpstr>Classification Table, Metrics - Reference</vt:lpstr>
      <vt:lpstr>Cross Validation testing in RF</vt:lpstr>
      <vt:lpstr>EDA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Agarwal</dc:creator>
  <cp:lastModifiedBy>RADHAKRISHNAN Vikram</cp:lastModifiedBy>
  <cp:revision>80</cp:revision>
  <dcterms:created xsi:type="dcterms:W3CDTF">2019-10-25T09:40:07Z</dcterms:created>
  <dcterms:modified xsi:type="dcterms:W3CDTF">2021-01-15T15:47:47Z</dcterms:modified>
</cp:coreProperties>
</file>