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2" r:id="rId3"/>
    <p:sldId id="265" r:id="rId4"/>
    <p:sldId id="267" r:id="rId5"/>
    <p:sldId id="268" r:id="rId6"/>
    <p:sldId id="266" r:id="rId7"/>
    <p:sldId id="275" r:id="rId8"/>
    <p:sldId id="260" r:id="rId9"/>
    <p:sldId id="269" r:id="rId10"/>
    <p:sldId id="271" r:id="rId11"/>
    <p:sldId id="274" r:id="rId12"/>
    <p:sldId id="270" r:id="rId13"/>
    <p:sldId id="272" r:id="rId14"/>
    <p:sldId id="27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Baskerville"/>
              <a:buNone/>
              <a:defRPr sz="4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Libre Baskerville"/>
              <a:buNone/>
              <a:defRPr sz="20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4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7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07E275-3E07-457B-8B7D-13274C69256D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Shape 11" descr="E:\Brand &amp; all that\Greatlearning Logo\Greatlearning Logo.jpg"/>
          <p:cNvPicPr preferRelativeResize="0"/>
          <p:nvPr/>
        </p:nvPicPr>
        <p:blipFill rotWithShape="1">
          <a:blip r:embed="rId13">
            <a:alphaModFix/>
          </a:blip>
          <a:srcRect l="19363" t="19598" r="17929" b="71117"/>
          <a:stretch/>
        </p:blipFill>
        <p:spPr>
          <a:xfrm>
            <a:off x="8576987" y="1"/>
            <a:ext cx="3598333" cy="565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12"/>
          <p:cNvGrpSpPr/>
          <p:nvPr/>
        </p:nvGrpSpPr>
        <p:grpSpPr>
          <a:xfrm>
            <a:off x="0" y="0"/>
            <a:ext cx="508000" cy="1371600"/>
            <a:chOff x="0" y="0"/>
            <a:chExt cx="381000" cy="1371600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8040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NBFC – Foreclosure Prediction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Vikram </a:t>
            </a:r>
            <a:r>
              <a:rPr lang="en-US" dirty="0" err="1" smtClean="0"/>
              <a:t>Radhakrishnan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2" y="1758320"/>
            <a:ext cx="4300636" cy="2128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769547" y="2154992"/>
            <a:ext cx="7180832" cy="1438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4705" y="4249694"/>
            <a:ext cx="2659624" cy="190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9849598" y="4249694"/>
            <a:ext cx="2276272" cy="1919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93462" y="4705714"/>
            <a:ext cx="6496443" cy="146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558258" y="1825706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METRICS - CLASSIC MODELS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11564" y="4330740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METRICS – ADVANCED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4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145" y="999837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Some algorithms, such as SVM perform better with balanced data after using SMOTE. We do not use SMOTE for other models, because the data is sufficiently balanced (~10% foreclosures in data). SMOTE is usually applied when one class is around 1-2% of the total data. We do not use most of the models tried here because of insufficient value of metrics.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Precision and Recall :  </a:t>
            </a:r>
          </a:p>
          <a:p>
            <a:pPr marL="482600" lvl="1" indent="0">
              <a:lnSpc>
                <a:spcPct val="150000"/>
              </a:lnSpc>
              <a:buNone/>
            </a:pPr>
            <a:r>
              <a:rPr lang="en-US" sz="1800" dirty="0" smtClean="0"/>
              <a:t>In this study, we prefer that the prediction leads us to reject a loan assuming foreclosure (even it’s a wrong prediction) than clearing a loan application. With </a:t>
            </a:r>
            <a:r>
              <a:rPr lang="en-US" sz="1800" dirty="0"/>
              <a:t>classification problems such as this, where False Negatives are a lot more expensive than False Positives, </a:t>
            </a:r>
            <a:r>
              <a:rPr lang="en-US" sz="1800" b="1" u="sng" dirty="0"/>
              <a:t>we </a:t>
            </a:r>
            <a:r>
              <a:rPr lang="en-US" sz="1800" b="1" u="sng" dirty="0" smtClean="0"/>
              <a:t>prefer a </a:t>
            </a:r>
            <a:r>
              <a:rPr lang="en-US" sz="1800" b="1" u="sng" dirty="0"/>
              <a:t>model with a high recall rather than high precision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CART performs well. Ensemble models such as </a:t>
            </a:r>
            <a:r>
              <a:rPr lang="en-US" sz="2000" b="1" dirty="0"/>
              <a:t>Random Forest </a:t>
            </a:r>
            <a:r>
              <a:rPr lang="en-US" sz="2000" dirty="0"/>
              <a:t>and </a:t>
            </a:r>
            <a:r>
              <a:rPr lang="en-US" sz="2000" b="1" dirty="0"/>
              <a:t>XG-Boost</a:t>
            </a:r>
            <a:r>
              <a:rPr lang="en-US" sz="2000" dirty="0"/>
              <a:t> </a:t>
            </a:r>
            <a:r>
              <a:rPr lang="en-US" sz="2000" dirty="0" smtClean="0"/>
              <a:t>perform </a:t>
            </a:r>
            <a:r>
              <a:rPr lang="en-US" sz="2000" dirty="0"/>
              <a:t>the best when looking at all  metrics overall</a:t>
            </a:r>
            <a:r>
              <a:rPr lang="en-US" sz="2000" dirty="0" smtClean="0"/>
              <a:t>. We can go for XG-Boost to reduce risk of overfitting</a:t>
            </a:r>
            <a:endParaRPr lang="en-US" sz="2000" dirty="0"/>
          </a:p>
          <a:p>
            <a:pPr marL="482600" lvl="1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6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46" y="1417638"/>
            <a:ext cx="5476875" cy="2771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9662"/>
          <a:stretch/>
        </p:blipFill>
        <p:spPr>
          <a:xfrm>
            <a:off x="724332" y="1600201"/>
            <a:ext cx="2486025" cy="19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SMOTE 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39" y="4572709"/>
            <a:ext cx="10596461" cy="1890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3487" y="1977219"/>
            <a:ext cx="10596461" cy="1782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86774" y="1593444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Without SMOTE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6774" y="4181062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 SMOTE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794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SMOTE on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59" y="4424918"/>
            <a:ext cx="7817630" cy="1625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14259" y="1984444"/>
            <a:ext cx="7817630" cy="163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14259" y="1562541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Without SMOTE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69901" y="4046996"/>
            <a:ext cx="27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With SMOTE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81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&lt;Tentative time – 2.5 mins&gt;</a:t>
            </a:r>
          </a:p>
        </p:txBody>
      </p:sp>
    </p:spTree>
    <p:extLst>
      <p:ext uri="{BB962C8B-B14F-4D97-AF65-F5344CB8AC3E}">
        <p14:creationId xmlns:p14="http://schemas.microsoft.com/office/powerpoint/2010/main" val="10345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6164"/>
            <a:ext cx="6650182" cy="4525963"/>
          </a:xfrm>
        </p:spPr>
        <p:txBody>
          <a:bodyPr/>
          <a:lstStyle/>
          <a:p>
            <a:r>
              <a:rPr lang="en-US" sz="2000" b="1" dirty="0" smtClean="0"/>
              <a:t>Foreclosure</a:t>
            </a:r>
            <a:r>
              <a:rPr lang="en-US" sz="2000" dirty="0" smtClean="0"/>
              <a:t> possibility check for loan approvals in NBFC (Non Banking Financial Companies) </a:t>
            </a:r>
          </a:p>
          <a:p>
            <a:pPr marL="25400" indent="0">
              <a:buNone/>
            </a:pPr>
            <a:endParaRPr lang="en-US" sz="2000" dirty="0" smtClean="0"/>
          </a:p>
          <a:p>
            <a:r>
              <a:rPr lang="en-US" sz="2000" dirty="0" smtClean="0"/>
              <a:t>Predict whether  a new loan application can be disbursed to an applicant based on his application parameters and historical trend on the basis of previous records</a:t>
            </a:r>
          </a:p>
          <a:p>
            <a:pPr marL="25400" indent="0">
              <a:buNone/>
            </a:pPr>
            <a:endParaRPr lang="en-US" sz="2000" dirty="0" smtClean="0"/>
          </a:p>
          <a:p>
            <a:r>
              <a:rPr lang="en-US" sz="2000" dirty="0" smtClean="0"/>
              <a:t>Given – Dataset with aggregate past loan allotment records with multiple features/parameters. Also contains information on whether those loans defaulted or not. Current dataset has around </a:t>
            </a:r>
            <a:r>
              <a:rPr lang="en-US" sz="2000" b="1" i="1" dirty="0" smtClean="0"/>
              <a:t>22000 records </a:t>
            </a:r>
            <a:r>
              <a:rPr lang="en-US" sz="2000" dirty="0" smtClean="0"/>
              <a:t>with close to </a:t>
            </a:r>
            <a:r>
              <a:rPr lang="en-US" sz="2000" b="1" dirty="0" smtClean="0"/>
              <a:t>50 fields/features</a:t>
            </a:r>
            <a:r>
              <a:rPr lang="en-US" sz="2000" dirty="0" smtClean="0"/>
              <a:t>, with both static and dynamic data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36" y="2129416"/>
            <a:ext cx="4420755" cy="2226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9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- Use of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36" y="1600201"/>
            <a:ext cx="5828146" cy="4525963"/>
          </a:xfrm>
        </p:spPr>
        <p:txBody>
          <a:bodyPr/>
          <a:lstStyle/>
          <a:p>
            <a:r>
              <a:rPr lang="en-US" sz="2400" dirty="0" smtClean="0"/>
              <a:t>Why Analytics/AI/ML?</a:t>
            </a:r>
          </a:p>
          <a:p>
            <a:pPr lvl="1"/>
            <a:r>
              <a:rPr lang="en-US" sz="2400" dirty="0" smtClean="0"/>
              <a:t>Automate </a:t>
            </a:r>
            <a:r>
              <a:rPr lang="en-US" sz="2400" dirty="0"/>
              <a:t>the process of prediction of loan </a:t>
            </a:r>
            <a:r>
              <a:rPr lang="en-US" sz="2400" dirty="0" smtClean="0"/>
              <a:t>defaults. Ability to rapidly update model quickly based on recent transactions</a:t>
            </a:r>
          </a:p>
          <a:p>
            <a:pPr lvl="1"/>
            <a:r>
              <a:rPr lang="en-US" sz="2400" dirty="0" smtClean="0"/>
              <a:t>Disbursal  or rejection with </a:t>
            </a:r>
            <a:r>
              <a:rPr lang="en-US" sz="2400" dirty="0"/>
              <a:t>higher confidence and accuracy based on patterns of </a:t>
            </a:r>
            <a:r>
              <a:rPr lang="en-US" sz="2400" dirty="0" smtClean="0"/>
              <a:t>historical transactions leading to reduction in losses due to foreclosure</a:t>
            </a:r>
          </a:p>
          <a:p>
            <a:pPr lvl="1"/>
            <a:r>
              <a:rPr lang="en-US" sz="2400" dirty="0" smtClean="0"/>
              <a:t>Faster processing rates to </a:t>
            </a:r>
            <a:r>
              <a:rPr lang="en-US" sz="2400" dirty="0"/>
              <a:t>remain competitive and customer </a:t>
            </a:r>
            <a:r>
              <a:rPr lang="en-US" sz="2400" dirty="0" smtClean="0"/>
              <a:t>friendly</a:t>
            </a:r>
          </a:p>
          <a:p>
            <a:pPr marL="508000" lvl="1" indent="0"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5" name="AutoShape 4" descr="Automated Solution Icon of Line style - Available in SVG, PNG, EPS, AI &amp;  Icon fonts"/>
          <p:cNvSpPr>
            <a:spLocks noChangeAspect="1" noChangeArrowheads="1"/>
          </p:cNvSpPr>
          <p:nvPr/>
        </p:nvSpPr>
        <p:spPr bwMode="auto">
          <a:xfrm>
            <a:off x="7969563" y="3328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utomat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67" y="2254426"/>
            <a:ext cx="1378792" cy="137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1382" y="3722255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1036" name="Picture 12" descr="Accuracy Ic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16065" r="9879" b="21597"/>
          <a:stretch/>
        </p:blipFill>
        <p:spPr bwMode="auto">
          <a:xfrm>
            <a:off x="9633527" y="2195676"/>
            <a:ext cx="1607128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1383" y="3722255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2" name="AutoShape 18" descr="Faster Icons Png Vector Free Icons And Png Backgrounds - Game Icons Run -  Free Transparent PNG Clipart Images Download"/>
          <p:cNvSpPr>
            <a:spLocks noChangeAspect="1" noChangeArrowheads="1"/>
          </p:cNvSpPr>
          <p:nvPr/>
        </p:nvSpPr>
        <p:spPr bwMode="auto">
          <a:xfrm>
            <a:off x="7527638" y="47376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Fast Icon #112136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3" y="4368166"/>
            <a:ext cx="1293089" cy="12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323018" y="5937835"/>
            <a:ext cx="145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Faster Processing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370" y="4496567"/>
            <a:ext cx="2163186" cy="1200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58399" y="5937834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returns for NBFC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and Data Preparation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50819"/>
            <a:ext cx="5791200" cy="4525963"/>
          </a:xfrm>
        </p:spPr>
        <p:txBody>
          <a:bodyPr/>
          <a:lstStyle/>
          <a:p>
            <a:r>
              <a:rPr lang="en-IN" sz="2800" dirty="0" smtClean="0"/>
              <a:t>Understanding and Pre-Processing data:</a:t>
            </a:r>
          </a:p>
          <a:p>
            <a:pPr lvl="1"/>
            <a:r>
              <a:rPr lang="en-IN" sz="2400" dirty="0" smtClean="0"/>
              <a:t>Descriptive Modelling and Exploratory data analysis (EDA)</a:t>
            </a:r>
          </a:p>
          <a:p>
            <a:pPr lvl="2"/>
            <a:r>
              <a:rPr lang="en-IN" sz="2000" b="1" dirty="0" smtClean="0"/>
              <a:t>Understanding features</a:t>
            </a:r>
            <a:r>
              <a:rPr lang="en-IN" sz="2000" dirty="0" smtClean="0"/>
              <a:t>, removing unwanted columns, renaming as appropriate</a:t>
            </a:r>
          </a:p>
          <a:p>
            <a:pPr lvl="2"/>
            <a:r>
              <a:rPr lang="en-IN" sz="2000" dirty="0" smtClean="0"/>
              <a:t>Check for </a:t>
            </a:r>
            <a:r>
              <a:rPr lang="en-IN" sz="2000" b="1" dirty="0" smtClean="0"/>
              <a:t>null values or missing values </a:t>
            </a:r>
            <a:r>
              <a:rPr lang="en-IN" sz="2000" dirty="0" smtClean="0"/>
              <a:t>and take appropriate action</a:t>
            </a:r>
          </a:p>
          <a:p>
            <a:pPr lvl="2"/>
            <a:r>
              <a:rPr lang="en-IN" sz="2000" b="1" dirty="0" smtClean="0"/>
              <a:t>Outlier detection</a:t>
            </a:r>
            <a:r>
              <a:rPr lang="en-IN" sz="2000" dirty="0" smtClean="0"/>
              <a:t>, </a:t>
            </a:r>
            <a:r>
              <a:rPr lang="en-IN" sz="2000" b="1" dirty="0" smtClean="0"/>
              <a:t>Scaling </a:t>
            </a:r>
            <a:r>
              <a:rPr lang="en-IN" sz="2000" dirty="0"/>
              <a:t>the data – Standard or Z scaler is </a:t>
            </a:r>
            <a:r>
              <a:rPr lang="en-IN" sz="2000" dirty="0" smtClean="0"/>
              <a:t>used</a:t>
            </a:r>
          </a:p>
          <a:p>
            <a:pPr lvl="2"/>
            <a:r>
              <a:rPr lang="en-IN" sz="2000" b="1" dirty="0" smtClean="0"/>
              <a:t>Outlier Treatment </a:t>
            </a:r>
            <a:r>
              <a:rPr lang="en-IN" sz="2000" dirty="0" smtClean="0"/>
              <a:t>– 1.5 IQR technique (on either side) is used to adjust the outliers</a:t>
            </a:r>
          </a:p>
          <a:p>
            <a:pPr marL="990600" lvl="2" indent="0">
              <a:buNone/>
            </a:pPr>
            <a:endParaRPr lang="en-I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516" y="1840313"/>
            <a:ext cx="2506842" cy="162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70" y="4052396"/>
            <a:ext cx="2535897" cy="18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90308" y="3469679"/>
            <a:ext cx="2257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EDA – Loans authorization over years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30270" y="6028612"/>
            <a:ext cx="2741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Null value detection in features</a:t>
            </a:r>
            <a:endParaRPr lang="en-US" sz="11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7359"/>
            <a:ext cx="3176456" cy="1644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11592" y="3619230"/>
            <a:ext cx="2257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Plotting Outliers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79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and 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25835"/>
            <a:ext cx="5890742" cy="4525963"/>
          </a:xfrm>
        </p:spPr>
        <p:txBody>
          <a:bodyPr/>
          <a:lstStyle/>
          <a:p>
            <a:r>
              <a:rPr lang="en-IN" sz="2800" dirty="0" smtClean="0"/>
              <a:t>Understanding and Pre-Processing data:</a:t>
            </a:r>
          </a:p>
          <a:p>
            <a:pPr lvl="1"/>
            <a:r>
              <a:rPr lang="en-IN" sz="2400" dirty="0" smtClean="0"/>
              <a:t>Descriptive Modelling and Exploratory data analysis (EDA)</a:t>
            </a:r>
          </a:p>
          <a:p>
            <a:pPr lvl="2"/>
            <a:r>
              <a:rPr lang="en-IN" sz="2000" dirty="0" smtClean="0"/>
              <a:t>Variable Transformation – Convert categorical variables to numeric through </a:t>
            </a:r>
            <a:r>
              <a:rPr lang="en-IN" sz="2000" b="1" dirty="0" smtClean="0"/>
              <a:t>label encoding </a:t>
            </a:r>
          </a:p>
          <a:p>
            <a:pPr lvl="2"/>
            <a:r>
              <a:rPr lang="en-IN" sz="2000" b="1" dirty="0" smtClean="0"/>
              <a:t>Clustering</a:t>
            </a:r>
            <a:r>
              <a:rPr lang="en-IN" sz="2000" dirty="0" smtClean="0"/>
              <a:t> data in groups for general understanding</a:t>
            </a:r>
          </a:p>
          <a:p>
            <a:pPr lvl="2"/>
            <a:r>
              <a:rPr lang="en-IN" sz="2000" b="1" dirty="0" smtClean="0"/>
              <a:t>Correlation map</a:t>
            </a:r>
            <a:r>
              <a:rPr lang="en-IN" sz="2000" dirty="0" smtClean="0"/>
              <a:t> between features(</a:t>
            </a:r>
            <a:r>
              <a:rPr lang="en-IN" sz="2000" dirty="0" err="1" smtClean="0"/>
              <a:t>heatmap</a:t>
            </a:r>
            <a:r>
              <a:rPr lang="en-IN" sz="2000" dirty="0" smtClean="0"/>
              <a:t>), </a:t>
            </a:r>
            <a:r>
              <a:rPr lang="en-IN" sz="2000" b="1" dirty="0" smtClean="0"/>
              <a:t>Feature importance </a:t>
            </a:r>
            <a:r>
              <a:rPr lang="en-IN" sz="2000" dirty="0" smtClean="0"/>
              <a:t>ranking</a:t>
            </a:r>
          </a:p>
          <a:p>
            <a:pPr lvl="2"/>
            <a:r>
              <a:rPr lang="en-IN" sz="2000" dirty="0" smtClean="0"/>
              <a:t>Checking Class Balance to see if oversampling/</a:t>
            </a:r>
            <a:r>
              <a:rPr lang="en-IN" sz="2000" dirty="0" err="1" smtClean="0"/>
              <a:t>undersampling</a:t>
            </a:r>
            <a:r>
              <a:rPr lang="en-IN" sz="2000" dirty="0" smtClean="0"/>
              <a:t> req. Not necessary in this case</a:t>
            </a:r>
          </a:p>
          <a:p>
            <a:pPr lvl="2"/>
            <a:endParaRPr lang="en-I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41" y="1454110"/>
            <a:ext cx="594126" cy="1549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035" y="1417167"/>
            <a:ext cx="435547" cy="1549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6968951" y="1702409"/>
            <a:ext cx="1930400" cy="52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Label Encoding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65" y="3473058"/>
            <a:ext cx="3264552" cy="2153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895054" y="5751798"/>
            <a:ext cx="252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Correlation </a:t>
            </a:r>
            <a:r>
              <a:rPr lang="en-US" sz="1200" b="1" dirty="0" err="1" smtClean="0"/>
              <a:t>heatmap</a:t>
            </a:r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87" y="3584936"/>
            <a:ext cx="2327851" cy="142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321636" y="5613299"/>
            <a:ext cx="252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Clustering</a:t>
            </a:r>
            <a:endParaRPr lang="en-US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256" y="1660845"/>
            <a:ext cx="1609725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188256" y="2480553"/>
            <a:ext cx="148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Class </a:t>
            </a:r>
            <a:r>
              <a:rPr lang="en-US" dirty="0" smtClean="0"/>
              <a:t>Balance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Approach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38909" y="1129147"/>
            <a:ext cx="9033164" cy="4525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 smtClean="0"/>
              <a:t>Approach </a:t>
            </a:r>
          </a:p>
          <a:p>
            <a:pPr lvl="1"/>
            <a:r>
              <a:rPr lang="en-US" sz="2000" b="1" u="sng" dirty="0" smtClean="0"/>
              <a:t>Supervised learning </a:t>
            </a:r>
            <a:r>
              <a:rPr lang="en-US" sz="2000" dirty="0" smtClean="0"/>
              <a:t>where independent variables are used to predict a dependent variable (Foreclosure)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We model this as a </a:t>
            </a:r>
            <a:r>
              <a:rPr lang="en-US" sz="2000" b="1" u="sng" dirty="0" smtClean="0"/>
              <a:t>Classification problem </a:t>
            </a:r>
            <a:r>
              <a:rPr lang="en-US" sz="2000" dirty="0" smtClean="0"/>
              <a:t>where we predict a class label (0 or 1), to predict whether the loan will stay ‘status-quo’ or ‘default’</a:t>
            </a:r>
          </a:p>
          <a:p>
            <a:r>
              <a:rPr lang="en-US" sz="2400" dirty="0" smtClean="0"/>
              <a:t>Feature Engineering</a:t>
            </a:r>
          </a:p>
          <a:p>
            <a:pPr lvl="1"/>
            <a:r>
              <a:rPr lang="en-US" sz="2000" dirty="0" smtClean="0"/>
              <a:t>Identification (through </a:t>
            </a:r>
            <a:r>
              <a:rPr lang="en-US" sz="2000" dirty="0" err="1" smtClean="0"/>
              <a:t>heatmap</a:t>
            </a:r>
            <a:r>
              <a:rPr lang="en-US" sz="2000" dirty="0" smtClean="0"/>
              <a:t>) and removal of highly correlated features</a:t>
            </a:r>
          </a:p>
          <a:p>
            <a:pPr lvl="1"/>
            <a:r>
              <a:rPr lang="en-US" sz="2000" dirty="0" smtClean="0"/>
              <a:t>We employ </a:t>
            </a:r>
            <a:r>
              <a:rPr lang="en-US" sz="2000" dirty="0" err="1" smtClean="0"/>
              <a:t>Sci</a:t>
            </a:r>
            <a:r>
              <a:rPr lang="en-US" sz="2000" dirty="0" smtClean="0"/>
              <a:t>-kit </a:t>
            </a:r>
            <a:r>
              <a:rPr lang="en-US" sz="2000" dirty="0" err="1" smtClean="0"/>
              <a:t>learn’s</a:t>
            </a:r>
            <a:r>
              <a:rPr lang="en-US" sz="2000" dirty="0" smtClean="0"/>
              <a:t> feature importance ranking and choose </a:t>
            </a:r>
            <a:r>
              <a:rPr lang="en-US" sz="2000" b="1" dirty="0" smtClean="0"/>
              <a:t>15 features</a:t>
            </a:r>
            <a:r>
              <a:rPr lang="en-US" sz="2000" dirty="0" smtClean="0"/>
              <a:t> from the list. Care is taken that these features are understood while picking them (for example, loan ID may rank high, but is not important for </a:t>
            </a:r>
            <a:r>
              <a:rPr lang="en-US" sz="2000" dirty="0"/>
              <a:t>modeling</a:t>
            </a:r>
            <a:r>
              <a:rPr lang="en-US" sz="2000" dirty="0" smtClean="0"/>
              <a:t>).</a:t>
            </a:r>
          </a:p>
          <a:p>
            <a:pPr lvl="2"/>
            <a:r>
              <a:rPr lang="en-US" sz="1600" dirty="0" smtClean="0"/>
              <a:t>Alternatively</a:t>
            </a:r>
            <a:r>
              <a:rPr lang="en-US" sz="1600" dirty="0"/>
              <a:t>, other methods such as PCA or Chi-square tests can be used to do feature selection and removal.</a:t>
            </a:r>
            <a:endParaRPr lang="en-US" sz="16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02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35" y="1602019"/>
            <a:ext cx="3549958" cy="4414768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21" y="1602019"/>
            <a:ext cx="2998969" cy="3200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1994" y="4890090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&gt; 0.95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314838" y="4948333"/>
            <a:ext cx="344545" cy="2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81091" y="3038764"/>
            <a:ext cx="4368800" cy="3435927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</a:t>
            </a:r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19200" y="1184566"/>
            <a:ext cx="90331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 smtClean="0"/>
              <a:t>Building the ML model :</a:t>
            </a:r>
          </a:p>
          <a:p>
            <a:pPr lvl="1"/>
            <a:r>
              <a:rPr lang="en-US" sz="2000" kern="0" dirty="0" smtClean="0"/>
              <a:t>The data is split into training and test data in a </a:t>
            </a:r>
            <a:r>
              <a:rPr lang="en-US" sz="2000" b="1" kern="0" dirty="0" smtClean="0"/>
              <a:t>80:20</a:t>
            </a:r>
            <a:r>
              <a:rPr lang="en-US" sz="2000" kern="0" dirty="0" smtClean="0"/>
              <a:t> ratio. This is agreeable since we have sufficient records. </a:t>
            </a:r>
          </a:p>
          <a:p>
            <a:pPr lvl="1"/>
            <a:r>
              <a:rPr lang="en-US" sz="2000" kern="0" dirty="0" smtClean="0"/>
              <a:t>Various classification algorithms are experimented on this data : </a:t>
            </a:r>
          </a:p>
          <a:p>
            <a:pPr marL="508000" lvl="1" indent="0">
              <a:buNone/>
            </a:pPr>
            <a:endParaRPr lang="en-US" sz="2000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27273" y="3297381"/>
            <a:ext cx="4322618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0" lvl="1" indent="0">
              <a:buNone/>
            </a:pPr>
            <a:r>
              <a:rPr lang="en-US" sz="2000" kern="0" dirty="0" smtClean="0">
                <a:latin typeface="Cambria" panose="02040503050406030204" pitchFamily="18" charset="0"/>
                <a:ea typeface="Cambria" panose="02040503050406030204" pitchFamily="18" charset="0"/>
              </a:rPr>
              <a:t>ADVANCED MODELS</a:t>
            </a:r>
          </a:p>
          <a:p>
            <a:pPr marL="508000" lvl="1" indent="0">
              <a:buNone/>
            </a:pPr>
            <a:endParaRPr lang="en-US" sz="2000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19100" indent="-342900">
              <a:spcBef>
                <a:spcPts val="480"/>
              </a:spcBef>
              <a:buClr>
                <a:schemeClr val="dk1"/>
              </a:buClr>
              <a:buSzPct val="100000"/>
              <a:buAutoNum type="arabicPeriod" startAt="8"/>
            </a:pP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Random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Forest (with </a:t>
            </a: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tuning)</a:t>
            </a:r>
          </a:p>
          <a:p>
            <a:pPr marL="419100" indent="-342900">
              <a:spcBef>
                <a:spcPts val="480"/>
              </a:spcBef>
              <a:buClr>
                <a:schemeClr val="dk1"/>
              </a:buClr>
              <a:buSzPct val="100000"/>
              <a:buAutoNum type="arabicPeriod" startAt="8"/>
            </a:pP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Bagging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(with </a:t>
            </a: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RF)</a:t>
            </a:r>
          </a:p>
          <a:p>
            <a:pPr marL="419100" indent="-342900">
              <a:spcBef>
                <a:spcPts val="480"/>
              </a:spcBef>
              <a:buClr>
                <a:schemeClr val="dk1"/>
              </a:buClr>
              <a:buSzPct val="100000"/>
              <a:buAutoNum type="arabicPeriod" startAt="8"/>
            </a:pPr>
            <a:r>
              <a:rPr lang="en-US" sz="16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Boosting 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XGBoost</a:t>
            </a: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marL="508000" lvl="1" indent="0">
              <a:buNone/>
            </a:pPr>
            <a:endParaRPr lang="en-US" sz="2000" kern="0" dirty="0"/>
          </a:p>
        </p:txBody>
      </p:sp>
      <p:sp>
        <p:nvSpPr>
          <p:cNvPr id="8" name="Rectangle 7"/>
          <p:cNvSpPr/>
          <p:nvPr/>
        </p:nvSpPr>
        <p:spPr>
          <a:xfrm>
            <a:off x="1366982" y="3120171"/>
            <a:ext cx="4368800" cy="3293209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 w="412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508000" lvl="1"/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CLASSIC MODELS</a:t>
            </a:r>
          </a:p>
          <a:p>
            <a:pPr marL="508000" lvl="1"/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Decision Trees (CART)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Logistic Regression (Logit)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Linear Discriminant Analysis (LDA)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Support Vector Machine (SVM)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5. Artificial Neural Networks (ANN)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Gauss Naïve Bayes (NB)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K Nearest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Neigbour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(KNN) </a:t>
            </a:r>
          </a:p>
        </p:txBody>
      </p:sp>
    </p:spTree>
    <p:extLst>
      <p:ext uri="{BB962C8B-B14F-4D97-AF65-F5344CB8AC3E}">
        <p14:creationId xmlns:p14="http://schemas.microsoft.com/office/powerpoint/2010/main" val="17504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38909" y="1129147"/>
            <a:ext cx="4682836" cy="4525963"/>
          </a:xfrm>
        </p:spPr>
        <p:txBody>
          <a:bodyPr/>
          <a:lstStyle/>
          <a:p>
            <a:r>
              <a:rPr lang="en-US" sz="2400" dirty="0" smtClean="0"/>
              <a:t>Classification Metrics used:</a:t>
            </a:r>
          </a:p>
          <a:p>
            <a:pPr marL="825500" lvl="1" indent="-342900"/>
            <a:r>
              <a:rPr lang="en-US" sz="2000" dirty="0" smtClean="0"/>
              <a:t>Accuracy</a:t>
            </a:r>
          </a:p>
          <a:p>
            <a:pPr marL="825500" lvl="1" indent="-342900"/>
            <a:r>
              <a:rPr lang="en-US" sz="2000" dirty="0" smtClean="0"/>
              <a:t>Recall</a:t>
            </a:r>
          </a:p>
          <a:p>
            <a:pPr marL="825500" lvl="1" indent="-342900"/>
            <a:r>
              <a:rPr lang="en-US" sz="2000" dirty="0" smtClean="0"/>
              <a:t>Precision</a:t>
            </a:r>
          </a:p>
          <a:p>
            <a:pPr marL="825500" lvl="1" indent="-342900"/>
            <a:r>
              <a:rPr lang="en-US" sz="2000" dirty="0" smtClean="0"/>
              <a:t> Support</a:t>
            </a:r>
          </a:p>
          <a:p>
            <a:pPr marL="825500" lvl="1" indent="-342900"/>
            <a:r>
              <a:rPr lang="en-US" sz="2000" dirty="0" smtClean="0"/>
              <a:t> </a:t>
            </a:r>
            <a:r>
              <a:rPr lang="en-US" sz="2000" dirty="0"/>
              <a:t>F1 </a:t>
            </a:r>
            <a:r>
              <a:rPr lang="en-US" sz="2000" dirty="0" smtClean="0"/>
              <a:t>Score</a:t>
            </a:r>
          </a:p>
          <a:p>
            <a:pPr marL="825500" lvl="1" indent="-342900"/>
            <a:r>
              <a:rPr lang="en-US" sz="2000" dirty="0" smtClean="0"/>
              <a:t>ROC </a:t>
            </a:r>
            <a:r>
              <a:rPr lang="en-US" sz="2000" i="1" dirty="0" smtClean="0"/>
              <a:t>(Receiver operating Characteristics)</a:t>
            </a:r>
          </a:p>
          <a:p>
            <a:pPr marL="1282700" lvl="2" indent="-342900"/>
            <a:r>
              <a:rPr lang="en-US" sz="1600" dirty="0" smtClean="0"/>
              <a:t>AUC</a:t>
            </a:r>
            <a:r>
              <a:rPr lang="en-US" sz="1600" i="1" dirty="0" smtClean="0"/>
              <a:t> (Area under Curve)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2" y="1897929"/>
            <a:ext cx="2822575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72" y="1903009"/>
            <a:ext cx="2655570" cy="1957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4837" y="1509339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ROC curve for Decision Trees (CART)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94837" y="4555475"/>
            <a:ext cx="2552700" cy="534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070806" y="4166885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Area Under Curve (CART) : Train &amp; Test</a:t>
            </a:r>
            <a:endParaRPr lang="en-US" b="1" dirty="0"/>
          </a:p>
        </p:txBody>
      </p:sp>
      <p:pic>
        <p:nvPicPr>
          <p:cNvPr id="2050" name="Picture 2" descr="Classification report in scikit learn - Stack 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07" y="4947670"/>
            <a:ext cx="1913387" cy="1414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0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tone Expectatio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Expectation</Template>
  <TotalTime>2897</TotalTime>
  <Words>805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Libre Baskerville</vt:lpstr>
      <vt:lpstr>Noto Sans Symbols</vt:lpstr>
      <vt:lpstr>Capstone Expectation</vt:lpstr>
      <vt:lpstr>NBFC – Foreclosure Prediction</vt:lpstr>
      <vt:lpstr>Business Problem</vt:lpstr>
      <vt:lpstr>Business Problem - Use of Analytics</vt:lpstr>
      <vt:lpstr>EDA and Data Preparation</vt:lpstr>
      <vt:lpstr>EDA and Data Preparation</vt:lpstr>
      <vt:lpstr>Modelling Approach</vt:lpstr>
      <vt:lpstr>Modeling Approach</vt:lpstr>
      <vt:lpstr>Machine Learning Model</vt:lpstr>
      <vt:lpstr>Metrics</vt:lpstr>
      <vt:lpstr>Metrics</vt:lpstr>
      <vt:lpstr>Observations on Metrics</vt:lpstr>
      <vt:lpstr>APPENDIX</vt:lpstr>
      <vt:lpstr>Appendix: SMOTE on data</vt:lpstr>
      <vt:lpstr>Appendix: SMOTE on data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Agarwal</dc:creator>
  <cp:lastModifiedBy>RADHAKRISHNAN Vikram</cp:lastModifiedBy>
  <cp:revision>63</cp:revision>
  <dcterms:created xsi:type="dcterms:W3CDTF">2019-10-25T09:40:07Z</dcterms:created>
  <dcterms:modified xsi:type="dcterms:W3CDTF">2021-01-15T14:22:06Z</dcterms:modified>
</cp:coreProperties>
</file>