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ink/ink1.xml" ContentType="application/inkml+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3" r:id="rId1"/>
  </p:sldMasterIdLst>
  <p:notesMasterIdLst>
    <p:notesMasterId r:id="rId20"/>
  </p:notesMasterIdLst>
  <p:handoutMasterIdLst>
    <p:handoutMasterId r:id="rId21"/>
  </p:handoutMasterIdLst>
  <p:sldIdLst>
    <p:sldId id="1233" r:id="rId2"/>
    <p:sldId id="1192" r:id="rId3"/>
    <p:sldId id="1191" r:id="rId4"/>
    <p:sldId id="1193" r:id="rId5"/>
    <p:sldId id="1194" r:id="rId6"/>
    <p:sldId id="1245" r:id="rId7"/>
    <p:sldId id="1199" r:id="rId8"/>
    <p:sldId id="1196" r:id="rId9"/>
    <p:sldId id="1201" r:id="rId10"/>
    <p:sldId id="1202" r:id="rId11"/>
    <p:sldId id="1234" r:id="rId12"/>
    <p:sldId id="1238" r:id="rId13"/>
    <p:sldId id="1240" r:id="rId14"/>
    <p:sldId id="1246" r:id="rId15"/>
    <p:sldId id="1200" r:id="rId16"/>
    <p:sldId id="1239" r:id="rId17"/>
    <p:sldId id="1243" r:id="rId18"/>
    <p:sldId id="1242" r:id="rId19"/>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Gill Sans MT" panose="020B0604020202020204" charset="0"/>
      <p:regular r:id="rId26"/>
      <p:bold r:id="rId27"/>
      <p:italic r:id="rId28"/>
      <p:boldItalic r:id="rId29"/>
    </p:embeddedFont>
  </p:embeddedFontLst>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2" autoAdjust="0"/>
    <p:restoredTop sz="93071" autoAdjust="0"/>
  </p:normalViewPr>
  <p:slideViewPr>
    <p:cSldViewPr>
      <p:cViewPr varScale="1">
        <p:scale>
          <a:sx n="64" d="100"/>
          <a:sy n="64" d="100"/>
        </p:scale>
        <p:origin x="664" y="44"/>
      </p:cViewPr>
      <p:guideLst>
        <p:guide orient="horz" pos="2160"/>
        <p:guide pos="384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16-05-2020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19-05-29T05:57:24.453"/>
    </inkml:context>
    <inkml:brush xml:id="br0">
      <inkml:brushProperty name="width" value="0.05292" units="cm"/>
      <inkml:brushProperty name="height" value="0.05292" units="cm"/>
      <inkml:brushProperty name="color" value="#FF0000"/>
    </inkml:brush>
  </inkml:definitions>
  <inkml:trace contextRef="#ctx0" brushRef="#br0">7078 10934 141 0,'0'0'59'0,"0"0"-59"0,0 0 0 16,0 0 7-16,0 0-3 15,0 0 2-15,0 0-2 0,0 0-3 0,-28-29 1 16,25 24 1-16,1 2 5 0,-1 2 3 16,3 1 2-16,-1-3 3 0,0 3 7 15,1-3 1-15,0 3-5 0,0 0-6 16,0-1-7-16,0-1 0 0,0 2-5 15,0 0 1-15,0 0 1 0,0 0-2 16,1 0-1-16,0 0-2 0,-1 0 0 16,3 0 0-16,2 0 2 0,3 0 5 15,3 0-3-15,0-1 2 0,3 1-2 16,3 0-1-16,-1 0 1 0,1 4 2 16,0-1-3-16,-2 3 0 0,-1 0 0 15,-1 3 0-15,-6-2-1 0,2 2 0 0,-4 0-1 16,-4 1 0-16,0 0-2 0,-1 3-2 15,-1 2 4-15,-4-1 0 0,-4 3 0 16,1-3 1-16,-5 0 1 0,0 0 2 16,-1-1 0-16,-1-1-2 0,1-3 0 15,0-2 0-15,2 0-1 0,-2-1-2 16,4-2-1-16,3-2-3 0,3 0-6 16,0-2-15-16,4 0-5 0,0-2 4 15,4-4 1-15,2 0-22 0,6-1-39 0,3 0 17 16</inkml:trace>
  <inkml:trace contextRef="#ctx0" brushRef="#br0" timeOffset="249.3198">7432 10946 202 0,'0'0'25'16,"0"0"2"-16,0 0-1 0,0 0-7 15,0 0-18-15,0 0 0 0,0 0 2 0,0 0 2 16,-37 0-2-16,15 10 3 0,-2 3 3 15,-2 2-2-15,0 1-3 0,2-1 1 16,5 2-1-16,-1 2-2 0,10-1-1 16,1-4 1-16,7 0-2 0,2-3 0 15,7 0-2-15,5-1-4 0,6 0 2 16,5 1 2-16,4-3 2 0,3 1 9 16,1-3-7-16,1 1-2 0,-1-2-13 15,-3-3-9-15,-3 3-26 0,-1-4-14 0,-5-1-30 16,-5 0-16-16</inkml:trace>
  <inkml:trace contextRef="#ctx0" brushRef="#br0" timeOffset="365.0114">7594 11122 295 0,'0'0'72'0,"0"0"-72"0,0 0-4 16,0 0 4-16,0 0 9 0,0 0 1 15,0 0-5-15,0 0-1 0,0 0 1 16,-36 240-5-16,32-203 0 0,4-6-33 15,0-7-154-15</inkml:trace>
  <inkml:trace contextRef="#ctx0" brushRef="#br0" timeOffset="5813.4513">9223 9985 48 0,'0'0'7'0,"0"0"-7"0,0 0 5 15,0 0 2-15,-2-5 5 0,2 4-4 16,0-2-3-16,0 1 0 0,0 1-5 15,0-1 6-15,0 1 0 0,0 1-5 16,0 0-1-16,0-2-3 0,0 2-3 16,0 0-2-16,0 0-6 0,-1 0 3 15,-1 0 5-15,2 0 6 0,0 0 0 0,-1 0 1 16,1 0 8-16,-1-3 3 16,1 3 4-16,0 0 3 0,0 0 1 15,0 0 1-15,0 0-8 0,0 0-11 16,0 0 3-16,0 0-5 0,0 0-1 0,0 0 1 15,0 0-4-15,-2 0-1 0,-1 0 2 16,-1 0 2-16,-3 3 1 0,1-1 0 16,-4-2 0-16,2 1 0 0,-3 1 1 15,-3-2 0-15,-1 1-1 16,-3-1 1-16,-1 3 2 0,-4-1-2 0,-1 1-1 16,-1 0 0-16,-1-1 0 0,0 1 0 15,1 3 0-15,-4-3 2 0,1 0-2 16,-1 2 0-16,-1-2 0 15,-2 1 0-15,-1 0 0 0,0 2 0 0,0 0 0 16,-3 0 1-16,1 2 2 0,-2-2-2 16,-1-1 2-16,1 1 1 0,-3 1-2 15,3 0 2-15,-2-1-3 0,0-1 3 0,1 2-2 16,-1 0-1-16,2 0 2 0,1 0-3 16,-3-1 0-16,3 0 1 0,1-3 1 15,2 3-2-15,0-1 0 16,2-2 1-16,1 1-2 0,0 0 2 0,1 2-1 15,2-3 0-15,3 2 0 0,0 1 1 16,1-3 1-16,2 1-1 0,0-1 2 16,1-1-1-16,2 2 3 0,2-1 4 15,1 0-9-15,5-2 3 16,1 1-3-16,4-2 0 0,-1 1 1 0,5 1-1 16,1-2 2-16,0 0-2 0,0 0 0 15,0 0 1-15,0 0 7 0,4 0-2 16,0 0-1-16,2-2-4 0,4-1 14 15,3 2-10-15,1-1 1 0,7-1-6 16,-2 0 3-16,4 0-2 0,3-1 1 16,4 1-2-16,0-1 1 0,1-2 1 15,1 1-4-15,2-1 1 0,3 3 1 0,-1-4 2 16,1 3-1-16,0-1 1 0,3-1-2 16,-1 1 2-16,1-2 0 0,-1 0-2 15,-3 0 0-15,0 1-1 0,0 1 2 16,2-1 0-16,-4 1 0 15,-4-1-1-15,-1-1 0 0,-2 1 0 16,-4-1 0-16,1 2 0 0,-6-1 1 0,-2 0 1 16,-2 0-2-16,-5 4 1 0,-1-1-1 15,-4 1 0-15,-3 1 1 0,-1 1-2 16,0 0 1-16,0 0 0 0,-1 0-14 16,-3 0-5-16,-3 1 7 0,-5 4 12 15,-5-2 4-15,-3 2-2 0,0 1-1 16,-6-3 3-16,0 3-2 0,-2-1-1 15,-3 2 3-15,-1 0-3 0,-1-1 0 0,-1-1 1 16,1 1 0-16,-2 1-2 0,0 0 1 16,-3 1 0-16,2 1 0 0,-3 0-1 15,4 0 0-15,0 1 1 0,2-1 1 16,1-3-2-16,1 2 0 0,5-2 0 16,-1-1 1-16,4-1-1 0,0 0-1 15,5 2 1-15,0-3 0 0,3 0 1 16,1 0-1-16,5 0 0 0,1 0 0 15,3 0 0-15,2-3-1 0,3 0 1 16,0 0 0-16,0 0 0 0,1 0-2 16,4 0 0-16,3 0-11 0,4-3 13 15,8 0 1-15,6-2 2 0,5 1-3 16,4-1 2-16,1-2-2 0,5 2 0 0,1-3 1 16,3-1 0-16,1 1-2 15,2-1 1-15,1 1 0 0,-4 0 1 0,1 2-1 16,-1-2 0-16,-1-1 3 15,-4 0-3-15,-2-1-3 0,-3 1 3 0,-3 3-1 16,-2-2 1-16,-7 2-5 0,-4 0-6 16,-8 4-13-16,-3-1-20 0,-6 3-26 15,-2 0-27-15</inkml:trace>
  <inkml:trace contextRef="#ctx0" brushRef="#br0" timeOffset="6997.2846">9422 9336 179 0,'0'0'0'16,"0"0"9"-16,0 0 2 0,0 0 10 16,0 0-3-16,0 0 3 0,0 0-3 15,0 0-4-15,31-96-7 0,-30 92 3 16,-1 4-5-16,0-1-3 0,0 1 1 16,0 0-2-16,0-2-1 0,0 2 0 15,0 0 0-15,0 0 1 0,0 0 2 16,0 0-1-16,0 0-2 0,0 0-4 0,0 5-2 15,-1 5-3-15,1 5 4 0,0 5 1 16,0 5 2-16,1 3 2 0,1 1 4 16,2 0-4-16,1 1 0 0,3-4 0 15,1-1-1-15,3-1 1 16,1-7-6-16,1-4 6 0,2-1 6 0,0-8-2 16,2-1-1-16,2-3 1 0,7 0 0 15,5-6 2-15,1-4-5 0,4-2 0 16,-4-7 0-16,0-3 3 0,-3-4-2 15,-7-1 0-15,-3-2-2 0,-5 1 2 16,-5 1-1-16,-2 3-1 16,-1 4 4-16,-4 4-1 0,0 7 5 0,-2 3 7 15,-1 6-6-15,0 0 7 0,0 0-8 16,0 10-8-16,-1 6-8 0,-2 10 8 16,-4 10 1-16,-2 8 6 0,-3 8-6 0,-4 5-1 15,-5 7 0-15,-3-1 0 16,-3-4 0-16,-4-3-14 0,0-12-94 15,3-12-112-15</inkml:trace>
  <inkml:trace contextRef="#ctx0" brushRef="#br0" timeOffset="23224.6521">8742 11630 69 0,'0'0'19'0,"0"0"-15"0,0 0 3 15,0 0-5-15,0 0 0 0,0 0-2 16,52-8 1-16,-37 14 2 0,3 2 0 16,2 1-1-16,7 1-1 0,0 3 6 15,4 4-2-15,1-3 4 0,3 2-4 16,1 1 4-16,6 3-7 0,-1-4 4 15,4 5 0-15,-1-1-2 0,-1 0-2 16,1-1-2-16,-4 1 4 0,1-3-4 16,-1-1 0-16,0 2 0 0,-4-5 1 0,-1 2-1 15,-2-2 2-15,0-2-2 0,-3-2-1 16,-2 0-1-16,-5-3-8 0,-2-5-9 16,-4-1-7-16,-3-1-5 0,-4-8 2 15,-4-1-8-15</inkml:trace>
  <inkml:trace contextRef="#ctx0" brushRef="#br0" timeOffset="23473.9761">9641 11811 0 0,'0'0'17'0,"0"0"11"15,0 0-5-15,0 0-1 0,0 0 1 16,0 0-23-16,0 0-10 0,0 0 10 16,0 0 7-16,52 29 2 0,-19-7 4 0,2 0 3 15,3 2-1-15,-2-1 3 0,0 1 1 16,-2 1-5-16,-4-1-2 15,-5-1-5-15,-3-4-2 0,-8 0 0 0,-6-4-4 16,-5-2 0-16,-3 2-1 16,-7-2-5-16,-8-1 5 0,-5 1 0 15,-10-3 5 1,-12 3-3-16,-9-1 3 0,-11 1-3 0,-8 2-1 0,-4-2-1 16,-6-1-35-16,0-9-59 0</inkml:trace>
  <inkml:trace contextRef="#ctx0" brushRef="#br0" timeOffset="333303.3616">18167 10826 66 0,'0'0'1'0,"0"0"4"0,0 0-1 15,0 0 8-15,0 0-1 0,0 0-1 16,0 0-6-16,6-30 0 0,-5 26 2 16,0 1 0-16,0 0 4 0,0 0-2 15,0 3-4-15,-1-3 1 0,1 1-4 16,-1 2 0-16,1-3-1 0,1 1 0 15,1-1 0-15,3 0-1 0,0 0-3 16,0 0-1-16,1 3 1 0,2-3 4 0,0 5 4 16,0-2 5-16,3 0 1 15,-4 0-1-15,0 0 1 0,0 1-2 16,1 2-4-16,-2-1-1 0,2 1 3 16,0 3-2-16,0-3-4 0,0 2 0 0,-1 1 1 15,2 1 0-15,-1 0-1 0,-2-2 0 16,0 4 0-16,1-5 4 0,-2 2 0 15,-2 0 0-15,0 1 2 0,-2-2-2 16,-1 2-4-16,-1 1 3 0,0-1-3 16,0 0 2-16,-6-1 1 0,0 1 0 15,-5-1 1-15,0 0 0 0,-3 0 3 16,-2-2 2-16,-3-1-1 0,0 0-2 16,0 0-4-16,2-3 2 0,-2 3-2 15,3-3 0-15,1 0 1 0,3 0-3 16,0 0 0-16,3 0-4 0,3 0-9 15,0-2-7-15,1 1 3 0,3 0 2 0,2 1-2 16,1 0-8-16,8-2 4 16,1 2-39-16,3 0-20 0</inkml:trace>
  <inkml:trace contextRef="#ctx0" brushRef="#br0" timeOffset="333637.9927">18517 10880 11 0,'0'0'20'0,"0"0"-15"16,0 0 4-16,0 0 6 15,0 0-3-15,0 0 1 0,0 0 3 16,0 0 7-16,-37-38 0 0,27 35-5 16,-2 1-2-16,0 0 3 0,0 0-2 0,0-1-3 15,1 2-5-15,-2 1 1 0,0 0 0 16,2 0 3-16,-1 0 0 0,0 0 0 15,-1 3-3-15,3 2-1 0,-2 0-1 16,-1 2-1-16,3 1-4 0,1-1 1 16,1 0-3-16,2-1 0 15,2 2 0-15,2 0-1 0,1 1 0 0,1 0 1 16,1-1-1-16,3 3 0 0,4-2 0 16,1 2 0-16,3-1 0 0,2 1-1 15,1-1-1-15,1 0-5 0,-2-1-13 16,3 3-16-16,-3-3-10 0,0 0-1 15,1-1-4-15,-1-2-13 0,-2 0 4 16</inkml:trace>
  <inkml:trace contextRef="#ctx0" brushRef="#br0" timeOffset="333853.4019">18644 11116 81 0,'0'0'100'0,"0"0"-100"0,0 0 4 16,0 0 12-16,0 0-2 0,0 0-3 15,0 0-3-15,0 0-8 0,0 0 3 16,-43 92-2-16,38-79-1 0,0 1 0 16,1 1-1-16,1 1-5 0,1-2-8 0,2 0-14 15,0-2 4-15,-2-1-9 16,1-2-19-16,1-4-11 0</inkml:trace>
  <inkml:trace contextRef="#ctx0" brushRef="#br0" timeOffset="335369.3496">19737 11218 118 0,'0'0'4'0,"0"0"2"15,0 0 1-15,0 0 0 0,0 0 0 0,0 0-1 16,0 0 1-16,14-22-2 0,-12 19 2 15,2 0 0-15,-2 0-3 0,1 2 0 16,0 0 1-16,0 1 0 0,-1 0 5 16,3-2 1-16,-1 2-10 0,1 0 3 15,3 2-3-15,-2 3 0 0,4 1-1 16,-1 0 1-16,3 4 2 0,0-3-3 16,-1 4 1-16,-2 0 0 0,-1-3 3 15,-1 4 0-15,-1-4 3 0,-5 3-1 16,0-4-5-16,-1 2 8 0,-3-1-5 15,-5 0 2-15,-2 1 2 0,-2-2-2 0,-4 2 3 16,-3 0-6-16,0-2 2 0,-4 0-2 16,-2-1 0-16,-3 0-1 0,0-2-1 15,3-1 1-15,-4 0-2 16,3 0 2-16,1-3-2 0,2 2-3 16,3-2-3-16,4-1-17 0,4 1-17 0,3 0-4 15,4-1-15-15,4-4-28 0</inkml:trace>
  <inkml:trace contextRef="#ctx0" brushRef="#br0" timeOffset="335702.4603">19846 11241 183 0,'0'0'26'0,"0"0"-23"0,0 0-1 16,0 0 16-16,0 0-4 0,0 0-6 15,0 0-3-15,0 0 0 0,-106-23-2 16,83 23-3-16,0 4 1 0,0 2-1 16,0 1 2-16,1 2-2 0,2 0 1 15,2 2-1-15,1 0 0 0,6 1 0 16,2 1 0-16,4-1-1 0,3 2 1 15,2-3-2-15,0 0 1 0,4 1 1 0,3-4 0 16,2-3 6-16,2 1 11 16,-1-2 0-16,0-1-2 0,0-3-3 0,1 0-6 15,-3 0-4-15,-1-1 1 16,1-2-3-16,-1-3-3 0,1-1-16 16,-2-2-20-16,1 2-14 0,0-3-46 15</inkml:trace>
  <inkml:trace contextRef="#ctx0" brushRef="#br0" timeOffset="336068.5074">19938 11419 87 0,'0'0'45'0,"0"0"-41"16,0 0 8-16,0 0 8 0,0 0-7 0,0 0-4 15,0 0-3-15,0 0-4 16,0 0-2-16,70 110 1 0,-70-99 1 0,-3 1-1 16,-3 0-1-16,-1-1 0 0,-2 0 3 15,0 0 0-15,-4-3 1 16,0 1 1-16,-1-1 3 0,0-2 0 0,-1-1 11 16,1-1 2-16,0 1-4 0,6-2 0 15,2-3-2-15,4 3-5 0,2 0-6 16,4 1-4-16,7 1 1 0,8 3 7 15,8 0-2-15,7 3-3 0,4-1-3 16,9 3-4-16,2-2-3 0,5 1-9 16,0 1-7-16,1-1-11 0,-2 1-17 15,-1 0-10-15,0 0-18 0</inkml:trace>
  <inkml:trace contextRef="#ctx0" brushRef="#br0" timeOffset="336555.1795">21092 11425 123 0,'0'0'20'0,"0"0"-14"16,0 0-4-16,0 0 14 0,0 0-13 15,0 0 2-15,0 0-5 0,0 0 0 16,21-6 2-16,-15 10 2 0,1 3-3 16,2 2 3-16,-1-1 2 0,3 3-4 15,-1 0 0-15,1 1 6 0,-2 0-1 16,-4-2 6-16,-1 5 0 0,-1-4 1 16,-3 0 0-16,-1 0-4 0,-5 1-1 15,-3-2-2-15,-5-1-4 0,-1-2 2 16,-7 1-2-16,-1-5 1 0,-3 2 1 15,0-4-2-15,2 1-2 0,2 1 0 0,3-2 1 16,2 2-2-16,4-2-2 0,3 0-9 16,2 0-7-16,3-1-10 0,3 0-4 15,1 0-1-15,1 0-1 0,4 0-20 16,3-2-23-16</inkml:trace>
  <inkml:trace contextRef="#ctx0" brushRef="#br0" timeOffset="336852.386">21285 11529 179 0,'0'0'13'0,"0"0"-10"0,0 0 4 16,0 0 15-16,0 0-11 0,0 0 4 0,0 0-1 15,0 0-4-15,0 0 3 16,-209-14-8-16,192 22 1 0,1 4-4 15,7 1 0-15,1-1-2 0,6 1 0 0,2 0-1 16,0 1 0-16,7-2 0 0,0 1 1 16,3-2-1-16,2-2-3 0,2 0 3 15,0-3 2-15,1 1 4 0,1-1-5 16,-1-3-2-16,1 0-7 0,-3-3-2 16,-1 0-19-16,2 0-5 0,-2-3-14 15,-1 3-23-15,-3-3-15 0</inkml:trace>
  <inkml:trace contextRef="#ctx0" brushRef="#br0" timeOffset="337252.3163">21504 11776 192 0,'0'0'7'0,"0"0"19"0,0 0-1 16,0 0-1-16,0 0-5 0,0 0-10 15,0 0-9-15,0 0-1 0,0 0-6 16,34 35 6-16,-39-29 1 0,-6-1 1 16,0-2 2-16,0 0-1 0,-2 3-1 15,-1-3-1-15,5 3 1 0,-2 0 0 16,2 1-1-16,2 0 2 0,2 1 0 16,1-1-1-16,-1 1 0 0,4 0 0 15,0 2 1-15,0 2 5 0,1 0 0 16,0 4 0-16,0-2 3 0,0 6-3 15,0-3 3-15,2-2-2 0,-1 1-2 0,1-1 1 16,-2 1-1-16,0-2-3 0,0 0 1 16,-2 0-1-16,-4-4-3 0,1 2 0 15,-2-4 0-15,-1-1 0 0,-4-2-2 16,-2-2 1-16,-3-3 1 16,-2 0-3-16,-3-3-4 0,-5-5-9 15,-2-3-2-15,0 0-13 0,-2-1-22 0,1 0-1 16,2 0 9-16,4 2 8 0,2-1-20 15,6 2-10-15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812620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10</a:t>
            </a:fld>
            <a:endParaRPr lang="en-US" dirty="0"/>
          </a:p>
        </p:txBody>
      </p:sp>
    </p:spTree>
    <p:extLst>
      <p:ext uri="{BB962C8B-B14F-4D97-AF65-F5344CB8AC3E}">
        <p14:creationId xmlns:p14="http://schemas.microsoft.com/office/powerpoint/2010/main" val="242336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11</a:t>
            </a:fld>
            <a:endParaRPr lang="en-US" dirty="0"/>
          </a:p>
        </p:txBody>
      </p:sp>
    </p:spTree>
    <p:extLst>
      <p:ext uri="{BB962C8B-B14F-4D97-AF65-F5344CB8AC3E}">
        <p14:creationId xmlns:p14="http://schemas.microsoft.com/office/powerpoint/2010/main" val="2038978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12</a:t>
            </a:fld>
            <a:endParaRPr lang="en-US" dirty="0"/>
          </a:p>
        </p:txBody>
      </p:sp>
    </p:spTree>
    <p:extLst>
      <p:ext uri="{BB962C8B-B14F-4D97-AF65-F5344CB8AC3E}">
        <p14:creationId xmlns:p14="http://schemas.microsoft.com/office/powerpoint/2010/main" val="3378036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13</a:t>
            </a:fld>
            <a:endParaRPr lang="en-US" dirty="0"/>
          </a:p>
        </p:txBody>
      </p:sp>
    </p:spTree>
    <p:extLst>
      <p:ext uri="{BB962C8B-B14F-4D97-AF65-F5344CB8AC3E}">
        <p14:creationId xmlns:p14="http://schemas.microsoft.com/office/powerpoint/2010/main" val="1358055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14</a:t>
            </a:fld>
            <a:endParaRPr lang="en-US" dirty="0"/>
          </a:p>
        </p:txBody>
      </p:sp>
    </p:spTree>
    <p:extLst>
      <p:ext uri="{BB962C8B-B14F-4D97-AF65-F5344CB8AC3E}">
        <p14:creationId xmlns:p14="http://schemas.microsoft.com/office/powerpoint/2010/main" val="1787283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15</a:t>
            </a:fld>
            <a:endParaRPr lang="en-US" dirty="0"/>
          </a:p>
        </p:txBody>
      </p:sp>
    </p:spTree>
    <p:extLst>
      <p:ext uri="{BB962C8B-B14F-4D97-AF65-F5344CB8AC3E}">
        <p14:creationId xmlns:p14="http://schemas.microsoft.com/office/powerpoint/2010/main" val="1974538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16</a:t>
            </a:fld>
            <a:endParaRPr lang="en-US" dirty="0"/>
          </a:p>
        </p:txBody>
      </p:sp>
    </p:spTree>
    <p:extLst>
      <p:ext uri="{BB962C8B-B14F-4D97-AF65-F5344CB8AC3E}">
        <p14:creationId xmlns:p14="http://schemas.microsoft.com/office/powerpoint/2010/main" val="955326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17</a:t>
            </a:fld>
            <a:endParaRPr lang="en-US" dirty="0"/>
          </a:p>
        </p:txBody>
      </p:sp>
    </p:spTree>
    <p:extLst>
      <p:ext uri="{BB962C8B-B14F-4D97-AF65-F5344CB8AC3E}">
        <p14:creationId xmlns:p14="http://schemas.microsoft.com/office/powerpoint/2010/main" val="2439705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18</a:t>
            </a:fld>
            <a:endParaRPr lang="en-US" dirty="0"/>
          </a:p>
        </p:txBody>
      </p:sp>
    </p:spTree>
    <p:extLst>
      <p:ext uri="{BB962C8B-B14F-4D97-AF65-F5344CB8AC3E}">
        <p14:creationId xmlns:p14="http://schemas.microsoft.com/office/powerpoint/2010/main" val="4248726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a:t>
            </a:fld>
            <a:endParaRPr lang="en-US" dirty="0"/>
          </a:p>
        </p:txBody>
      </p:sp>
    </p:spTree>
    <p:extLst>
      <p:ext uri="{BB962C8B-B14F-4D97-AF65-F5344CB8AC3E}">
        <p14:creationId xmlns:p14="http://schemas.microsoft.com/office/powerpoint/2010/main" val="186566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a:t>
            </a:fld>
            <a:endParaRPr lang="en-US" dirty="0"/>
          </a:p>
        </p:txBody>
      </p:sp>
    </p:spTree>
    <p:extLst>
      <p:ext uri="{BB962C8B-B14F-4D97-AF65-F5344CB8AC3E}">
        <p14:creationId xmlns:p14="http://schemas.microsoft.com/office/powerpoint/2010/main" val="39691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4</a:t>
            </a:fld>
            <a:endParaRPr lang="en-US" dirty="0"/>
          </a:p>
        </p:txBody>
      </p:sp>
    </p:spTree>
    <p:extLst>
      <p:ext uri="{BB962C8B-B14F-4D97-AF65-F5344CB8AC3E}">
        <p14:creationId xmlns:p14="http://schemas.microsoft.com/office/powerpoint/2010/main" val="337768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5</a:t>
            </a:fld>
            <a:endParaRPr lang="en-US" dirty="0"/>
          </a:p>
        </p:txBody>
      </p:sp>
    </p:spTree>
    <p:extLst>
      <p:ext uri="{BB962C8B-B14F-4D97-AF65-F5344CB8AC3E}">
        <p14:creationId xmlns:p14="http://schemas.microsoft.com/office/powerpoint/2010/main" val="344073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6</a:t>
            </a:fld>
            <a:endParaRPr lang="en-US" dirty="0"/>
          </a:p>
        </p:txBody>
      </p:sp>
    </p:spTree>
    <p:extLst>
      <p:ext uri="{BB962C8B-B14F-4D97-AF65-F5344CB8AC3E}">
        <p14:creationId xmlns:p14="http://schemas.microsoft.com/office/powerpoint/2010/main" val="78014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7</a:t>
            </a:fld>
            <a:endParaRPr lang="en-US" dirty="0"/>
          </a:p>
        </p:txBody>
      </p:sp>
    </p:spTree>
    <p:extLst>
      <p:ext uri="{BB962C8B-B14F-4D97-AF65-F5344CB8AC3E}">
        <p14:creationId xmlns:p14="http://schemas.microsoft.com/office/powerpoint/2010/main" val="18163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8</a:t>
            </a:fld>
            <a:endParaRPr lang="en-US" dirty="0"/>
          </a:p>
        </p:txBody>
      </p:sp>
    </p:spTree>
    <p:extLst>
      <p:ext uri="{BB962C8B-B14F-4D97-AF65-F5344CB8AC3E}">
        <p14:creationId xmlns:p14="http://schemas.microsoft.com/office/powerpoint/2010/main" val="77720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9</a:t>
            </a:fld>
            <a:endParaRPr lang="en-US" dirty="0"/>
          </a:p>
        </p:txBody>
      </p:sp>
    </p:spTree>
    <p:extLst>
      <p:ext uri="{BB962C8B-B14F-4D97-AF65-F5344CB8AC3E}">
        <p14:creationId xmlns:p14="http://schemas.microsoft.com/office/powerpoint/2010/main" val="3188604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626535" y="2612800"/>
            <a:ext cx="10960099"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626535" y="3290677"/>
            <a:ext cx="10960099"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613833" y="1509713"/>
            <a:ext cx="109728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474134" y="5858424"/>
            <a:ext cx="11243733"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1046771"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3776487"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6540887"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9179195" y="4223432"/>
            <a:ext cx="1936144"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613833" y="140024"/>
            <a:ext cx="109728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3524601" y="1730903"/>
            <a:ext cx="51428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613833" y="140024"/>
            <a:ext cx="109728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871192" y="2931727"/>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4632175" y="3152632"/>
            <a:ext cx="2975371"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7941517" y="2931727"/>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5457705" y="1338104"/>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5457705" y="5126299"/>
            <a:ext cx="1276593"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5151838" y="953611"/>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5151838" y="6124846"/>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9331951" y="3232354"/>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935496" y="3232354"/>
            <a:ext cx="1888325"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203200" y="381000"/>
            <a:ext cx="911860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6072805" y="3124200"/>
            <a:ext cx="6017595"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6659034" y="4594226"/>
            <a:ext cx="6548967" cy="1882775"/>
          </a:xfrm>
          <a:prstGeom prst="rect">
            <a:avLst/>
          </a:prstGeom>
          <a:noFill/>
        </p:spPr>
      </p:pic>
      <p:sp>
        <p:nvSpPr>
          <p:cNvPr id="4098" name="Rectangle 2"/>
          <p:cNvSpPr>
            <a:spLocks noGrp="1" noChangeArrowheads="1"/>
          </p:cNvSpPr>
          <p:nvPr>
            <p:ph type="ctrTitle"/>
          </p:nvPr>
        </p:nvSpPr>
        <p:spPr>
          <a:xfrm>
            <a:off x="406400" y="4419600"/>
            <a:ext cx="85344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6927851" y="3097213"/>
            <a:ext cx="39624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7900417" y="1993900"/>
            <a:ext cx="2061633"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7501467" y="2862264"/>
            <a:ext cx="831851"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609601" y="1360489"/>
            <a:ext cx="10987617"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ustDataLst>
      <p:tags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09600" y="6476999"/>
            <a:ext cx="2844800" cy="274320"/>
          </a:xfrm>
          <a:prstGeom prst="rect">
            <a:avLst/>
          </a:prstGeom>
        </p:spPr>
        <p:txBody>
          <a:bodyPr/>
          <a:lstStyle/>
          <a:p>
            <a:endParaRPr lang="en-US"/>
          </a:p>
        </p:txBody>
      </p:sp>
      <p:sp>
        <p:nvSpPr>
          <p:cNvPr id="5" name="Footer Placeholder 4"/>
          <p:cNvSpPr>
            <a:spLocks noGrp="1"/>
          </p:cNvSpPr>
          <p:nvPr>
            <p:ph type="ftr" sz="quarter" idx="11"/>
          </p:nvPr>
        </p:nvSpPr>
        <p:spPr>
          <a:xfrm>
            <a:off x="3520796" y="6476999"/>
            <a:ext cx="7343625"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10939195" y="6476999"/>
            <a:ext cx="978485" cy="274320"/>
          </a:xfrm>
          <a:prstGeom prst="rect">
            <a:avLst/>
          </a:prstGeom>
        </p:spPr>
        <p:txBody>
          <a:bodyPr/>
          <a:lstStyle/>
          <a:p>
            <a:fld id="{84DACE6F-F406-4ED2-AB86-D251132232B1}" type="slidenum">
              <a:rPr lang="en-US" smtClean="0"/>
              <a:pPr/>
              <a:t>‹#›</a:t>
            </a:fld>
            <a:endParaRPr lang="en-US"/>
          </a:p>
        </p:txBody>
      </p:sp>
    </p:spTree>
    <p:custDataLst>
      <p:tags r:id="rId1"/>
    </p:custDataLst>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1001484" y="2394859"/>
            <a:ext cx="4833257"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1001786" y="3178403"/>
            <a:ext cx="4847167"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972454" y="2384653"/>
            <a:ext cx="4905829"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6335186" y="2394859"/>
            <a:ext cx="4833257"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6335489" y="3178403"/>
            <a:ext cx="4847167"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6306156" y="2384653"/>
            <a:ext cx="4905829"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601735" y="1465489"/>
            <a:ext cx="10984899"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476999"/>
            <a:ext cx="28448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3520796" y="6476999"/>
            <a:ext cx="7343625"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10939195" y="6476999"/>
            <a:ext cx="978485" cy="274320"/>
          </a:xfrm>
          <a:prstGeom prst="rect">
            <a:avLst/>
          </a:prstGeom>
        </p:spPr>
        <p:txBody>
          <a:bodyPr/>
          <a:lstStyle/>
          <a:p>
            <a:fld id="{8631FF35-3F7D-4363-8164-17F69D3BF807}" type="slidenum">
              <a:rPr lang="en-US" smtClean="0"/>
              <a:pPr/>
              <a:t>‹#›</a:t>
            </a:fld>
            <a:endParaRPr lang="en-US"/>
          </a:p>
        </p:txBody>
      </p:sp>
    </p:spTree>
    <p:custDataLst>
      <p:tags r:id="rId1"/>
    </p:custDataLst>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6828" y="4471040"/>
            <a:ext cx="12178344" cy="2171061"/>
          </a:xfrm>
          <a:prstGeom prst="rect">
            <a:avLst/>
          </a:prstGeom>
        </p:spPr>
      </p:pic>
      <p:sp>
        <p:nvSpPr>
          <p:cNvPr id="2" name="Title 1"/>
          <p:cNvSpPr>
            <a:spLocks noGrp="1"/>
          </p:cNvSpPr>
          <p:nvPr>
            <p:ph type="ctrTitle" hasCustomPrompt="1"/>
          </p:nvPr>
        </p:nvSpPr>
        <p:spPr>
          <a:xfrm>
            <a:off x="6063614" y="1480458"/>
            <a:ext cx="5523021"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6063614" y="3318659"/>
            <a:ext cx="5523021"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6066367" y="3766912"/>
            <a:ext cx="5530851"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12192000" cy="533400"/>
          </a:xfrm>
          <a:prstGeom prst="rect">
            <a:avLst/>
          </a:prstGeom>
          <a:noFill/>
          <a:ln w="9525">
            <a:noFill/>
            <a:miter lim="800000"/>
            <a:headEnd/>
            <a:tailEnd/>
          </a:ln>
        </p:spPr>
      </p:pic>
      <p:sp>
        <p:nvSpPr>
          <p:cNvPr id="15" name="Content Placeholder 2"/>
          <p:cNvSpPr>
            <a:spLocks noGrp="1"/>
          </p:cNvSpPr>
          <p:nvPr>
            <p:ph idx="1"/>
          </p:nvPr>
        </p:nvSpPr>
        <p:spPr>
          <a:xfrm>
            <a:off x="609600" y="1295400"/>
            <a:ext cx="109728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4722" y="301152"/>
            <a:ext cx="10084477"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12192000" cy="533400"/>
          </a:xfrm>
          <a:prstGeom prst="rect">
            <a:avLst/>
          </a:prstGeom>
          <a:noFill/>
          <a:ln w="9525">
            <a:noFill/>
            <a:miter lim="800000"/>
            <a:headEnd/>
            <a:tailEnd/>
          </a:ln>
        </p:spPr>
      </p:pic>
      <p:sp>
        <p:nvSpPr>
          <p:cNvPr id="6" name="Content Placeholder 2"/>
          <p:cNvSpPr>
            <a:spLocks noGrp="1"/>
          </p:cNvSpPr>
          <p:nvPr>
            <p:ph sz="half" idx="1"/>
          </p:nvPr>
        </p:nvSpPr>
        <p:spPr>
          <a:xfrm>
            <a:off x="609600" y="1637779"/>
            <a:ext cx="53848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6197600" y="1637779"/>
            <a:ext cx="53848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102616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12192000" cy="533400"/>
          </a:xfrm>
          <a:prstGeom prst="rect">
            <a:avLst/>
          </a:prstGeom>
          <a:noFill/>
          <a:ln w="9525">
            <a:noFill/>
            <a:miter lim="800000"/>
            <a:headEnd/>
            <a:tailEnd/>
          </a:ln>
        </p:spPr>
      </p:pic>
      <p:sp>
        <p:nvSpPr>
          <p:cNvPr id="14" name="Content Placeholder 2"/>
          <p:cNvSpPr>
            <a:spLocks noGrp="1"/>
          </p:cNvSpPr>
          <p:nvPr>
            <p:ph idx="1"/>
          </p:nvPr>
        </p:nvSpPr>
        <p:spPr>
          <a:xfrm>
            <a:off x="609600" y="1371600"/>
            <a:ext cx="109728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10084477"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609601" y="1360489"/>
            <a:ext cx="10987617"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12192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2"/>
            <a:ext cx="12192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7520" y="140511"/>
            <a:ext cx="109728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597520" y="1208314"/>
            <a:ext cx="5890365"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6879772" y="2331357"/>
            <a:ext cx="4706861"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6898217" y="2204017"/>
            <a:ext cx="4688416"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597520" y="1208314"/>
            <a:ext cx="5890365" cy="5046436"/>
          </a:xfrm>
        </p:spPr>
        <p:txBody>
          <a:bodyPr/>
          <a:lstStyle>
            <a:lvl1pPr>
              <a:buNone/>
              <a:defRPr/>
            </a:lvl1pPr>
          </a:lstStyle>
          <a:p>
            <a:endParaRPr lang="en-IN" dirty="0"/>
          </a:p>
        </p:txBody>
      </p:sp>
      <p:sp>
        <p:nvSpPr>
          <p:cNvPr id="8" name="Title 1"/>
          <p:cNvSpPr>
            <a:spLocks noGrp="1"/>
          </p:cNvSpPr>
          <p:nvPr>
            <p:ph type="title" hasCustomPrompt="1"/>
          </p:nvPr>
        </p:nvSpPr>
        <p:spPr>
          <a:xfrm>
            <a:off x="597520" y="140511"/>
            <a:ext cx="109728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40511"/>
            <a:ext cx="109728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613835" y="1103313"/>
            <a:ext cx="109728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528386" y="4498976"/>
            <a:ext cx="9135231"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3833" y="140511"/>
            <a:ext cx="109728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613835" y="1103313"/>
            <a:ext cx="109728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507067" y="4508500"/>
            <a:ext cx="9177867"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6434" y="5486400"/>
            <a:ext cx="11389867"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6434" y="5611814"/>
            <a:ext cx="11389867"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6716622" y="772886"/>
            <a:ext cx="213508"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364951" y="1164317"/>
            <a:ext cx="5238751"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364951" y="758593"/>
            <a:ext cx="5238751"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1204687" y="2104329"/>
            <a:ext cx="5399016"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7587947" y="490539"/>
            <a:ext cx="3833284"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1204687" y="3864430"/>
            <a:ext cx="5399016"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362456"/>
            <a:ext cx="109728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27"/>
    </p:custDataLst>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hyperlink" Target="https://statisticsbyjim.com/glossary/factors/"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18.emf"/><Relationship Id="rId2" Type="http://schemas.openxmlformats.org/officeDocument/2006/relationships/tags" Target="../tags/tag2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notesSlide" Target="../notesSlides/notesSlide4.xml"/><Relationship Id="rId7" Type="http://schemas.openxmlformats.org/officeDocument/2006/relationships/customXml" Target="../ink/ink1.xml"/><Relationship Id="rId2" Type="http://schemas.openxmlformats.org/officeDocument/2006/relationships/slideLayout" Target="../slideLayouts/slideLayout20.xml"/><Relationship Id="rId1" Type="http://schemas.openxmlformats.org/officeDocument/2006/relationships/tags" Target="../tags/tag10.xml"/><Relationship Id="rId6" Type="http://schemas.openxmlformats.org/officeDocument/2006/relationships/hyperlink" Target="https://www.rhayden.us/regression-models/the-nature-of-heteroscedasticity.html" TargetMode="Externa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tags" Target="../tags/tag1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4800600" y="2895601"/>
            <a:ext cx="2819400" cy="701731"/>
          </a:xfrm>
        </p:spPr>
        <p:txBody>
          <a:bodyPr wrap="square">
            <a:spAutoFit/>
          </a:bodyPr>
          <a:lstStyle/>
          <a:p>
            <a:pPr marL="0" indent="0" algn="ctr">
              <a:buNone/>
            </a:pPr>
            <a:r>
              <a:rPr lang="en-IN" sz="1800" b="1" u="sng" dirty="0" smtClean="0"/>
              <a:t>Linear Regression </a:t>
            </a:r>
          </a:p>
          <a:p>
            <a:pPr marL="0" indent="0" algn="ctr">
              <a:buNone/>
            </a:pPr>
            <a:r>
              <a:rPr lang="en-IN" sz="1800" b="1" u="sng" smtClean="0"/>
              <a:t>Theory</a:t>
            </a:r>
            <a:endParaRPr lang="en-IN" sz="1800" b="1" u="sng" dirty="0"/>
          </a:p>
        </p:txBody>
      </p:sp>
    </p:spTree>
    <p:custDataLst>
      <p:tags r:id="rId1"/>
    </p:custDataLst>
    <p:extLst>
      <p:ext uri="{BB962C8B-B14F-4D97-AF65-F5344CB8AC3E}">
        <p14:creationId xmlns:p14="http://schemas.microsoft.com/office/powerpoint/2010/main" val="382088611"/>
      </p:ext>
    </p:extLst>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1"/>
            <a:ext cx="8610600" cy="3323987"/>
          </a:xfrm>
          <a:prstGeom prst="rect">
            <a:avLst/>
          </a:prstGeom>
          <a:noFill/>
        </p:spPr>
        <p:txBody>
          <a:bodyPr wrap="square" rtlCol="0">
            <a:spAutoFit/>
          </a:bodyPr>
          <a:lstStyle/>
          <a:p>
            <a:pPr lvl="0">
              <a:lnSpc>
                <a:spcPct val="150000"/>
              </a:lnSpc>
            </a:pPr>
            <a:r>
              <a:rPr lang="en-US" sz="1400" dirty="0">
                <a:solidFill>
                  <a:srgbClr val="000000"/>
                </a:solidFill>
              </a:rPr>
              <a:t>Variance of </a:t>
            </a:r>
            <a:r>
              <a:rPr lang="en-US" sz="1400" dirty="0" err="1">
                <a:solidFill>
                  <a:srgbClr val="000000"/>
                </a:solidFill>
              </a:rPr>
              <a:t>ui</a:t>
            </a:r>
            <a:r>
              <a:rPr lang="en-US" sz="1400" dirty="0">
                <a:solidFill>
                  <a:srgbClr val="000000"/>
                </a:solidFill>
              </a:rPr>
              <a:t>, homoscedastic or heteroscedastic plays no part in the determination of the coefficients. Even with heteroscedasticity the coefficients will converge to the population value of the coefficients. </a:t>
            </a:r>
            <a:r>
              <a:rPr lang="en-US" sz="1400" dirty="0" err="1">
                <a:solidFill>
                  <a:srgbClr val="000000"/>
                </a:solidFill>
              </a:rPr>
              <a:t>Infact</a:t>
            </a:r>
            <a:r>
              <a:rPr lang="en-US" sz="1400" dirty="0">
                <a:solidFill>
                  <a:srgbClr val="000000"/>
                </a:solidFill>
              </a:rPr>
              <a:t> the distribution of the coefficients remains asymptotically normally distributed.</a:t>
            </a:r>
          </a:p>
          <a:p>
            <a:pPr lvl="0">
              <a:lnSpc>
                <a:spcPct val="150000"/>
              </a:lnSpc>
            </a:pPr>
            <a:endParaRPr lang="en-US" sz="1400" dirty="0">
              <a:solidFill>
                <a:srgbClr val="000000"/>
              </a:solidFill>
            </a:endParaRPr>
          </a:p>
          <a:p>
            <a:pPr lvl="0">
              <a:lnSpc>
                <a:spcPct val="150000"/>
              </a:lnSpc>
            </a:pPr>
            <a:r>
              <a:rPr lang="en-US" sz="1400" dirty="0">
                <a:solidFill>
                  <a:srgbClr val="000000"/>
                </a:solidFill>
              </a:rPr>
              <a:t>The problems is, the coefficients will have lot of variance and make the overall model less accurate. The OLS method does not take into account the heteroscedastic nature of certain attributes relative to others. It gives same weightage to all attributes. On the other hand GLS (Generalized Least Square) method takes into account such difference and gives lesser weight to attributes with more heteroscedasticity and in the process result in better models</a:t>
            </a:r>
          </a:p>
          <a:p>
            <a:pPr lvl="0">
              <a:lnSpc>
                <a:spcPct val="150000"/>
              </a:lnSpc>
            </a:pPr>
            <a:endParaRPr lang="en-US" sz="1400" dirty="0">
              <a:solidFill>
                <a:srgbClr val="000000"/>
              </a:solidFill>
            </a:endParaRPr>
          </a:p>
        </p:txBody>
      </p:sp>
      <p:sp>
        <p:nvSpPr>
          <p:cNvPr id="4" name="TextBox 3">
            <a:extLst>
              <a:ext uri="{FF2B5EF4-FFF2-40B4-BE49-F238E27FC236}">
                <a16:creationId xmlns:a16="http://schemas.microsoft.com/office/drawing/2014/main" id="{8B79CBB1-A354-40BD-B2BE-B8EB3AAFEB7A}"/>
              </a:ext>
            </a:extLst>
          </p:cNvPr>
          <p:cNvSpPr txBox="1"/>
          <p:nvPr/>
        </p:nvSpPr>
        <p:spPr>
          <a:xfrm>
            <a:off x="2895600" y="721918"/>
            <a:ext cx="5334000" cy="369332"/>
          </a:xfrm>
          <a:prstGeom prst="rect">
            <a:avLst/>
          </a:prstGeom>
          <a:noFill/>
        </p:spPr>
        <p:txBody>
          <a:bodyPr wrap="square" rtlCol="0">
            <a:spAutoFit/>
          </a:bodyPr>
          <a:lstStyle/>
          <a:p>
            <a:r>
              <a:rPr lang="en-US" b="1" dirty="0"/>
              <a:t>Heteroscedasticity of disturbance (</a:t>
            </a:r>
            <a:r>
              <a:rPr lang="en-US" b="1" dirty="0" err="1"/>
              <a:t>Contd</a:t>
            </a:r>
            <a:r>
              <a:rPr lang="en-US" b="1" dirty="0"/>
              <a:t>…)</a:t>
            </a:r>
          </a:p>
        </p:txBody>
      </p:sp>
    </p:spTree>
    <p:custDataLst>
      <p:tags r:id="rId1"/>
    </p:custDataLst>
    <p:extLst>
      <p:ext uri="{BB962C8B-B14F-4D97-AF65-F5344CB8AC3E}">
        <p14:creationId xmlns:p14="http://schemas.microsoft.com/office/powerpoint/2010/main" val="3153355875"/>
      </p:ext>
    </p:extLst>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4800600" y="2895600"/>
            <a:ext cx="2819400" cy="369332"/>
          </a:xfrm>
        </p:spPr>
        <p:txBody>
          <a:bodyPr wrap="square">
            <a:spAutoFit/>
          </a:bodyPr>
          <a:lstStyle/>
          <a:p>
            <a:pPr marL="0" indent="0" algn="ctr">
              <a:buNone/>
            </a:pPr>
            <a:r>
              <a:rPr lang="en-IN" sz="1800" b="1" u="sng" dirty="0"/>
              <a:t>Multi-Collinearity </a:t>
            </a:r>
          </a:p>
        </p:txBody>
      </p:sp>
    </p:spTree>
    <p:custDataLst>
      <p:tags r:id="rId1"/>
    </p:custDataLst>
    <p:extLst>
      <p:ext uri="{BB962C8B-B14F-4D97-AF65-F5344CB8AC3E}">
        <p14:creationId xmlns:p14="http://schemas.microsoft.com/office/powerpoint/2010/main" val="2254651415"/>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2200275" y="1066800"/>
            <a:ext cx="8305800" cy="1384995"/>
          </a:xfrm>
          <a:prstGeom prst="rect">
            <a:avLst/>
          </a:prstGeom>
          <a:noFill/>
        </p:spPr>
        <p:txBody>
          <a:bodyPr wrap="square" rtlCol="0">
            <a:spAutoFit/>
          </a:bodyPr>
          <a:lstStyle/>
          <a:p>
            <a:pPr lvl="0">
              <a:lnSpc>
                <a:spcPct val="150000"/>
              </a:lnSpc>
            </a:pPr>
            <a:r>
              <a:rPr lang="en-US" sz="1400" dirty="0"/>
              <a:t>Multicollinearity is that situation where the independent variables in the linear model are not truly independent i.e. they are correlated. For e.g. in the Wisconsin Breast Cancer dataset the first three attributes “radius mean”, “perimeter mean” and “texture mean”  is shown below. The first two are strongly correlated</a:t>
            </a: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1828800" y="685800"/>
            <a:ext cx="5105400" cy="369332"/>
          </a:xfrm>
          <a:prstGeom prst="rect">
            <a:avLst/>
          </a:prstGeom>
          <a:noFill/>
        </p:spPr>
        <p:txBody>
          <a:bodyPr wrap="square" rtlCol="0">
            <a:spAutoFit/>
          </a:bodyPr>
          <a:lstStyle/>
          <a:p>
            <a:r>
              <a:rPr lang="en-US" dirty="0"/>
              <a:t>Multi Collinearity – What is it?</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676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676401" y="14793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hangingPunct="0"/>
            <a:endParaRPr lang="en-US" altLang="en-US">
              <a:latin typeface="Arial" panose="020B0604020202020204" pitchFamily="34" charset="0"/>
            </a:endParaRPr>
          </a:p>
        </p:txBody>
      </p:sp>
      <p:grpSp>
        <p:nvGrpSpPr>
          <p:cNvPr id="8" name="Group 7">
            <a:extLst>
              <a:ext uri="{FF2B5EF4-FFF2-40B4-BE49-F238E27FC236}">
                <a16:creationId xmlns:a16="http://schemas.microsoft.com/office/drawing/2014/main" id="{91ACB3B3-9243-4E28-B072-C983461FD4AF}"/>
              </a:ext>
            </a:extLst>
          </p:cNvPr>
          <p:cNvGrpSpPr/>
          <p:nvPr/>
        </p:nvGrpSpPr>
        <p:grpSpPr>
          <a:xfrm>
            <a:off x="3733801" y="2514599"/>
            <a:ext cx="3843841" cy="2998354"/>
            <a:chOff x="1828800" y="1722407"/>
            <a:chExt cx="2943562" cy="2372843"/>
          </a:xfrm>
        </p:grpSpPr>
        <p:pic>
          <p:nvPicPr>
            <p:cNvPr id="6" name="Picture 5">
              <a:extLst>
                <a:ext uri="{FF2B5EF4-FFF2-40B4-BE49-F238E27FC236}">
                  <a16:creationId xmlns:a16="http://schemas.microsoft.com/office/drawing/2014/main" id="{3412FCE4-F40D-4615-A900-6D086CBEDD41}"/>
                </a:ext>
              </a:extLst>
            </p:cNvPr>
            <p:cNvPicPr>
              <a:picLocks noChangeAspect="1"/>
            </p:cNvPicPr>
            <p:nvPr/>
          </p:nvPicPr>
          <p:blipFill>
            <a:blip r:embed="rId4"/>
            <a:stretch>
              <a:fillRect/>
            </a:stretch>
          </p:blipFill>
          <p:spPr>
            <a:xfrm>
              <a:off x="3324225" y="2762750"/>
              <a:ext cx="1247775" cy="1332500"/>
            </a:xfrm>
            <a:prstGeom prst="rect">
              <a:avLst/>
            </a:prstGeom>
          </p:spPr>
        </p:pic>
        <p:sp>
          <p:nvSpPr>
            <p:cNvPr id="7" name="TextBox 6">
              <a:extLst>
                <a:ext uri="{FF2B5EF4-FFF2-40B4-BE49-F238E27FC236}">
                  <a16:creationId xmlns:a16="http://schemas.microsoft.com/office/drawing/2014/main" id="{AEF82EDC-CA48-4425-B30F-3F4FC7D6A5AC}"/>
                </a:ext>
              </a:extLst>
            </p:cNvPr>
            <p:cNvSpPr txBox="1"/>
            <p:nvPr/>
          </p:nvSpPr>
          <p:spPr>
            <a:xfrm>
              <a:off x="1828800" y="2819400"/>
              <a:ext cx="1247775" cy="219212"/>
            </a:xfrm>
            <a:prstGeom prst="rect">
              <a:avLst/>
            </a:prstGeom>
            <a:noFill/>
          </p:spPr>
          <p:txBody>
            <a:bodyPr wrap="square" rtlCol="0">
              <a:spAutoFit/>
            </a:bodyPr>
            <a:lstStyle/>
            <a:p>
              <a:r>
                <a:rPr lang="en-US" sz="1200" dirty="0"/>
                <a:t>Radius worst</a:t>
              </a:r>
            </a:p>
          </p:txBody>
        </p:sp>
        <p:sp>
          <p:nvSpPr>
            <p:cNvPr id="11" name="TextBox 10">
              <a:extLst>
                <a:ext uri="{FF2B5EF4-FFF2-40B4-BE49-F238E27FC236}">
                  <a16:creationId xmlns:a16="http://schemas.microsoft.com/office/drawing/2014/main" id="{06611232-CDE7-41F9-9C9C-E419DAEAC313}"/>
                </a:ext>
              </a:extLst>
            </p:cNvPr>
            <p:cNvSpPr txBox="1"/>
            <p:nvPr/>
          </p:nvSpPr>
          <p:spPr>
            <a:xfrm>
              <a:off x="1828800" y="3258384"/>
              <a:ext cx="1495425" cy="219212"/>
            </a:xfrm>
            <a:prstGeom prst="rect">
              <a:avLst/>
            </a:prstGeom>
            <a:noFill/>
          </p:spPr>
          <p:txBody>
            <a:bodyPr wrap="square" rtlCol="0">
              <a:spAutoFit/>
            </a:bodyPr>
            <a:lstStyle/>
            <a:p>
              <a:r>
                <a:rPr lang="en-US" sz="1200" dirty="0"/>
                <a:t>Texture Worst</a:t>
              </a:r>
            </a:p>
          </p:txBody>
        </p:sp>
        <p:sp>
          <p:nvSpPr>
            <p:cNvPr id="12" name="TextBox 11">
              <a:extLst>
                <a:ext uri="{FF2B5EF4-FFF2-40B4-BE49-F238E27FC236}">
                  <a16:creationId xmlns:a16="http://schemas.microsoft.com/office/drawing/2014/main" id="{3CF48212-14F2-4FE3-AB12-7C40FB24F58C}"/>
                </a:ext>
              </a:extLst>
            </p:cNvPr>
            <p:cNvSpPr txBox="1"/>
            <p:nvPr/>
          </p:nvSpPr>
          <p:spPr>
            <a:xfrm>
              <a:off x="1863090" y="3697368"/>
              <a:ext cx="1495425" cy="219212"/>
            </a:xfrm>
            <a:prstGeom prst="rect">
              <a:avLst/>
            </a:prstGeom>
            <a:noFill/>
          </p:spPr>
          <p:txBody>
            <a:bodyPr wrap="square" rtlCol="0">
              <a:spAutoFit/>
            </a:bodyPr>
            <a:lstStyle/>
            <a:p>
              <a:r>
                <a:rPr lang="en-US" sz="1200" dirty="0"/>
                <a:t>Perimeter Worst</a:t>
              </a:r>
            </a:p>
          </p:txBody>
        </p:sp>
        <p:sp>
          <p:nvSpPr>
            <p:cNvPr id="13" name="TextBox 12">
              <a:extLst>
                <a:ext uri="{FF2B5EF4-FFF2-40B4-BE49-F238E27FC236}">
                  <a16:creationId xmlns:a16="http://schemas.microsoft.com/office/drawing/2014/main" id="{60FDCC07-06FB-4013-BBDF-891B33CACF64}"/>
                </a:ext>
              </a:extLst>
            </p:cNvPr>
            <p:cNvSpPr txBox="1"/>
            <p:nvPr/>
          </p:nvSpPr>
          <p:spPr>
            <a:xfrm rot="18580840">
              <a:off x="3081461" y="2240234"/>
              <a:ext cx="1247775" cy="212122"/>
            </a:xfrm>
            <a:prstGeom prst="rect">
              <a:avLst/>
            </a:prstGeom>
            <a:noFill/>
          </p:spPr>
          <p:txBody>
            <a:bodyPr wrap="square" rtlCol="0">
              <a:spAutoFit/>
            </a:bodyPr>
            <a:lstStyle/>
            <a:p>
              <a:r>
                <a:rPr lang="en-US" sz="1200" dirty="0"/>
                <a:t>Radius mean</a:t>
              </a:r>
            </a:p>
          </p:txBody>
        </p:sp>
        <p:sp>
          <p:nvSpPr>
            <p:cNvPr id="14" name="TextBox 13">
              <a:extLst>
                <a:ext uri="{FF2B5EF4-FFF2-40B4-BE49-F238E27FC236}">
                  <a16:creationId xmlns:a16="http://schemas.microsoft.com/office/drawing/2014/main" id="{D22F15BE-5A2A-4349-91CD-B20C3DA07A5C}"/>
                </a:ext>
              </a:extLst>
            </p:cNvPr>
            <p:cNvSpPr txBox="1"/>
            <p:nvPr/>
          </p:nvSpPr>
          <p:spPr>
            <a:xfrm rot="18580840">
              <a:off x="3566991" y="2261831"/>
              <a:ext cx="1247775" cy="212122"/>
            </a:xfrm>
            <a:prstGeom prst="rect">
              <a:avLst/>
            </a:prstGeom>
            <a:noFill/>
          </p:spPr>
          <p:txBody>
            <a:bodyPr wrap="square" rtlCol="0">
              <a:spAutoFit/>
            </a:bodyPr>
            <a:lstStyle/>
            <a:p>
              <a:r>
                <a:rPr lang="en-US" sz="1200" dirty="0"/>
                <a:t>Texture mean</a:t>
              </a:r>
            </a:p>
          </p:txBody>
        </p:sp>
        <p:sp>
          <p:nvSpPr>
            <p:cNvPr id="15" name="TextBox 14">
              <a:extLst>
                <a:ext uri="{FF2B5EF4-FFF2-40B4-BE49-F238E27FC236}">
                  <a16:creationId xmlns:a16="http://schemas.microsoft.com/office/drawing/2014/main" id="{94430080-80F5-4D81-B1B5-A67BB80AE943}"/>
                </a:ext>
              </a:extLst>
            </p:cNvPr>
            <p:cNvSpPr txBox="1"/>
            <p:nvPr/>
          </p:nvSpPr>
          <p:spPr>
            <a:xfrm rot="18580840">
              <a:off x="4042413" y="2261831"/>
              <a:ext cx="1247775" cy="212122"/>
            </a:xfrm>
            <a:prstGeom prst="rect">
              <a:avLst/>
            </a:prstGeom>
            <a:noFill/>
          </p:spPr>
          <p:txBody>
            <a:bodyPr wrap="square" rtlCol="0">
              <a:spAutoFit/>
            </a:bodyPr>
            <a:lstStyle/>
            <a:p>
              <a:r>
                <a:rPr lang="en-US" sz="1200" dirty="0"/>
                <a:t>Texture mean</a:t>
              </a:r>
            </a:p>
          </p:txBody>
        </p:sp>
      </p:grpSp>
    </p:spTree>
    <p:custDataLst>
      <p:tags r:id="rId1"/>
    </p:custDataLst>
    <p:extLst>
      <p:ext uri="{BB962C8B-B14F-4D97-AF65-F5344CB8AC3E}">
        <p14:creationId xmlns:p14="http://schemas.microsoft.com/office/powerpoint/2010/main" val="3246516172"/>
      </p:ext>
    </p:extLst>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2057400" y="1371600"/>
            <a:ext cx="8305800" cy="3647152"/>
          </a:xfrm>
          <a:prstGeom prst="rect">
            <a:avLst/>
          </a:prstGeom>
          <a:noFill/>
        </p:spPr>
        <p:txBody>
          <a:bodyPr wrap="square" rtlCol="0">
            <a:spAutoFit/>
          </a:bodyPr>
          <a:lstStyle/>
          <a:p>
            <a:pPr marL="342900" indent="-342900">
              <a:lnSpc>
                <a:spcPct val="150000"/>
              </a:lnSpc>
              <a:buFont typeface="+mj-lt"/>
              <a:buAutoNum type="arabicPeriod"/>
            </a:pPr>
            <a:r>
              <a:rPr lang="en-US" sz="1400" b="1" dirty="0"/>
              <a:t>Structural multicollinearity</a:t>
            </a:r>
            <a:r>
              <a:rPr lang="en-US" sz="1400" dirty="0"/>
              <a:t>: This type occurs when we create features from existing features and build a model using all of the features. For example, using “Radius” and “Area” as two variables. When features are generated, ensure the generated feature and the original features do not strongly correlate, if they do, you may want to drop the original feature as long as the generated feature contains all the information from the original </a:t>
            </a:r>
          </a:p>
          <a:p>
            <a:pPr marL="342900" indent="-342900">
              <a:lnSpc>
                <a:spcPct val="150000"/>
              </a:lnSpc>
              <a:buFont typeface="+mj-lt"/>
              <a:buAutoNum type="arabicPeriod"/>
            </a:pPr>
            <a:endParaRPr lang="en-US" sz="1400" dirty="0"/>
          </a:p>
          <a:p>
            <a:pPr marL="342900" indent="-342900">
              <a:lnSpc>
                <a:spcPct val="150000"/>
              </a:lnSpc>
              <a:buFont typeface="+mj-lt"/>
              <a:buAutoNum type="arabicPeriod"/>
            </a:pPr>
            <a:endParaRPr lang="en-US" sz="1400" dirty="0"/>
          </a:p>
          <a:p>
            <a:pPr marL="342900" indent="-342900">
              <a:lnSpc>
                <a:spcPct val="150000"/>
              </a:lnSpc>
              <a:buFont typeface="+mj-lt"/>
              <a:buAutoNum type="arabicPeriod"/>
            </a:pPr>
            <a:r>
              <a:rPr lang="en-US" sz="1400" b="1" dirty="0"/>
              <a:t>Data multicollinearity</a:t>
            </a:r>
            <a:r>
              <a:rPr lang="en-US" sz="1400" dirty="0"/>
              <a:t>: This type of multicollinearity is an artifact of the data itself. The nature of the variables is such that they correlate. For e.g. in auto-mpg.csv, the columns “weight” and “horsepower” of a car will correlate positively. In case there are such correlating variables in the data, they may be combined into a composite variable using techniques such as PCA </a:t>
            </a:r>
          </a:p>
        </p:txBody>
      </p:sp>
      <p:sp>
        <p:nvSpPr>
          <p:cNvPr id="17" name="TextBox 16">
            <a:extLst>
              <a:ext uri="{FF2B5EF4-FFF2-40B4-BE49-F238E27FC236}">
                <a16:creationId xmlns:a16="http://schemas.microsoft.com/office/drawing/2014/main" id="{62389304-70E5-4749-9EC3-AC06914AF070}"/>
              </a:ext>
            </a:extLst>
          </p:cNvPr>
          <p:cNvSpPr txBox="1"/>
          <p:nvPr/>
        </p:nvSpPr>
        <p:spPr>
          <a:xfrm>
            <a:off x="1828800" y="685800"/>
            <a:ext cx="5105400" cy="369332"/>
          </a:xfrm>
          <a:prstGeom prst="rect">
            <a:avLst/>
          </a:prstGeom>
          <a:noFill/>
        </p:spPr>
        <p:txBody>
          <a:bodyPr wrap="square" rtlCol="0">
            <a:spAutoFit/>
          </a:bodyPr>
          <a:lstStyle/>
          <a:p>
            <a:r>
              <a:rPr lang="en-US" dirty="0"/>
              <a:t>Multi Collinearity – Types of multicollinearity</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676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676401" y="14793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hangingPunct="0"/>
            <a:endParaRPr lang="en-US" altLang="en-US">
              <a:latin typeface="Arial" panose="020B0604020202020204" pitchFamily="34" charset="0"/>
            </a:endParaRPr>
          </a:p>
        </p:txBody>
      </p:sp>
    </p:spTree>
    <p:custDataLst>
      <p:tags r:id="rId1"/>
    </p:custDataLst>
    <p:extLst>
      <p:ext uri="{BB962C8B-B14F-4D97-AF65-F5344CB8AC3E}">
        <p14:creationId xmlns:p14="http://schemas.microsoft.com/office/powerpoint/2010/main" val="3805132542"/>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4899868"/>
          </a:xfrm>
          <a:prstGeom prst="rect">
            <a:avLst/>
          </a:prstGeom>
          <a:noFill/>
        </p:spPr>
        <p:txBody>
          <a:bodyPr wrap="square" rtlCol="0">
            <a:spAutoFit/>
          </a:bodyPr>
          <a:lstStyle/>
          <a:p>
            <a:pPr marL="342900" indent="-342900">
              <a:lnSpc>
                <a:spcPct val="150000"/>
              </a:lnSpc>
              <a:buFont typeface="+mj-lt"/>
              <a:buAutoNum type="arabicPeriod"/>
            </a:pPr>
            <a:r>
              <a:rPr lang="en-US" sz="1400" dirty="0">
                <a:solidFill>
                  <a:srgbClr val="000000"/>
                </a:solidFill>
              </a:rPr>
              <a:t>Assumptions 8</a:t>
            </a:r>
            <a:r>
              <a:rPr lang="en-US" sz="1400" b="1" dirty="0">
                <a:solidFill>
                  <a:srgbClr val="000000"/>
                </a:solidFill>
              </a:rPr>
              <a:t> (</a:t>
            </a:r>
            <a:r>
              <a:rPr lang="en-US" sz="1400" dirty="0">
                <a:solidFill>
                  <a:srgbClr val="000000"/>
                </a:solidFill>
              </a:rPr>
              <a:t>There no perfect collinearity between the predictor variables X) – is technically known as the assumption of no collinearity or no multicollinearity when more than one variables is involved</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Formally, no collinearity means there exists no two numbers λ2 and  λ3 such that λ2x2 + λ3X3  = 0. If such a relationship exists, then X2 and X3 are said to be collinear or linearly dependent </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u="sng" dirty="0">
                <a:solidFill>
                  <a:srgbClr val="000000"/>
                </a:solidFill>
              </a:rPr>
              <a:t>On the other hand if the equation holds only when λ2 and λ3 = 0 , then the variables are non-collinear</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In simple terms, multicollinearity is the situation when two or more variables used in a model, are related to each other i.e. change in values of one leads to change in values of other</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The problem with having multicollinearity is in the inability to understand how one variable influences the target. There is no way to estimate separate influence of each variable on target. Thus no way to estimate the partial regression coefficients</a:t>
            </a:r>
          </a:p>
          <a:p>
            <a:pPr lvl="0">
              <a:lnSpc>
                <a:spcPct val="150000"/>
              </a:lnSpc>
            </a:pPr>
            <a:endParaRPr lang="en-US" sz="1400" dirty="0">
              <a:solidFill>
                <a:srgbClr val="000000"/>
              </a:solidFill>
            </a:endParaRPr>
          </a:p>
        </p:txBody>
      </p:sp>
      <p:sp>
        <p:nvSpPr>
          <p:cNvPr id="4" name="TextBox 3">
            <a:extLst>
              <a:ext uri="{FF2B5EF4-FFF2-40B4-BE49-F238E27FC236}">
                <a16:creationId xmlns:a16="http://schemas.microsoft.com/office/drawing/2014/main" id="{8B79CBB1-A354-40BD-B2BE-B8EB3AAFEB7A}"/>
              </a:ext>
            </a:extLst>
          </p:cNvPr>
          <p:cNvSpPr txBox="1"/>
          <p:nvPr/>
        </p:nvSpPr>
        <p:spPr>
          <a:xfrm>
            <a:off x="4953000" y="721918"/>
            <a:ext cx="2057400" cy="369332"/>
          </a:xfrm>
          <a:prstGeom prst="rect">
            <a:avLst/>
          </a:prstGeom>
          <a:noFill/>
        </p:spPr>
        <p:txBody>
          <a:bodyPr wrap="square" rtlCol="0">
            <a:spAutoFit/>
          </a:bodyPr>
          <a:lstStyle/>
          <a:p>
            <a:r>
              <a:rPr lang="en-US" b="1" dirty="0"/>
              <a:t>Multi Collinearity </a:t>
            </a:r>
          </a:p>
        </p:txBody>
      </p:sp>
    </p:spTree>
    <p:custDataLst>
      <p:tags r:id="rId1"/>
    </p:custDataLst>
    <p:extLst>
      <p:ext uri="{BB962C8B-B14F-4D97-AF65-F5344CB8AC3E}">
        <p14:creationId xmlns:p14="http://schemas.microsoft.com/office/powerpoint/2010/main" val="2492404878"/>
      </p:ext>
    </p:extLst>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4576702"/>
          </a:xfrm>
          <a:prstGeom prst="rect">
            <a:avLst/>
          </a:prstGeom>
          <a:noFill/>
        </p:spPr>
        <p:txBody>
          <a:bodyPr wrap="square" rtlCol="0">
            <a:spAutoFit/>
          </a:bodyPr>
          <a:lstStyle/>
          <a:p>
            <a:pPr marL="342900" indent="-342900">
              <a:lnSpc>
                <a:spcPct val="150000"/>
              </a:lnSpc>
              <a:buFont typeface="+mj-lt"/>
              <a:buAutoNum type="arabicPeriod" startAt="6"/>
            </a:pPr>
            <a:r>
              <a:rPr lang="en-US" sz="1400" dirty="0">
                <a:solidFill>
                  <a:srgbClr val="000000"/>
                </a:solidFill>
              </a:rPr>
              <a:t>If multicollinearity is perfect, the regression coefficients of X variables are indeterminate and their standard errors are infinite</a:t>
            </a:r>
          </a:p>
          <a:p>
            <a:pPr marL="342900" indent="-342900">
              <a:lnSpc>
                <a:spcPct val="150000"/>
              </a:lnSpc>
              <a:buFont typeface="+mj-lt"/>
              <a:buAutoNum type="arabicPeriod" startAt="6"/>
            </a:pPr>
            <a:endParaRPr lang="en-US" sz="1400" dirty="0">
              <a:solidFill>
                <a:srgbClr val="000000"/>
              </a:solidFill>
            </a:endParaRPr>
          </a:p>
          <a:p>
            <a:pPr marL="342900" indent="-342900">
              <a:lnSpc>
                <a:spcPct val="150000"/>
              </a:lnSpc>
              <a:buFont typeface="+mj-lt"/>
              <a:buAutoNum type="arabicPeriod" startAt="6"/>
            </a:pPr>
            <a:r>
              <a:rPr lang="en-US" sz="1400" dirty="0">
                <a:solidFill>
                  <a:srgbClr val="000000"/>
                </a:solidFill>
              </a:rPr>
              <a:t>If multicollinearity is less than perfect, the regression coefficients, although determinate, posses large standard errors, which means the coefficients cannot be estimated with confidence</a:t>
            </a:r>
          </a:p>
          <a:p>
            <a:pPr marL="342900" indent="-342900">
              <a:lnSpc>
                <a:spcPct val="150000"/>
              </a:lnSpc>
              <a:buFont typeface="+mj-lt"/>
              <a:buAutoNum type="arabicPeriod" startAt="6"/>
            </a:pPr>
            <a:endParaRPr lang="en-US" sz="1400" dirty="0">
              <a:solidFill>
                <a:srgbClr val="000000"/>
              </a:solidFill>
            </a:endParaRPr>
          </a:p>
          <a:p>
            <a:pPr marL="342900" indent="-342900">
              <a:lnSpc>
                <a:spcPct val="150000"/>
              </a:lnSpc>
              <a:buFont typeface="+mj-lt"/>
              <a:buAutoNum type="arabicPeriod" startAt="6"/>
            </a:pPr>
            <a:r>
              <a:rPr lang="en-US" sz="1400" dirty="0">
                <a:solidFill>
                  <a:srgbClr val="000000"/>
                </a:solidFill>
              </a:rPr>
              <a:t>High degree of multicollinearity will not take away the property of being best unbiased linear estimators. It violates none of the regression assumptions. The only problem is that it will result in hard to determine coefficients with small standard errors</a:t>
            </a:r>
          </a:p>
          <a:p>
            <a:pPr marL="342900" indent="-342900">
              <a:lnSpc>
                <a:spcPct val="150000"/>
              </a:lnSpc>
              <a:buFont typeface="+mj-lt"/>
              <a:buAutoNum type="arabicPeriod" startAt="6"/>
            </a:pPr>
            <a:endParaRPr lang="en-US" sz="1400" dirty="0">
              <a:solidFill>
                <a:srgbClr val="000000"/>
              </a:solidFill>
            </a:endParaRPr>
          </a:p>
          <a:p>
            <a:pPr marL="342900" indent="-342900">
              <a:lnSpc>
                <a:spcPct val="150000"/>
              </a:lnSpc>
              <a:buFont typeface="+mj-lt"/>
              <a:buAutoNum type="arabicPeriod" startAt="6"/>
            </a:pPr>
            <a:r>
              <a:rPr lang="en-US" sz="1400" dirty="0">
                <a:solidFill>
                  <a:srgbClr val="000000"/>
                </a:solidFill>
              </a:rPr>
              <a:t>But the same problem occurs when we have too few observations or the independent variables have small variances  </a:t>
            </a:r>
          </a:p>
          <a:p>
            <a:pPr lvl="0">
              <a:lnSpc>
                <a:spcPct val="150000"/>
              </a:lnSpc>
            </a:pPr>
            <a:endParaRPr lang="en-US" sz="1400" dirty="0">
              <a:solidFill>
                <a:srgbClr val="000000"/>
              </a:solidFill>
            </a:endParaRPr>
          </a:p>
          <a:p>
            <a:pPr lvl="0">
              <a:lnSpc>
                <a:spcPct val="150000"/>
              </a:lnSpc>
            </a:pPr>
            <a:endParaRPr lang="en-US" sz="1400" dirty="0">
              <a:solidFill>
                <a:srgbClr val="000000"/>
              </a:solidFill>
            </a:endParaRPr>
          </a:p>
        </p:txBody>
      </p:sp>
      <p:sp>
        <p:nvSpPr>
          <p:cNvPr id="4" name="TextBox 3">
            <a:extLst>
              <a:ext uri="{FF2B5EF4-FFF2-40B4-BE49-F238E27FC236}">
                <a16:creationId xmlns:a16="http://schemas.microsoft.com/office/drawing/2014/main" id="{8B79CBB1-A354-40BD-B2BE-B8EB3AAFEB7A}"/>
              </a:ext>
            </a:extLst>
          </p:cNvPr>
          <p:cNvSpPr txBox="1"/>
          <p:nvPr/>
        </p:nvSpPr>
        <p:spPr>
          <a:xfrm>
            <a:off x="3962400" y="721918"/>
            <a:ext cx="3505200" cy="369332"/>
          </a:xfrm>
          <a:prstGeom prst="rect">
            <a:avLst/>
          </a:prstGeom>
          <a:noFill/>
        </p:spPr>
        <p:txBody>
          <a:bodyPr wrap="square" rtlCol="0">
            <a:spAutoFit/>
          </a:bodyPr>
          <a:lstStyle/>
          <a:p>
            <a:r>
              <a:rPr lang="en-US" b="1" dirty="0"/>
              <a:t>Multi Collinearity (</a:t>
            </a:r>
            <a:r>
              <a:rPr lang="en-US" b="1" dirty="0" err="1"/>
              <a:t>Contd</a:t>
            </a:r>
            <a:r>
              <a:rPr lang="en-US" b="1" dirty="0"/>
              <a:t>…)</a:t>
            </a:r>
          </a:p>
        </p:txBody>
      </p:sp>
    </p:spTree>
    <p:custDataLst>
      <p:tags r:id="rId1"/>
    </p:custDataLst>
    <p:extLst>
      <p:ext uri="{BB962C8B-B14F-4D97-AF65-F5344CB8AC3E}">
        <p14:creationId xmlns:p14="http://schemas.microsoft.com/office/powerpoint/2010/main" val="3030827374"/>
      </p:ext>
    </p:extLst>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981201" y="1066799"/>
            <a:ext cx="8524875" cy="5546198"/>
          </a:xfrm>
          <a:prstGeom prst="rect">
            <a:avLst/>
          </a:prstGeom>
          <a:noFill/>
        </p:spPr>
        <p:txBody>
          <a:bodyPr wrap="square" rtlCol="0">
            <a:spAutoFit/>
          </a:bodyPr>
          <a:lstStyle/>
          <a:p>
            <a:pPr marL="342900" indent="-342900">
              <a:lnSpc>
                <a:spcPct val="150000"/>
              </a:lnSpc>
              <a:buFont typeface="+mj-lt"/>
              <a:buAutoNum type="arabicPeriod"/>
            </a:pPr>
            <a:r>
              <a:rPr lang="en-US" sz="1400" dirty="0"/>
              <a:t>Independent variables should be </a:t>
            </a:r>
            <a:r>
              <a:rPr lang="en-US" sz="1400" i="1" dirty="0"/>
              <a:t>independent </a:t>
            </a:r>
            <a:r>
              <a:rPr lang="en-US" sz="1400" dirty="0"/>
              <a:t>of one another. Instead, if they correlate strongly, it can lead to sub-optimal model and mislead in terms of statistical results such as P values</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t>The main objective of regression analysis is to express the relationship between each predictor variable and the dependent variable independently. </a:t>
            </a:r>
          </a:p>
          <a:p>
            <a:pPr marL="342900" indent="-342900">
              <a:lnSpc>
                <a:spcPct val="150000"/>
              </a:lnSpc>
              <a:buFont typeface="+mj-lt"/>
              <a:buAutoNum type="arabicPeriod"/>
            </a:pPr>
            <a:endParaRPr lang="en-US" sz="1400" dirty="0"/>
          </a:p>
          <a:p>
            <a:pPr marL="342900" indent="-342900">
              <a:lnSpc>
                <a:spcPct val="150000"/>
              </a:lnSpc>
              <a:buFont typeface="+mj-lt"/>
              <a:buAutoNum type="arabicPeriod"/>
            </a:pPr>
            <a:r>
              <a:rPr lang="en-US" sz="1400" dirty="0"/>
              <a:t>The  regression coefficient is a measure of mean change in the dependent variable for each 1 unit change in an independent variable keeping all other independent variables constant. However, with collinear independent variables, it will not be possible to change one variable keeping others constant!</a:t>
            </a:r>
          </a:p>
          <a:p>
            <a:pPr marL="342900" indent="-342900">
              <a:lnSpc>
                <a:spcPct val="150000"/>
              </a:lnSpc>
              <a:buFont typeface="+mj-lt"/>
              <a:buAutoNum type="arabicPeriod"/>
            </a:pPr>
            <a:endParaRPr lang="en-US" sz="1400" dirty="0"/>
          </a:p>
          <a:p>
            <a:pPr marL="342900" indent="-342900">
              <a:lnSpc>
                <a:spcPct val="150000"/>
              </a:lnSpc>
              <a:buFont typeface="+mj-lt"/>
              <a:buAutoNum type="arabicPeriod"/>
            </a:pPr>
            <a:r>
              <a:rPr lang="en-US" sz="1400" dirty="0"/>
              <a:t>The coefficient estimates for an independent variable Vs the target variable can swing wildly based on inclusion or exclusion of other correlated independent variables are in the model. The  coefficients become very sensitive to changes in the model structure</a:t>
            </a:r>
          </a:p>
          <a:p>
            <a:pPr marL="342900" indent="-342900">
              <a:lnSpc>
                <a:spcPct val="150000"/>
              </a:lnSpc>
              <a:buFont typeface="+mj-lt"/>
              <a:buAutoNum type="arabicPeriod"/>
            </a:pPr>
            <a:endParaRPr lang="en-US" sz="1400" dirty="0"/>
          </a:p>
          <a:p>
            <a:pPr marL="342900" indent="-342900">
              <a:lnSpc>
                <a:spcPct val="150000"/>
              </a:lnSpc>
              <a:buFont typeface="+mj-lt"/>
              <a:buAutoNum type="arabicPeriod"/>
            </a:pPr>
            <a:r>
              <a:rPr lang="en-US" sz="1400" dirty="0"/>
              <a:t>Multicollinearity reduces the precision of the estimate coefficients, which weakens the statistical power of your regression model. You might not be able to trust the p-values to identify independent variables that are statistically significant</a:t>
            </a:r>
          </a:p>
        </p:txBody>
      </p:sp>
      <p:sp>
        <p:nvSpPr>
          <p:cNvPr id="17" name="TextBox 16">
            <a:extLst>
              <a:ext uri="{FF2B5EF4-FFF2-40B4-BE49-F238E27FC236}">
                <a16:creationId xmlns:a16="http://schemas.microsoft.com/office/drawing/2014/main" id="{62389304-70E5-4749-9EC3-AC06914AF070}"/>
              </a:ext>
            </a:extLst>
          </p:cNvPr>
          <p:cNvSpPr txBox="1"/>
          <p:nvPr/>
        </p:nvSpPr>
        <p:spPr>
          <a:xfrm>
            <a:off x="1828800" y="685800"/>
            <a:ext cx="5105400" cy="369332"/>
          </a:xfrm>
          <a:prstGeom prst="rect">
            <a:avLst/>
          </a:prstGeom>
          <a:noFill/>
        </p:spPr>
        <p:txBody>
          <a:bodyPr wrap="square" rtlCol="0">
            <a:spAutoFit/>
          </a:bodyPr>
          <a:lstStyle/>
          <a:p>
            <a:r>
              <a:rPr lang="en-US" b="1" dirty="0"/>
              <a:t>Multi Collinearity – What is the problem?</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676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676401" y="14793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hangingPunct="0"/>
            <a:endParaRPr lang="en-US" altLang="en-US">
              <a:latin typeface="Arial" panose="020B0604020202020204" pitchFamily="34" charset="0"/>
            </a:endParaRPr>
          </a:p>
        </p:txBody>
      </p:sp>
    </p:spTree>
    <p:custDataLst>
      <p:tags r:id="rId1"/>
    </p:custDataLst>
    <p:extLst>
      <p:ext uri="{BB962C8B-B14F-4D97-AF65-F5344CB8AC3E}">
        <p14:creationId xmlns:p14="http://schemas.microsoft.com/office/powerpoint/2010/main" val="2552502313"/>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2057400" y="1371601"/>
            <a:ext cx="8305800" cy="2769989"/>
          </a:xfrm>
          <a:prstGeom prst="rect">
            <a:avLst/>
          </a:prstGeom>
          <a:noFill/>
        </p:spPr>
        <p:txBody>
          <a:bodyPr wrap="square" rtlCol="0">
            <a:spAutoFit/>
          </a:bodyPr>
          <a:lstStyle/>
          <a:p>
            <a:pPr marL="342900" indent="-342900">
              <a:lnSpc>
                <a:spcPct val="150000"/>
              </a:lnSpc>
              <a:buFont typeface="+mj-lt"/>
              <a:buAutoNum type="arabicPeriod"/>
            </a:pPr>
            <a:r>
              <a:rPr lang="en-US" sz="1400" dirty="0"/>
              <a:t>The variance inflation </a:t>
            </a:r>
            <a:r>
              <a:rPr lang="en-US" sz="1400" dirty="0">
                <a:hlinkClick r:id="rId4">
                  <a:extLst>
                    <a:ext uri="{A12FA001-AC4F-418D-AE19-62706E023703}">
                      <ahyp:hlinkClr xmlns="" xmlns:ahyp="http://schemas.microsoft.com/office/drawing/2018/hyperlinkcolor" val="tx"/>
                    </a:ext>
                  </a:extLst>
                </a:hlinkClick>
              </a:rPr>
              <a:t>factor</a:t>
            </a:r>
            <a:r>
              <a:rPr lang="en-US" sz="1400" dirty="0"/>
              <a:t> (VIF) identifies correlation between independent variables and the strength of that correlation.</a:t>
            </a:r>
          </a:p>
          <a:p>
            <a:pPr marL="342900" indent="-342900">
              <a:lnSpc>
                <a:spcPct val="150000"/>
              </a:lnSpc>
              <a:buFont typeface="+mj-lt"/>
              <a:buAutoNum type="arabicPeriod"/>
            </a:pPr>
            <a:r>
              <a:rPr lang="en-US" sz="1400" dirty="0"/>
              <a:t>Statsmodel based linear models provide  a VIF for each independent variable</a:t>
            </a:r>
          </a:p>
          <a:p>
            <a:pPr marL="342900" indent="-342900">
              <a:lnSpc>
                <a:spcPct val="150000"/>
              </a:lnSpc>
              <a:buFont typeface="+mj-lt"/>
              <a:buAutoNum type="arabicPeriod"/>
            </a:pPr>
            <a:r>
              <a:rPr lang="en-US" sz="1400" dirty="0"/>
              <a:t>VIFs start at 1 and have no upper limit. </a:t>
            </a:r>
          </a:p>
          <a:p>
            <a:pPr marL="800100" lvl="1" indent="-342900">
              <a:lnSpc>
                <a:spcPct val="150000"/>
              </a:lnSpc>
              <a:buFont typeface="+mj-lt"/>
              <a:buAutoNum type="alphaLcPeriod"/>
            </a:pPr>
            <a:r>
              <a:rPr lang="en-US" sz="1200" dirty="0"/>
              <a:t>A value of 1 indicates that there is no correlation between this independent variable and any others</a:t>
            </a:r>
          </a:p>
          <a:p>
            <a:pPr marL="800100" lvl="1" indent="-342900">
              <a:lnSpc>
                <a:spcPct val="150000"/>
              </a:lnSpc>
              <a:buFont typeface="+mj-lt"/>
              <a:buAutoNum type="alphaLcPeriod"/>
            </a:pPr>
            <a:r>
              <a:rPr lang="en-US" sz="1200" dirty="0"/>
              <a:t>VIFs between 1 and 5 suggest that there is a moderate correlation, but it is not severe enough to warrant corrective measures</a:t>
            </a:r>
          </a:p>
          <a:p>
            <a:pPr marL="800100" lvl="1" indent="-342900">
              <a:lnSpc>
                <a:spcPct val="150000"/>
              </a:lnSpc>
              <a:buFont typeface="+mj-lt"/>
              <a:buAutoNum type="alphaLcPeriod"/>
            </a:pPr>
            <a:r>
              <a:rPr lang="en-US" sz="1200" dirty="0"/>
              <a:t>VIFs greater than 5 represent critical levels of multicollinearity where the coefficients are poorly estimated, and the p-values are questionable.</a:t>
            </a:r>
          </a:p>
        </p:txBody>
      </p:sp>
      <p:sp>
        <p:nvSpPr>
          <p:cNvPr id="17" name="TextBox 16">
            <a:extLst>
              <a:ext uri="{FF2B5EF4-FFF2-40B4-BE49-F238E27FC236}">
                <a16:creationId xmlns:a16="http://schemas.microsoft.com/office/drawing/2014/main" id="{62389304-70E5-4749-9EC3-AC06914AF070}"/>
              </a:ext>
            </a:extLst>
          </p:cNvPr>
          <p:cNvSpPr txBox="1"/>
          <p:nvPr/>
        </p:nvSpPr>
        <p:spPr>
          <a:xfrm>
            <a:off x="1828800" y="685800"/>
            <a:ext cx="8534400" cy="369332"/>
          </a:xfrm>
          <a:prstGeom prst="rect">
            <a:avLst/>
          </a:prstGeom>
          <a:noFill/>
        </p:spPr>
        <p:txBody>
          <a:bodyPr wrap="square" rtlCol="0">
            <a:spAutoFit/>
          </a:bodyPr>
          <a:lstStyle/>
          <a:p>
            <a:r>
              <a:rPr lang="en-US" dirty="0"/>
              <a:t>Multi Collinearity – Testing for multicollinearity with Variation Inflation Factor (VIF)</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676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676401" y="14793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hangingPunct="0"/>
            <a:endParaRPr lang="en-US" altLang="en-US">
              <a:latin typeface="Arial" panose="020B0604020202020204" pitchFamily="34" charset="0"/>
            </a:endParaRPr>
          </a:p>
        </p:txBody>
      </p:sp>
    </p:spTree>
    <p:custDataLst>
      <p:tags r:id="rId1"/>
    </p:custDataLst>
    <p:extLst>
      <p:ext uri="{BB962C8B-B14F-4D97-AF65-F5344CB8AC3E}">
        <p14:creationId xmlns:p14="http://schemas.microsoft.com/office/powerpoint/2010/main" val="1394309591"/>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389304-70E5-4749-9EC3-AC06914AF070}"/>
              </a:ext>
            </a:extLst>
          </p:cNvPr>
          <p:cNvSpPr txBox="1"/>
          <p:nvPr/>
        </p:nvSpPr>
        <p:spPr>
          <a:xfrm>
            <a:off x="2286000" y="614333"/>
            <a:ext cx="7086600" cy="369332"/>
          </a:xfrm>
          <a:prstGeom prst="rect">
            <a:avLst/>
          </a:prstGeom>
          <a:noFill/>
        </p:spPr>
        <p:txBody>
          <a:bodyPr wrap="square" rtlCol="0">
            <a:spAutoFit/>
          </a:bodyPr>
          <a:lstStyle/>
          <a:p>
            <a:r>
              <a:rPr lang="en-US" b="1" dirty="0"/>
              <a:t>Testing for multicollinearity with Variation Inflation Factor (VIF)</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676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676401" y="14793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hangingPunct="0"/>
            <a:endParaRPr lang="en-US" altLang="en-US">
              <a:latin typeface="Arial" panose="020B0604020202020204" pitchFamily="34" charset="0"/>
            </a:endParaRPr>
          </a:p>
        </p:txBody>
      </p:sp>
      <p:sp>
        <p:nvSpPr>
          <p:cNvPr id="3" name="TextBox 2">
            <a:extLst>
              <a:ext uri="{FF2B5EF4-FFF2-40B4-BE49-F238E27FC236}">
                <a16:creationId xmlns:a16="http://schemas.microsoft.com/office/drawing/2014/main" id="{5A748D9F-3FC5-494A-80BF-C5974D834BC4}"/>
              </a:ext>
            </a:extLst>
          </p:cNvPr>
          <p:cNvSpPr txBox="1"/>
          <p:nvPr/>
        </p:nvSpPr>
        <p:spPr>
          <a:xfrm>
            <a:off x="6400800" y="2514601"/>
            <a:ext cx="4419600" cy="2800767"/>
          </a:xfrm>
          <a:prstGeom prst="rect">
            <a:avLst/>
          </a:prstGeom>
          <a:noFill/>
        </p:spPr>
        <p:txBody>
          <a:bodyPr wrap="square" rtlCol="0">
            <a:spAutoFit/>
          </a:bodyPr>
          <a:lstStyle/>
          <a:p>
            <a:r>
              <a:rPr lang="en-US" sz="1600" dirty="0" err="1"/>
              <a:t>fixed_acidity</a:t>
            </a:r>
            <a:r>
              <a:rPr lang="en-US" sz="1600" dirty="0"/>
              <a:t> ---&gt; 80.0219390812402 </a:t>
            </a:r>
          </a:p>
          <a:p>
            <a:r>
              <a:rPr lang="en-US" sz="1600" dirty="0" err="1"/>
              <a:t>volatile_acidity</a:t>
            </a:r>
            <a:r>
              <a:rPr lang="en-US" sz="1600" dirty="0"/>
              <a:t> ---&gt; 16.57719262878206 </a:t>
            </a:r>
          </a:p>
          <a:p>
            <a:r>
              <a:rPr lang="en-US" sz="1600" dirty="0" err="1"/>
              <a:t>citric_acid</a:t>
            </a:r>
            <a:r>
              <a:rPr lang="en-US" sz="1600" dirty="0"/>
              <a:t> ---&gt; 9.774864397481704 </a:t>
            </a:r>
          </a:p>
          <a:p>
            <a:r>
              <a:rPr lang="en-US" sz="1600" dirty="0" err="1"/>
              <a:t>residual_sugar</a:t>
            </a:r>
            <a:r>
              <a:rPr lang="en-US" sz="1600" dirty="0"/>
              <a:t> ---&gt; 4.906541592370461 </a:t>
            </a:r>
          </a:p>
          <a:p>
            <a:r>
              <a:rPr lang="en-US" sz="1600" dirty="0"/>
              <a:t>chlorides ---&gt; 6.529251770198401 </a:t>
            </a:r>
          </a:p>
          <a:p>
            <a:r>
              <a:rPr lang="en-US" sz="1600" dirty="0" err="1"/>
              <a:t>free_sulfur_dioxide</a:t>
            </a:r>
            <a:r>
              <a:rPr lang="en-US" sz="1600" dirty="0"/>
              <a:t> ---&gt; 6.448644902127925 </a:t>
            </a:r>
          </a:p>
          <a:p>
            <a:r>
              <a:rPr lang="en-US" sz="1600" dirty="0" err="1"/>
              <a:t>total_sulfur_dioxide</a:t>
            </a:r>
            <a:r>
              <a:rPr lang="en-US" sz="1600" dirty="0"/>
              <a:t> ---&gt; 6.877056111151861 </a:t>
            </a:r>
          </a:p>
          <a:p>
            <a:r>
              <a:rPr lang="en-US" sz="1600" dirty="0"/>
              <a:t>density ---&gt; 1445.240488945372 </a:t>
            </a:r>
          </a:p>
          <a:p>
            <a:r>
              <a:rPr lang="en-US" sz="1600" dirty="0"/>
              <a:t>pH ---&gt; 1037.4662099590764 </a:t>
            </a:r>
          </a:p>
          <a:p>
            <a:r>
              <a:rPr lang="en-US" sz="1600" dirty="0"/>
              <a:t>sulphates ---&gt; 20.65264657492166 </a:t>
            </a:r>
          </a:p>
          <a:p>
            <a:r>
              <a:rPr lang="en-US" sz="1600" dirty="0"/>
              <a:t>alcohol ---&gt; 121.46712238121306 </a:t>
            </a:r>
            <a:endParaRPr lang="en-US" sz="1600" dirty="0">
              <a:solidFill>
                <a:schemeClr val="tx1">
                  <a:lumMod val="50000"/>
                  <a:lumOff val="50000"/>
                </a:schemeClr>
              </a:solidFill>
            </a:endParaRPr>
          </a:p>
        </p:txBody>
      </p:sp>
      <p:pic>
        <p:nvPicPr>
          <p:cNvPr id="1026" name="Picture 2">
            <a:extLst>
              <a:ext uri="{FF2B5EF4-FFF2-40B4-BE49-F238E27FC236}">
                <a16:creationId xmlns:a16="http://schemas.microsoft.com/office/drawing/2014/main" id="{5169B40E-EA10-4C02-9E3D-60B804CDB9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3091" y="2081242"/>
            <a:ext cx="4271151" cy="426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D2D956-34D6-4C7B-B041-3579231E15E9}"/>
              </a:ext>
            </a:extLst>
          </p:cNvPr>
          <p:cNvSpPr txBox="1"/>
          <p:nvPr/>
        </p:nvSpPr>
        <p:spPr>
          <a:xfrm>
            <a:off x="1863090" y="1219200"/>
            <a:ext cx="8260080" cy="923330"/>
          </a:xfrm>
          <a:prstGeom prst="rect">
            <a:avLst/>
          </a:prstGeom>
          <a:noFill/>
        </p:spPr>
        <p:txBody>
          <a:bodyPr wrap="square" rtlCol="0">
            <a:spAutoFit/>
          </a:bodyPr>
          <a:lstStyle/>
          <a:p>
            <a:r>
              <a:rPr lang="en-US" dirty="0"/>
              <a:t>Red wines dataset, correlation between features and VIF values</a:t>
            </a:r>
          </a:p>
          <a:p>
            <a:r>
              <a:rPr lang="en-US" dirty="0"/>
              <a:t>Most attributes have very high value of VIF  </a:t>
            </a:r>
          </a:p>
          <a:p>
            <a:endParaRPr lang="en-US" dirty="0">
              <a:solidFill>
                <a:schemeClr val="tx1">
                  <a:lumMod val="50000"/>
                  <a:lumOff val="50000"/>
                </a:schemeClr>
              </a:solidFill>
            </a:endParaRPr>
          </a:p>
        </p:txBody>
      </p:sp>
      <p:graphicFrame>
        <p:nvGraphicFramePr>
          <p:cNvPr id="8" name="Object 7">
            <a:extLst>
              <a:ext uri="{FF2B5EF4-FFF2-40B4-BE49-F238E27FC236}">
                <a16:creationId xmlns:a16="http://schemas.microsoft.com/office/drawing/2014/main" id="{66B83245-73A6-4EDF-8A0F-5716372578EA}"/>
              </a:ext>
            </a:extLst>
          </p:cNvPr>
          <p:cNvGraphicFramePr>
            <a:graphicFrameLocks noChangeAspect="1"/>
          </p:cNvGraphicFramePr>
          <p:nvPr>
            <p:extLst>
              <p:ext uri="{D42A27DB-BD31-4B8C-83A1-F6EECF244321}">
                <p14:modId xmlns:p14="http://schemas.microsoft.com/office/powerpoint/2010/main" val="773197070"/>
              </p:ext>
            </p:extLst>
          </p:nvPr>
        </p:nvGraphicFramePr>
        <p:xfrm>
          <a:off x="8915400" y="5786438"/>
          <a:ext cx="914400" cy="771525"/>
        </p:xfrm>
        <a:graphic>
          <a:graphicData uri="http://schemas.openxmlformats.org/presentationml/2006/ole">
            <mc:AlternateContent xmlns:mc="http://schemas.openxmlformats.org/markup-compatibility/2006">
              <mc:Choice xmlns:v="urn:schemas-microsoft-com:vml" Requires="v">
                <p:oleObj spid="_x0000_s1052" name="Packager Shell Object" showAsIcon="1" r:id="rId6" imgW="914400" imgH="771525" progId="Package">
                  <p:embed/>
                </p:oleObj>
              </mc:Choice>
              <mc:Fallback>
                <p:oleObj name="Packager Shell Object" showAsIcon="1" r:id="rId6" imgW="914400" imgH="771525" progId="Package">
                  <p:embed/>
                  <p:pic>
                    <p:nvPicPr>
                      <p:cNvPr id="0" name=""/>
                      <p:cNvPicPr/>
                      <p:nvPr/>
                    </p:nvPicPr>
                    <p:blipFill>
                      <a:blip r:embed="rId7"/>
                      <a:stretch>
                        <a:fillRect/>
                      </a:stretch>
                    </p:blipFill>
                    <p:spPr>
                      <a:xfrm>
                        <a:off x="8915400" y="5786438"/>
                        <a:ext cx="914400" cy="7715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97736874"/>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4899868"/>
          </a:xfrm>
          <a:prstGeom prst="rect">
            <a:avLst/>
          </a:prstGeom>
          <a:noFill/>
        </p:spPr>
        <p:txBody>
          <a:bodyPr wrap="square" rtlCol="0">
            <a:spAutoFit/>
          </a:bodyPr>
          <a:lstStyle/>
          <a:p>
            <a:pPr lvl="0">
              <a:lnSpc>
                <a:spcPct val="150000"/>
              </a:lnSpc>
            </a:pPr>
            <a:r>
              <a:rPr lang="en-US" sz="1400" b="1" dirty="0"/>
              <a:t>Assumption 1</a:t>
            </a:r>
          </a:p>
          <a:p>
            <a:pPr lvl="0">
              <a:lnSpc>
                <a:spcPct val="150000"/>
              </a:lnSpc>
            </a:pPr>
            <a:r>
              <a:rPr lang="en-US" sz="1400" dirty="0">
                <a:solidFill>
                  <a:srgbClr val="000000"/>
                </a:solidFill>
              </a:rPr>
              <a:t>Linear Regression Model is linear in the parameters though it may not be linear in the variables i.e. the slope coefficients are always raised to power 1. The variables may be raised to any power. The regression model thus, takes the form   </a:t>
            </a:r>
            <a:r>
              <a:rPr lang="en-US" sz="1400" dirty="0" err="1">
                <a:solidFill>
                  <a:srgbClr val="000000"/>
                </a:solidFill>
              </a:rPr>
              <a:t>yi</a:t>
            </a:r>
            <a:r>
              <a:rPr lang="en-US" sz="1400" dirty="0">
                <a:solidFill>
                  <a:srgbClr val="000000"/>
                </a:solidFill>
              </a:rPr>
              <a:t> = </a:t>
            </a:r>
            <a:r>
              <a:rPr lang="el-GR" sz="1400" dirty="0">
                <a:solidFill>
                  <a:srgbClr val="000000"/>
                </a:solidFill>
              </a:rPr>
              <a:t>β</a:t>
            </a:r>
            <a:r>
              <a:rPr lang="en-US" sz="1400" dirty="0">
                <a:solidFill>
                  <a:srgbClr val="000000"/>
                </a:solidFill>
              </a:rPr>
              <a:t>1 + </a:t>
            </a:r>
            <a:r>
              <a:rPr lang="el-GR" sz="1400" dirty="0">
                <a:solidFill>
                  <a:srgbClr val="000000"/>
                </a:solidFill>
              </a:rPr>
              <a:t>β</a:t>
            </a:r>
            <a:r>
              <a:rPr lang="en-US" sz="1400" dirty="0">
                <a:solidFill>
                  <a:srgbClr val="000000"/>
                </a:solidFill>
              </a:rPr>
              <a:t>2Xi  + </a:t>
            </a:r>
            <a:r>
              <a:rPr lang="en-US" sz="1400" dirty="0" err="1">
                <a:solidFill>
                  <a:srgbClr val="000000"/>
                </a:solidFill>
              </a:rPr>
              <a:t>ui</a:t>
            </a:r>
            <a:r>
              <a:rPr lang="en-US" sz="1400" dirty="0">
                <a:solidFill>
                  <a:srgbClr val="000000"/>
                </a:solidFill>
              </a:rPr>
              <a:t>  (</a:t>
            </a:r>
            <a:r>
              <a:rPr lang="el-GR" sz="1400" dirty="0">
                <a:solidFill>
                  <a:srgbClr val="000000"/>
                </a:solidFill>
              </a:rPr>
              <a:t>β</a:t>
            </a:r>
            <a:r>
              <a:rPr lang="en-US" sz="1400" dirty="0">
                <a:solidFill>
                  <a:srgbClr val="000000"/>
                </a:solidFill>
              </a:rPr>
              <a:t>1 is intercept, </a:t>
            </a:r>
            <a:r>
              <a:rPr lang="el-GR" sz="1400" dirty="0">
                <a:solidFill>
                  <a:srgbClr val="000000"/>
                </a:solidFill>
              </a:rPr>
              <a:t>β</a:t>
            </a:r>
            <a:r>
              <a:rPr lang="en-US" sz="1400" dirty="0">
                <a:solidFill>
                  <a:srgbClr val="000000"/>
                </a:solidFill>
              </a:rPr>
              <a:t>2 is coefficient, Xi is variable, </a:t>
            </a:r>
            <a:r>
              <a:rPr lang="en-US" sz="1400" dirty="0" err="1">
                <a:solidFill>
                  <a:srgbClr val="000000"/>
                </a:solidFill>
              </a:rPr>
              <a:t>ui</a:t>
            </a:r>
            <a:r>
              <a:rPr lang="en-US" sz="1400" dirty="0">
                <a:solidFill>
                  <a:srgbClr val="000000"/>
                </a:solidFill>
              </a:rPr>
              <a:t> is disturbance</a:t>
            </a:r>
          </a:p>
          <a:p>
            <a:pPr lvl="0">
              <a:lnSpc>
                <a:spcPct val="150000"/>
              </a:lnSpc>
            </a:pPr>
            <a:endParaRPr lang="en-US" sz="1400" dirty="0">
              <a:solidFill>
                <a:srgbClr val="000000"/>
              </a:solidFill>
            </a:endParaRPr>
          </a:p>
          <a:p>
            <a:pPr lvl="0">
              <a:lnSpc>
                <a:spcPct val="150000"/>
              </a:lnSpc>
            </a:pPr>
            <a:r>
              <a:rPr lang="en-US" sz="1400" dirty="0">
                <a:solidFill>
                  <a:srgbClr val="000000"/>
                </a:solidFill>
              </a:rPr>
              <a:t>The conditional expectation of y, E(y | Xi) is a linear function of the parameters i.e. the </a:t>
            </a:r>
            <a:r>
              <a:rPr lang="el-GR" sz="1400" dirty="0">
                <a:solidFill>
                  <a:srgbClr val="000000"/>
                </a:solidFill>
              </a:rPr>
              <a:t>β</a:t>
            </a:r>
            <a:r>
              <a:rPr lang="en-US" sz="1400" dirty="0">
                <a:solidFill>
                  <a:srgbClr val="000000"/>
                </a:solidFill>
              </a:rPr>
              <a:t>s. y is linearly related to X when the rate of change of y with respect to X (i.e. slope or derivative of y with respect to X,  </a:t>
            </a:r>
            <a:r>
              <a:rPr lang="en-US" sz="1400" dirty="0" err="1">
                <a:solidFill>
                  <a:srgbClr val="000000"/>
                </a:solidFill>
              </a:rPr>
              <a:t>dy</a:t>
            </a:r>
            <a:r>
              <a:rPr lang="en-US" sz="1400" dirty="0">
                <a:solidFill>
                  <a:srgbClr val="000000"/>
                </a:solidFill>
              </a:rPr>
              <a:t> / dx) is independent of the value of X.  For e.g.</a:t>
            </a:r>
          </a:p>
          <a:p>
            <a:pPr marL="800100" lvl="1" indent="-342900">
              <a:lnSpc>
                <a:spcPct val="150000"/>
              </a:lnSpc>
              <a:buFont typeface="+mj-lt"/>
              <a:buAutoNum type="arabicPeriod"/>
            </a:pPr>
            <a:r>
              <a:rPr lang="en-US" sz="1400" dirty="0">
                <a:solidFill>
                  <a:srgbClr val="000000"/>
                </a:solidFill>
              </a:rPr>
              <a:t> if  y = 10x  then </a:t>
            </a:r>
            <a:r>
              <a:rPr lang="en-US" sz="1400" dirty="0" err="1">
                <a:solidFill>
                  <a:srgbClr val="000000"/>
                </a:solidFill>
              </a:rPr>
              <a:t>dy</a:t>
            </a:r>
            <a:r>
              <a:rPr lang="en-US" sz="1400" dirty="0">
                <a:solidFill>
                  <a:srgbClr val="000000"/>
                </a:solidFill>
              </a:rPr>
              <a:t>/dx  = 10, which is independent of x i.e. for all values of x, </a:t>
            </a:r>
            <a:r>
              <a:rPr lang="en-US" sz="1400" dirty="0" err="1">
                <a:solidFill>
                  <a:srgbClr val="000000"/>
                </a:solidFill>
              </a:rPr>
              <a:t>dy</a:t>
            </a:r>
            <a:r>
              <a:rPr lang="en-US" sz="1400" dirty="0">
                <a:solidFill>
                  <a:srgbClr val="000000"/>
                </a:solidFill>
              </a:rPr>
              <a:t>/dx is constant. </a:t>
            </a:r>
          </a:p>
          <a:p>
            <a:pPr marL="800100" lvl="1" indent="-342900">
              <a:lnSpc>
                <a:spcPct val="150000"/>
              </a:lnSpc>
              <a:buFont typeface="+mj-lt"/>
              <a:buAutoNum type="arabicPeriod"/>
            </a:pPr>
            <a:r>
              <a:rPr lang="en-US" sz="1400" dirty="0">
                <a:solidFill>
                  <a:srgbClr val="000000"/>
                </a:solidFill>
              </a:rPr>
              <a:t>If y = 10x^2  then </a:t>
            </a:r>
            <a:r>
              <a:rPr lang="en-US" sz="1400" dirty="0" err="1">
                <a:solidFill>
                  <a:srgbClr val="000000"/>
                </a:solidFill>
              </a:rPr>
              <a:t>dy</a:t>
            </a:r>
            <a:r>
              <a:rPr lang="en-US" sz="1400" dirty="0">
                <a:solidFill>
                  <a:srgbClr val="000000"/>
                </a:solidFill>
              </a:rPr>
              <a:t>/dx = 20x i.e. the rate of change of y depends on the current value of x. It is dependent on X. Hence the function is not linear in X</a:t>
            </a:r>
          </a:p>
          <a:p>
            <a:pPr lvl="0">
              <a:lnSpc>
                <a:spcPct val="150000"/>
              </a:lnSpc>
            </a:pPr>
            <a:endParaRPr lang="en-US" sz="1400" dirty="0">
              <a:solidFill>
                <a:srgbClr val="000000"/>
              </a:solidFill>
            </a:endParaRPr>
          </a:p>
          <a:p>
            <a:pPr lvl="0">
              <a:lnSpc>
                <a:spcPct val="150000"/>
              </a:lnSpc>
            </a:pPr>
            <a:r>
              <a:rPr lang="en-US" sz="1400" dirty="0">
                <a:solidFill>
                  <a:srgbClr val="000000"/>
                </a:solidFill>
              </a:rPr>
              <a:t>The deviation </a:t>
            </a:r>
            <a:r>
              <a:rPr lang="en-US" sz="1400" dirty="0" err="1">
                <a:solidFill>
                  <a:srgbClr val="000000"/>
                </a:solidFill>
              </a:rPr>
              <a:t>ui</a:t>
            </a:r>
            <a:r>
              <a:rPr lang="en-US" sz="1400" dirty="0">
                <a:solidFill>
                  <a:srgbClr val="000000"/>
                </a:solidFill>
              </a:rPr>
              <a:t> in each Xi prediction can be positive or negative. Technically  </a:t>
            </a:r>
            <a:r>
              <a:rPr lang="en-US" sz="1400" dirty="0" err="1">
                <a:solidFill>
                  <a:srgbClr val="000000"/>
                </a:solidFill>
              </a:rPr>
              <a:t>ui</a:t>
            </a:r>
            <a:r>
              <a:rPr lang="en-US" sz="1400" dirty="0">
                <a:solidFill>
                  <a:srgbClr val="000000"/>
                </a:solidFill>
              </a:rPr>
              <a:t> is known as stochastic disturbance or stochastic error term</a:t>
            </a:r>
          </a:p>
        </p:txBody>
      </p:sp>
      <p:sp>
        <p:nvSpPr>
          <p:cNvPr id="4" name="TextBox 3">
            <a:extLst>
              <a:ext uri="{FF2B5EF4-FFF2-40B4-BE49-F238E27FC236}">
                <a16:creationId xmlns:a16="http://schemas.microsoft.com/office/drawing/2014/main" id="{8B79CBB1-A354-40BD-B2BE-B8EB3AAFEB7A}"/>
              </a:ext>
            </a:extLst>
          </p:cNvPr>
          <p:cNvSpPr txBox="1"/>
          <p:nvPr/>
        </p:nvSpPr>
        <p:spPr>
          <a:xfrm>
            <a:off x="4267200" y="727318"/>
            <a:ext cx="3657600" cy="369332"/>
          </a:xfrm>
          <a:prstGeom prst="rect">
            <a:avLst/>
          </a:prstGeom>
          <a:noFill/>
        </p:spPr>
        <p:txBody>
          <a:bodyPr wrap="square" rtlCol="0">
            <a:spAutoFit/>
          </a:bodyPr>
          <a:lstStyle/>
          <a:p>
            <a:r>
              <a:rPr lang="en-US" b="1" dirty="0"/>
              <a:t>Regression Model Assumptions</a:t>
            </a:r>
          </a:p>
        </p:txBody>
      </p:sp>
    </p:spTree>
    <p:custDataLst>
      <p:tags r:id="rId1"/>
    </p:custDataLst>
    <p:extLst>
      <p:ext uri="{BB962C8B-B14F-4D97-AF65-F5344CB8AC3E}">
        <p14:creationId xmlns:p14="http://schemas.microsoft.com/office/powerpoint/2010/main" val="1004281620"/>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5546198"/>
          </a:xfrm>
          <a:prstGeom prst="rect">
            <a:avLst/>
          </a:prstGeom>
          <a:noFill/>
        </p:spPr>
        <p:txBody>
          <a:bodyPr wrap="square" rtlCol="0">
            <a:spAutoFit/>
          </a:bodyPr>
          <a:lstStyle/>
          <a:p>
            <a:pPr lvl="0">
              <a:lnSpc>
                <a:spcPct val="150000"/>
              </a:lnSpc>
            </a:pPr>
            <a:r>
              <a:rPr lang="en-US" sz="1400" b="1" dirty="0"/>
              <a:t>Assumption 2</a:t>
            </a:r>
          </a:p>
          <a:p>
            <a:pPr marL="342900" indent="-342900">
              <a:lnSpc>
                <a:spcPct val="150000"/>
              </a:lnSpc>
              <a:buFont typeface="+mj-lt"/>
              <a:buAutoNum type="arabicPeriod"/>
            </a:pPr>
            <a:r>
              <a:rPr lang="en-US" sz="1400" dirty="0">
                <a:solidFill>
                  <a:srgbClr val="000000"/>
                </a:solidFill>
              </a:rPr>
              <a:t>X values are independent of the error term. Values taken by the regressor X may be considered fixed in repeated trials / sample. The error in prediction of each trial is independent of the value of X. </a:t>
            </a:r>
          </a:p>
          <a:p>
            <a:pPr marL="342900" indent="-342900">
              <a:lnSpc>
                <a:spcPct val="150000"/>
              </a:lnSpc>
              <a:buFont typeface="+mj-lt"/>
              <a:buAutoNum type="arabicPeriod"/>
            </a:pPr>
            <a:r>
              <a:rPr lang="en-US" sz="1400" u="sng" dirty="0">
                <a:solidFill>
                  <a:srgbClr val="000000"/>
                </a:solidFill>
              </a:rPr>
              <a:t>Error term </a:t>
            </a:r>
            <a:r>
              <a:rPr lang="en-US" sz="1400" u="sng" dirty="0" err="1">
                <a:solidFill>
                  <a:srgbClr val="000000"/>
                </a:solidFill>
              </a:rPr>
              <a:t>ui</a:t>
            </a:r>
            <a:r>
              <a:rPr lang="en-US" sz="1400" u="sng" dirty="0">
                <a:solidFill>
                  <a:srgbClr val="000000"/>
                </a:solidFill>
              </a:rPr>
              <a:t>, represents the impact of the variables not considered for the model. Since the assumption that X predictors are independent of one another, it applies to even those variables not considered</a:t>
            </a:r>
          </a:p>
          <a:p>
            <a:pPr lvl="0">
              <a:lnSpc>
                <a:spcPct val="150000"/>
              </a:lnSpc>
            </a:pPr>
            <a:r>
              <a:rPr lang="en-US" sz="1400" b="1" dirty="0">
                <a:solidFill>
                  <a:srgbClr val="000000"/>
                </a:solidFill>
              </a:rPr>
              <a:t>Assumption 3</a:t>
            </a:r>
          </a:p>
          <a:p>
            <a:pPr marL="342900" indent="-342900">
              <a:lnSpc>
                <a:spcPct val="150000"/>
              </a:lnSpc>
              <a:buFont typeface="+mj-lt"/>
              <a:buAutoNum type="arabicPeriod"/>
            </a:pPr>
            <a:r>
              <a:rPr lang="en-US" sz="1400" dirty="0">
                <a:solidFill>
                  <a:srgbClr val="000000"/>
                </a:solidFill>
              </a:rPr>
              <a:t>The mean value of disturbance </a:t>
            </a:r>
            <a:r>
              <a:rPr lang="en-US" sz="1400" dirty="0" err="1">
                <a:solidFill>
                  <a:srgbClr val="000000"/>
                </a:solidFill>
              </a:rPr>
              <a:t>ui</a:t>
            </a:r>
            <a:r>
              <a:rPr lang="en-US" sz="1400" dirty="0">
                <a:solidFill>
                  <a:srgbClr val="000000"/>
                </a:solidFill>
              </a:rPr>
              <a:t> is zero. Given the value of Xi, the means or expected value of the random disturbance E(</a:t>
            </a:r>
            <a:r>
              <a:rPr lang="en-US" sz="1400" dirty="0" err="1">
                <a:solidFill>
                  <a:srgbClr val="000000"/>
                </a:solidFill>
              </a:rPr>
              <a:t>ui</a:t>
            </a:r>
            <a:r>
              <a:rPr lang="en-US" sz="1400" dirty="0">
                <a:solidFill>
                  <a:srgbClr val="000000"/>
                </a:solidFill>
              </a:rPr>
              <a:t> | Xi) = 0 i.e. E(</a:t>
            </a:r>
            <a:r>
              <a:rPr lang="en-US" sz="1400" dirty="0" err="1">
                <a:solidFill>
                  <a:srgbClr val="000000"/>
                </a:solidFill>
              </a:rPr>
              <a:t>ui</a:t>
            </a:r>
            <a:r>
              <a:rPr lang="en-US" sz="1400" dirty="0">
                <a:solidFill>
                  <a:srgbClr val="000000"/>
                </a:solidFill>
              </a:rPr>
              <a:t>) = 0</a:t>
            </a:r>
          </a:p>
          <a:p>
            <a:pPr marL="342900" indent="-342900">
              <a:lnSpc>
                <a:spcPct val="150000"/>
              </a:lnSpc>
              <a:buFont typeface="+mj-lt"/>
              <a:buAutoNum type="arabicPeriod"/>
            </a:pPr>
            <a:r>
              <a:rPr lang="en-US" sz="1400" dirty="0">
                <a:solidFill>
                  <a:srgbClr val="000000"/>
                </a:solidFill>
              </a:rPr>
              <a:t>Population of y corresponding to a given Xi is distributed around its mean value, implies no specification bias / error in the model indicating that the model is correctly specified. </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Specification error results from leaving out important variables or choosing wrong functional form to express relationship between y and X </a:t>
            </a:r>
          </a:p>
        </p:txBody>
      </p:sp>
      <p:sp>
        <p:nvSpPr>
          <p:cNvPr id="5" name="TextBox 4">
            <a:extLst>
              <a:ext uri="{FF2B5EF4-FFF2-40B4-BE49-F238E27FC236}">
                <a16:creationId xmlns:a16="http://schemas.microsoft.com/office/drawing/2014/main" id="{7E8764D9-BF68-44DF-BBE0-73D53BAE2295}"/>
              </a:ext>
            </a:extLst>
          </p:cNvPr>
          <p:cNvSpPr txBox="1"/>
          <p:nvPr/>
        </p:nvSpPr>
        <p:spPr>
          <a:xfrm>
            <a:off x="4267200" y="727318"/>
            <a:ext cx="3657600" cy="369332"/>
          </a:xfrm>
          <a:prstGeom prst="rect">
            <a:avLst/>
          </a:prstGeom>
          <a:noFill/>
        </p:spPr>
        <p:txBody>
          <a:bodyPr wrap="square" rtlCol="0">
            <a:spAutoFit/>
          </a:bodyPr>
          <a:lstStyle/>
          <a:p>
            <a:r>
              <a:rPr lang="en-US" b="1" dirty="0"/>
              <a:t>Regression Model Assumptions</a:t>
            </a:r>
          </a:p>
        </p:txBody>
      </p:sp>
      <p:pic>
        <p:nvPicPr>
          <p:cNvPr id="7" name="Picture 6">
            <a:extLst>
              <a:ext uri="{FF2B5EF4-FFF2-40B4-BE49-F238E27FC236}">
                <a16:creationId xmlns:a16="http://schemas.microsoft.com/office/drawing/2014/main" id="{7767120F-3A34-401D-BF64-B3D95334706A}"/>
              </a:ext>
            </a:extLst>
          </p:cNvPr>
          <p:cNvPicPr>
            <a:picLocks noChangeAspect="1"/>
          </p:cNvPicPr>
          <p:nvPr/>
        </p:nvPicPr>
        <p:blipFill>
          <a:blip r:embed="rId4"/>
          <a:stretch>
            <a:fillRect/>
          </a:stretch>
        </p:blipFill>
        <p:spPr>
          <a:xfrm>
            <a:off x="5410200" y="4724400"/>
            <a:ext cx="1623060" cy="1306208"/>
          </a:xfrm>
          <a:prstGeom prst="rect">
            <a:avLst/>
          </a:prstGeom>
        </p:spPr>
      </p:pic>
    </p:spTree>
    <p:custDataLst>
      <p:tags r:id="rId1"/>
    </p:custDataLst>
    <p:extLst>
      <p:ext uri="{BB962C8B-B14F-4D97-AF65-F5344CB8AC3E}">
        <p14:creationId xmlns:p14="http://schemas.microsoft.com/office/powerpoint/2010/main" val="3673575162"/>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5546198"/>
          </a:xfrm>
          <a:prstGeom prst="rect">
            <a:avLst/>
          </a:prstGeom>
          <a:noFill/>
        </p:spPr>
        <p:txBody>
          <a:bodyPr wrap="square" rtlCol="0">
            <a:spAutoFit/>
          </a:bodyPr>
          <a:lstStyle/>
          <a:p>
            <a:pPr lvl="0">
              <a:lnSpc>
                <a:spcPct val="150000"/>
              </a:lnSpc>
            </a:pPr>
            <a:r>
              <a:rPr lang="en-US" sz="1400" b="1" dirty="0"/>
              <a:t>Assumption 4</a:t>
            </a:r>
          </a:p>
          <a:p>
            <a:pPr marL="342900" indent="-342900">
              <a:lnSpc>
                <a:spcPct val="150000"/>
              </a:lnSpc>
              <a:buFont typeface="+mj-lt"/>
              <a:buAutoNum type="arabicPeriod"/>
            </a:pPr>
            <a:r>
              <a:rPr lang="en-US" sz="1400" dirty="0">
                <a:solidFill>
                  <a:srgbClr val="000000"/>
                </a:solidFill>
              </a:rPr>
              <a:t>Homoscedasticity or Constant Variance of </a:t>
            </a:r>
            <a:r>
              <a:rPr lang="en-US" sz="1400" dirty="0" err="1">
                <a:solidFill>
                  <a:srgbClr val="000000"/>
                </a:solidFill>
              </a:rPr>
              <a:t>ui</a:t>
            </a:r>
            <a:r>
              <a:rPr lang="en-US" sz="1400" dirty="0">
                <a:solidFill>
                  <a:srgbClr val="000000"/>
                </a:solidFill>
              </a:rPr>
              <a:t>, the variance of the error / disturbance is the same regardless of the value of X</a:t>
            </a:r>
          </a:p>
          <a:p>
            <a:pPr marL="342900" indent="-342900">
              <a:lnSpc>
                <a:spcPct val="150000"/>
              </a:lnSpc>
              <a:buFont typeface="+mj-lt"/>
              <a:buAutoNum type="arabicPeriod"/>
            </a:pPr>
            <a:r>
              <a:rPr lang="en-US" sz="1400" dirty="0">
                <a:solidFill>
                  <a:srgbClr val="000000"/>
                </a:solidFill>
              </a:rPr>
              <a:t>Var(</a:t>
            </a:r>
            <a:r>
              <a:rPr lang="en-US" sz="1400" dirty="0" err="1">
                <a:solidFill>
                  <a:srgbClr val="000000"/>
                </a:solidFill>
              </a:rPr>
              <a:t>ui</a:t>
            </a:r>
            <a:r>
              <a:rPr lang="en-US" sz="1400" dirty="0">
                <a:solidFill>
                  <a:srgbClr val="000000"/>
                </a:solidFill>
              </a:rPr>
              <a:t>) = E[ </a:t>
            </a:r>
            <a:r>
              <a:rPr lang="en-US" sz="1400" dirty="0" err="1">
                <a:solidFill>
                  <a:srgbClr val="000000"/>
                </a:solidFill>
              </a:rPr>
              <a:t>ui</a:t>
            </a:r>
            <a:r>
              <a:rPr lang="en-US" sz="1400" dirty="0">
                <a:solidFill>
                  <a:srgbClr val="000000"/>
                </a:solidFill>
              </a:rPr>
              <a:t> -  E(</a:t>
            </a:r>
            <a:r>
              <a:rPr lang="en-US" sz="1400" dirty="0" err="1">
                <a:solidFill>
                  <a:srgbClr val="000000"/>
                </a:solidFill>
              </a:rPr>
              <a:t>ui</a:t>
            </a:r>
            <a:r>
              <a:rPr lang="en-US" sz="1400" dirty="0">
                <a:solidFill>
                  <a:srgbClr val="000000"/>
                </a:solidFill>
              </a:rPr>
              <a:t> | Xi)]^2 =  E(ui^2 | Xi) because of assumption 3 (E(</a:t>
            </a:r>
            <a:r>
              <a:rPr lang="en-US" sz="1400" dirty="0" err="1">
                <a:solidFill>
                  <a:srgbClr val="000000"/>
                </a:solidFill>
              </a:rPr>
              <a:t>ui</a:t>
            </a:r>
            <a:r>
              <a:rPr lang="en-US" sz="1400" dirty="0">
                <a:solidFill>
                  <a:srgbClr val="000000"/>
                </a:solidFill>
              </a:rPr>
              <a:t>) = 0).</a:t>
            </a:r>
          </a:p>
          <a:p>
            <a:pPr marL="342900" indent="-342900">
              <a:lnSpc>
                <a:spcPct val="150000"/>
              </a:lnSpc>
              <a:buFont typeface="+mj-lt"/>
              <a:buAutoNum type="arabicPeriod"/>
            </a:pPr>
            <a:r>
              <a:rPr lang="en-US" sz="1400" dirty="0">
                <a:solidFill>
                  <a:srgbClr val="000000"/>
                </a:solidFill>
              </a:rPr>
              <a:t> = E(ui^2) for a given Xi   =  constant variance  (representation for homoscedasticity)</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The likelihood that the y observations coming from the population with X = Xi would be closer to the population regression function than those coming from the populations corresponding to X = X2, X = X3 and so on. The reliability of  predicted Y will fall  </a:t>
            </a:r>
          </a:p>
          <a:p>
            <a:pPr marL="342900" indent="-342900">
              <a:lnSpc>
                <a:spcPct val="150000"/>
              </a:lnSpc>
              <a:buFont typeface="+mj-lt"/>
              <a:buAutoNum type="arabicPeriod"/>
            </a:pPr>
            <a:r>
              <a:rPr lang="en-US" sz="1400" u="sng" dirty="0">
                <a:solidFill>
                  <a:srgbClr val="000000"/>
                </a:solidFill>
              </a:rPr>
              <a:t>By invoking Assumption 4, we stress equal importance to all y values corresponding to different values of X</a:t>
            </a:r>
          </a:p>
        </p:txBody>
      </p:sp>
      <p:pic>
        <p:nvPicPr>
          <p:cNvPr id="27650" name="Picture 2" descr="https://www.rhayden.us/regression-models/images/3682_273_75.jpg">
            <a:extLst>
              <a:ext uri="{FF2B5EF4-FFF2-40B4-BE49-F238E27FC236}">
                <a16:creationId xmlns:a16="http://schemas.microsoft.com/office/drawing/2014/main" id="{1168C3CC-49F9-4D0F-A4F4-2C6919C67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30831"/>
            <a:ext cx="2590800" cy="1586035"/>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www.rhayden.us/regression-models/images/3682_273_76.jpg">
            <a:extLst>
              <a:ext uri="{FF2B5EF4-FFF2-40B4-BE49-F238E27FC236}">
                <a16:creationId xmlns:a16="http://schemas.microsoft.com/office/drawing/2014/main" id="{B5FBC1E6-115D-4B12-A886-F5613AC29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4133" y="2819401"/>
            <a:ext cx="2447063" cy="1498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378757-C832-4EE8-BA00-E3E87A78D10B}"/>
              </a:ext>
            </a:extLst>
          </p:cNvPr>
          <p:cNvSpPr txBox="1"/>
          <p:nvPr/>
        </p:nvSpPr>
        <p:spPr>
          <a:xfrm>
            <a:off x="2667000" y="3048001"/>
            <a:ext cx="1752600" cy="276999"/>
          </a:xfrm>
          <a:prstGeom prst="rect">
            <a:avLst/>
          </a:prstGeom>
          <a:noFill/>
        </p:spPr>
        <p:txBody>
          <a:bodyPr wrap="square" rtlCol="0">
            <a:spAutoFit/>
          </a:bodyPr>
          <a:lstStyle/>
          <a:p>
            <a:r>
              <a:rPr lang="en-US" sz="1200" dirty="0"/>
              <a:t>Homoscedasticity</a:t>
            </a:r>
          </a:p>
        </p:txBody>
      </p:sp>
      <p:sp>
        <p:nvSpPr>
          <p:cNvPr id="7" name="TextBox 6">
            <a:extLst>
              <a:ext uri="{FF2B5EF4-FFF2-40B4-BE49-F238E27FC236}">
                <a16:creationId xmlns:a16="http://schemas.microsoft.com/office/drawing/2014/main" id="{09609693-C63C-4FD9-9069-79B745CB8151}"/>
              </a:ext>
            </a:extLst>
          </p:cNvPr>
          <p:cNvSpPr txBox="1"/>
          <p:nvPr/>
        </p:nvSpPr>
        <p:spPr>
          <a:xfrm>
            <a:off x="7673865" y="2909501"/>
            <a:ext cx="1752600" cy="276999"/>
          </a:xfrm>
          <a:prstGeom prst="rect">
            <a:avLst/>
          </a:prstGeom>
          <a:noFill/>
        </p:spPr>
        <p:txBody>
          <a:bodyPr wrap="square" rtlCol="0">
            <a:spAutoFit/>
          </a:bodyPr>
          <a:lstStyle/>
          <a:p>
            <a:r>
              <a:rPr lang="en-US" sz="1200" dirty="0"/>
              <a:t>Heteroscedasticity</a:t>
            </a:r>
          </a:p>
        </p:txBody>
      </p:sp>
      <p:sp>
        <p:nvSpPr>
          <p:cNvPr id="5" name="TextBox 4">
            <a:extLst>
              <a:ext uri="{FF2B5EF4-FFF2-40B4-BE49-F238E27FC236}">
                <a16:creationId xmlns:a16="http://schemas.microsoft.com/office/drawing/2014/main" id="{35BAABA9-9E19-43A5-9263-A1E069014BE8}"/>
              </a:ext>
            </a:extLst>
          </p:cNvPr>
          <p:cNvSpPr txBox="1"/>
          <p:nvPr/>
        </p:nvSpPr>
        <p:spPr>
          <a:xfrm>
            <a:off x="3025665" y="4443218"/>
            <a:ext cx="6400800" cy="246221"/>
          </a:xfrm>
          <a:prstGeom prst="rect">
            <a:avLst/>
          </a:prstGeom>
          <a:noFill/>
        </p:spPr>
        <p:txBody>
          <a:bodyPr wrap="square" rtlCol="0">
            <a:spAutoFit/>
          </a:bodyPr>
          <a:lstStyle/>
          <a:p>
            <a:r>
              <a:rPr lang="en-US" sz="1000" dirty="0">
                <a:hlinkClick r:id="rId6">
                  <a:extLst>
                    <a:ext uri="{A12FA001-AC4F-418D-AE19-62706E023703}">
                      <ahyp:hlinkClr xmlns="" xmlns:ahyp="http://schemas.microsoft.com/office/drawing/2018/hyperlinkcolor" val="tx"/>
                    </a:ext>
                  </a:extLst>
                </a:hlinkClick>
              </a:rPr>
              <a:t>Image source: https://www.rhayden.us/regression-models/the-nature-of-heteroscedasticity.html</a:t>
            </a:r>
            <a:endParaRPr lang="en-US" sz="1000" dirty="0"/>
          </a:p>
        </p:txBody>
      </p:sp>
      <p:sp>
        <p:nvSpPr>
          <p:cNvPr id="10" name="TextBox 9">
            <a:extLst>
              <a:ext uri="{FF2B5EF4-FFF2-40B4-BE49-F238E27FC236}">
                <a16:creationId xmlns:a16="http://schemas.microsoft.com/office/drawing/2014/main" id="{DC6EFD2F-DF7A-4CBB-9E5F-95CAE4E7330D}"/>
              </a:ext>
            </a:extLst>
          </p:cNvPr>
          <p:cNvSpPr txBox="1"/>
          <p:nvPr/>
        </p:nvSpPr>
        <p:spPr>
          <a:xfrm>
            <a:off x="4267200" y="727318"/>
            <a:ext cx="3657600" cy="369332"/>
          </a:xfrm>
          <a:prstGeom prst="rect">
            <a:avLst/>
          </a:prstGeom>
          <a:noFill/>
        </p:spPr>
        <p:txBody>
          <a:bodyPr wrap="square" rtlCol="0">
            <a:spAutoFit/>
          </a:bodyPr>
          <a:lstStyle/>
          <a:p>
            <a:r>
              <a:rPr lang="en-US" b="1" dirty="0"/>
              <a:t>Regression Model Assumptions</a:t>
            </a:r>
          </a:p>
        </p:txBody>
      </p:sp>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2534400" y="3323880"/>
              <a:ext cx="5219640" cy="1081800"/>
            </p14:xfrm>
          </p:contentPart>
        </mc:Choice>
        <mc:Fallback xmlns="">
          <p:pic>
            <p:nvPicPr>
              <p:cNvPr id="4" name="Ink 3"/>
              <p:cNvPicPr/>
              <p:nvPr/>
            </p:nvPicPr>
            <p:blipFill>
              <a:blip r:embed="rId8"/>
              <a:stretch>
                <a:fillRect/>
              </a:stretch>
            </p:blipFill>
            <p:spPr>
              <a:xfrm>
                <a:off x="2526840" y="3317040"/>
                <a:ext cx="5233680" cy="1092960"/>
              </a:xfrm>
              <a:prstGeom prst="rect">
                <a:avLst/>
              </a:prstGeom>
            </p:spPr>
          </p:pic>
        </mc:Fallback>
      </mc:AlternateContent>
    </p:spTree>
    <p:custDataLst>
      <p:tags r:id="rId1"/>
    </p:custDataLst>
    <p:extLst>
      <p:ext uri="{BB962C8B-B14F-4D97-AF65-F5344CB8AC3E}">
        <p14:creationId xmlns:p14="http://schemas.microsoft.com/office/powerpoint/2010/main" val="1901921750"/>
      </p:ext>
    </p:extLst>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7010400" cy="5546198"/>
          </a:xfrm>
          <a:prstGeom prst="rect">
            <a:avLst/>
          </a:prstGeom>
          <a:noFill/>
        </p:spPr>
        <p:txBody>
          <a:bodyPr wrap="square" rtlCol="0">
            <a:spAutoFit/>
          </a:bodyPr>
          <a:lstStyle/>
          <a:p>
            <a:pPr lvl="0">
              <a:lnSpc>
                <a:spcPct val="150000"/>
              </a:lnSpc>
            </a:pPr>
            <a:r>
              <a:rPr lang="en-US" sz="1400" b="1" dirty="0"/>
              <a:t>Assumption 5</a:t>
            </a:r>
          </a:p>
          <a:p>
            <a:pPr marL="342900" indent="-342900">
              <a:lnSpc>
                <a:spcPct val="150000"/>
              </a:lnSpc>
              <a:buFont typeface="+mj-lt"/>
              <a:buAutoNum type="arabicPeriod"/>
            </a:pPr>
            <a:r>
              <a:rPr lang="en-US" sz="1400" dirty="0">
                <a:solidFill>
                  <a:srgbClr val="000000"/>
                </a:solidFill>
              </a:rPr>
              <a:t>No autocorrelation between disturbances </a:t>
            </a:r>
            <a:r>
              <a:rPr lang="en-US" sz="1400" dirty="0" err="1">
                <a:solidFill>
                  <a:srgbClr val="000000"/>
                </a:solidFill>
              </a:rPr>
              <a:t>ui</a:t>
            </a:r>
            <a:r>
              <a:rPr lang="en-US" sz="1400" dirty="0">
                <a:solidFill>
                  <a:srgbClr val="000000"/>
                </a:solidFill>
              </a:rPr>
              <a:t>. Given any two X values, Xi and </a:t>
            </a:r>
            <a:r>
              <a:rPr lang="en-US" sz="1400" dirty="0" err="1">
                <a:solidFill>
                  <a:srgbClr val="000000"/>
                </a:solidFill>
              </a:rPr>
              <a:t>Xj</a:t>
            </a:r>
            <a:r>
              <a:rPr lang="en-US" sz="1400" dirty="0">
                <a:solidFill>
                  <a:srgbClr val="000000"/>
                </a:solidFill>
              </a:rPr>
              <a:t> (I &lt;&gt; j), the correlation between any to </a:t>
            </a:r>
            <a:r>
              <a:rPr lang="en-US" sz="1400" dirty="0" err="1">
                <a:solidFill>
                  <a:srgbClr val="000000"/>
                </a:solidFill>
              </a:rPr>
              <a:t>ui</a:t>
            </a:r>
            <a:r>
              <a:rPr lang="en-US" sz="1400" dirty="0">
                <a:solidFill>
                  <a:srgbClr val="000000"/>
                </a:solidFill>
              </a:rPr>
              <a:t> and </a:t>
            </a:r>
            <a:r>
              <a:rPr lang="en-US" sz="1400" dirty="0" err="1">
                <a:solidFill>
                  <a:srgbClr val="000000"/>
                </a:solidFill>
              </a:rPr>
              <a:t>uj</a:t>
            </a:r>
            <a:r>
              <a:rPr lang="en-US" sz="1400" dirty="0">
                <a:solidFill>
                  <a:srgbClr val="000000"/>
                </a:solidFill>
              </a:rPr>
              <a:t> is zero i.e. no serial or auto correlation</a:t>
            </a:r>
          </a:p>
          <a:p>
            <a:pPr marL="342900" indent="-342900">
              <a:lnSpc>
                <a:spcPct val="150000"/>
              </a:lnSpc>
              <a:buFont typeface="+mj-lt"/>
              <a:buAutoNum type="arabicPeriod"/>
            </a:pPr>
            <a:r>
              <a:rPr lang="en-US" sz="1400" dirty="0">
                <a:solidFill>
                  <a:srgbClr val="000000"/>
                </a:solidFill>
              </a:rPr>
              <a:t>This assumption is justified when time is not an attribute i.e. the trials / records are not generated in any time-series fashion</a:t>
            </a:r>
          </a:p>
          <a:p>
            <a:pPr lvl="0">
              <a:lnSpc>
                <a:spcPct val="150000"/>
              </a:lnSpc>
            </a:pPr>
            <a:endParaRPr lang="en-US" sz="1400" b="1" dirty="0">
              <a:solidFill>
                <a:srgbClr val="000000"/>
              </a:solidFill>
            </a:endParaRPr>
          </a:p>
          <a:p>
            <a:pPr lvl="0">
              <a:lnSpc>
                <a:spcPct val="150000"/>
              </a:lnSpc>
            </a:pPr>
            <a:r>
              <a:rPr lang="en-US" sz="1400" b="1" dirty="0">
                <a:solidFill>
                  <a:srgbClr val="000000"/>
                </a:solidFill>
              </a:rPr>
              <a:t>Assumption 6</a:t>
            </a:r>
          </a:p>
          <a:p>
            <a:pPr marL="342900" indent="-342900">
              <a:lnSpc>
                <a:spcPct val="150000"/>
              </a:lnSpc>
              <a:buFont typeface="+mj-lt"/>
              <a:buAutoNum type="arabicPeriod"/>
            </a:pPr>
            <a:r>
              <a:rPr lang="en-US" sz="1400" dirty="0">
                <a:solidFill>
                  <a:srgbClr val="000000"/>
                </a:solidFill>
              </a:rPr>
              <a:t>The number of observations n must be greater than the number of parameters to be estimated. In data science parlance, the depth should be much greater than breadth i.e. number of records much larger than the number of columns to avoid curse of dimensionality situation.</a:t>
            </a:r>
          </a:p>
          <a:p>
            <a:pPr lvl="0">
              <a:lnSpc>
                <a:spcPct val="150000"/>
              </a:lnSpc>
            </a:pPr>
            <a:endParaRPr lang="en-US" sz="1400" b="1" dirty="0">
              <a:solidFill>
                <a:srgbClr val="000000"/>
              </a:solidFill>
            </a:endParaRPr>
          </a:p>
          <a:p>
            <a:pPr lvl="0">
              <a:lnSpc>
                <a:spcPct val="150000"/>
              </a:lnSpc>
            </a:pPr>
            <a:r>
              <a:rPr lang="en-US" sz="1400" b="1" dirty="0">
                <a:solidFill>
                  <a:srgbClr val="000000"/>
                </a:solidFill>
              </a:rPr>
              <a:t>Assumption 7</a:t>
            </a:r>
          </a:p>
          <a:p>
            <a:pPr marL="342900" indent="-342900">
              <a:lnSpc>
                <a:spcPct val="150000"/>
              </a:lnSpc>
              <a:buFont typeface="+mj-lt"/>
              <a:buAutoNum type="arabicPeriod"/>
            </a:pPr>
            <a:r>
              <a:rPr lang="en-US" sz="1400" dirty="0">
                <a:solidFill>
                  <a:srgbClr val="000000"/>
                </a:solidFill>
              </a:rPr>
              <a:t>The X should have variance. The values should not be constant. In Data Science parlance, X should have variance. Further the outliers should not exist</a:t>
            </a:r>
          </a:p>
          <a:p>
            <a:pPr lvl="0">
              <a:lnSpc>
                <a:spcPct val="150000"/>
              </a:lnSpc>
            </a:pPr>
            <a:endParaRPr lang="en-US" sz="1400" dirty="0">
              <a:solidFill>
                <a:srgbClr val="000000"/>
              </a:solidFill>
            </a:endParaRPr>
          </a:p>
        </p:txBody>
      </p:sp>
      <p:sp>
        <p:nvSpPr>
          <p:cNvPr id="10" name="TextBox 9">
            <a:extLst>
              <a:ext uri="{FF2B5EF4-FFF2-40B4-BE49-F238E27FC236}">
                <a16:creationId xmlns:a16="http://schemas.microsoft.com/office/drawing/2014/main" id="{D02AF9D5-3E59-4298-AA7F-BB26F915F0D9}"/>
              </a:ext>
            </a:extLst>
          </p:cNvPr>
          <p:cNvSpPr txBox="1"/>
          <p:nvPr/>
        </p:nvSpPr>
        <p:spPr>
          <a:xfrm>
            <a:off x="4267200" y="727318"/>
            <a:ext cx="3657600" cy="369332"/>
          </a:xfrm>
          <a:prstGeom prst="rect">
            <a:avLst/>
          </a:prstGeom>
          <a:noFill/>
        </p:spPr>
        <p:txBody>
          <a:bodyPr wrap="square" rtlCol="0">
            <a:spAutoFit/>
          </a:bodyPr>
          <a:lstStyle/>
          <a:p>
            <a:r>
              <a:rPr lang="en-US" b="1" dirty="0"/>
              <a:t>Regression Model Assumptions</a:t>
            </a:r>
          </a:p>
        </p:txBody>
      </p:sp>
      <p:pic>
        <p:nvPicPr>
          <p:cNvPr id="6" name="Picture 5">
            <a:extLst>
              <a:ext uri="{FF2B5EF4-FFF2-40B4-BE49-F238E27FC236}">
                <a16:creationId xmlns:a16="http://schemas.microsoft.com/office/drawing/2014/main" id="{EEC40B52-CBB6-4FE5-90FB-2C36070F5582}"/>
              </a:ext>
            </a:extLst>
          </p:cNvPr>
          <p:cNvPicPr>
            <a:picLocks noChangeAspect="1"/>
          </p:cNvPicPr>
          <p:nvPr/>
        </p:nvPicPr>
        <p:blipFill>
          <a:blip r:embed="rId4"/>
          <a:stretch>
            <a:fillRect/>
          </a:stretch>
        </p:blipFill>
        <p:spPr>
          <a:xfrm>
            <a:off x="8839201" y="1219200"/>
            <a:ext cx="1656207" cy="1600200"/>
          </a:xfrm>
          <a:prstGeom prst="rect">
            <a:avLst/>
          </a:prstGeom>
        </p:spPr>
      </p:pic>
    </p:spTree>
    <p:custDataLst>
      <p:tags r:id="rId1"/>
    </p:custDataLst>
    <p:extLst>
      <p:ext uri="{BB962C8B-B14F-4D97-AF65-F5344CB8AC3E}">
        <p14:creationId xmlns:p14="http://schemas.microsoft.com/office/powerpoint/2010/main" val="7935819"/>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5869364"/>
          </a:xfrm>
          <a:prstGeom prst="rect">
            <a:avLst/>
          </a:prstGeom>
          <a:noFill/>
        </p:spPr>
        <p:txBody>
          <a:bodyPr wrap="square" rtlCol="0">
            <a:spAutoFit/>
          </a:bodyPr>
          <a:lstStyle/>
          <a:p>
            <a:pPr lvl="0">
              <a:lnSpc>
                <a:spcPct val="150000"/>
              </a:lnSpc>
            </a:pPr>
            <a:r>
              <a:rPr lang="en-US" sz="1400" b="1" dirty="0"/>
              <a:t>Assumption 8</a:t>
            </a:r>
          </a:p>
          <a:p>
            <a:pPr marL="342900" indent="-342900">
              <a:lnSpc>
                <a:spcPct val="150000"/>
              </a:lnSpc>
              <a:buFont typeface="+mj-lt"/>
              <a:buAutoNum type="arabicPeriod"/>
            </a:pPr>
            <a:r>
              <a:rPr lang="en-US" sz="1400" dirty="0">
                <a:solidFill>
                  <a:srgbClr val="000000"/>
                </a:solidFill>
              </a:rPr>
              <a:t>There no perfect collinearity between the predictor variables X</a:t>
            </a:r>
          </a:p>
          <a:p>
            <a:pPr marL="342900" indent="-342900">
              <a:lnSpc>
                <a:spcPct val="150000"/>
              </a:lnSpc>
              <a:buFont typeface="+mj-lt"/>
              <a:buAutoNum type="arabicPeriod"/>
            </a:pPr>
            <a:r>
              <a:rPr lang="en-US" sz="1400" dirty="0">
                <a:solidFill>
                  <a:srgbClr val="000000"/>
                </a:solidFill>
              </a:rPr>
              <a:t>In case of perfect collinearity, the scatter plot will be line</a:t>
            </a:r>
          </a:p>
          <a:p>
            <a:pPr marL="342900" indent="-342900">
              <a:lnSpc>
                <a:spcPct val="150000"/>
              </a:lnSpc>
              <a:buFont typeface="+mj-lt"/>
              <a:buAutoNum type="arabicPeriod"/>
            </a:pPr>
            <a:r>
              <a:rPr lang="en-US" sz="1400" dirty="0">
                <a:solidFill>
                  <a:srgbClr val="000000"/>
                </a:solidFill>
              </a:rPr>
              <a:t>Most often we come across less than perfect collinearity</a:t>
            </a:r>
          </a:p>
          <a:p>
            <a:pPr marL="342900" indent="-342900">
              <a:lnSpc>
                <a:spcPct val="150000"/>
              </a:lnSpc>
              <a:buFont typeface="+mj-lt"/>
              <a:buAutoNum type="arabicPeriod"/>
            </a:pPr>
            <a:endParaRPr lang="en-US" sz="1400" dirty="0">
              <a:solidFill>
                <a:srgbClr val="000000"/>
              </a:solidFill>
            </a:endParaRPr>
          </a:p>
          <a:p>
            <a:pPr lvl="0">
              <a:lnSpc>
                <a:spcPct val="150000"/>
              </a:lnSpc>
            </a:pPr>
            <a:r>
              <a:rPr lang="en-US" sz="1400" b="1" dirty="0">
                <a:solidFill>
                  <a:srgbClr val="000000"/>
                </a:solidFill>
              </a:rPr>
              <a:t>Assumption 9</a:t>
            </a:r>
          </a:p>
          <a:p>
            <a:pPr marL="342900" indent="-342900">
              <a:lnSpc>
                <a:spcPct val="150000"/>
              </a:lnSpc>
              <a:buFont typeface="+mj-lt"/>
              <a:buAutoNum type="arabicPeriod"/>
            </a:pPr>
            <a:r>
              <a:rPr lang="en-US" sz="1400" dirty="0">
                <a:solidFill>
                  <a:srgbClr val="000000"/>
                </a:solidFill>
              </a:rPr>
              <a:t>The model is correctly specified i.e. neither overfit or underfit</a:t>
            </a:r>
          </a:p>
          <a:p>
            <a:pPr lvl="0">
              <a:lnSpc>
                <a:spcPct val="150000"/>
              </a:lnSpc>
            </a:pPr>
            <a:endParaRPr lang="en-US" sz="1400" b="1" dirty="0">
              <a:solidFill>
                <a:srgbClr val="000000"/>
              </a:solidFill>
            </a:endParaRPr>
          </a:p>
          <a:p>
            <a:pPr lvl="0">
              <a:lnSpc>
                <a:spcPct val="150000"/>
              </a:lnSpc>
            </a:pPr>
            <a:r>
              <a:rPr lang="en-US" sz="1400" b="1" dirty="0">
                <a:solidFill>
                  <a:srgbClr val="000000"/>
                </a:solidFill>
              </a:rPr>
              <a:t>Assumption 10</a:t>
            </a:r>
          </a:p>
          <a:p>
            <a:pPr lvl="0">
              <a:lnSpc>
                <a:spcPct val="150000"/>
              </a:lnSpc>
            </a:pPr>
            <a:r>
              <a:rPr lang="en-US" sz="1400" dirty="0">
                <a:solidFill>
                  <a:srgbClr val="000000"/>
                </a:solidFill>
              </a:rPr>
              <a:t>The stochastic term </a:t>
            </a:r>
            <a:r>
              <a:rPr lang="en-US" sz="1400" dirty="0" err="1">
                <a:solidFill>
                  <a:srgbClr val="000000"/>
                </a:solidFill>
              </a:rPr>
              <a:t>ui</a:t>
            </a:r>
            <a:r>
              <a:rPr lang="en-US" sz="1400" dirty="0">
                <a:solidFill>
                  <a:srgbClr val="000000"/>
                </a:solidFill>
              </a:rPr>
              <a:t> is normally distributed. </a:t>
            </a:r>
            <a:r>
              <a:rPr lang="en-US" sz="1400" dirty="0"/>
              <a:t>The error term ‘e’ follows the normal distribution with zero mean and (constant) variance </a:t>
            </a:r>
          </a:p>
          <a:p>
            <a:pPr lvl="0">
              <a:lnSpc>
                <a:spcPct val="150000"/>
              </a:lnSpc>
            </a:pPr>
            <a:endParaRPr lang="en-US" sz="1400" dirty="0"/>
          </a:p>
          <a:p>
            <a:pPr lvl="0">
              <a:lnSpc>
                <a:spcPct val="150000"/>
              </a:lnSpc>
            </a:pPr>
            <a:r>
              <a:rPr lang="en-US" sz="1400" dirty="0"/>
              <a:t>where the symbol ∼ means distributed as and N stands for the normal distribution, the terms in the parentheses representing the two parameters of the normal distribution, namely, the mean and the variance. If this assumption is violated, the statistical tests such as t, and F in regression may not be valid.</a:t>
            </a:r>
          </a:p>
          <a:p>
            <a:pPr lvl="0">
              <a:lnSpc>
                <a:spcPct val="150000"/>
              </a:lnSpc>
            </a:pPr>
            <a:endParaRPr lang="en-US" sz="1400" b="1" dirty="0"/>
          </a:p>
          <a:p>
            <a:pPr marL="342900" indent="-342900">
              <a:lnSpc>
                <a:spcPct val="150000"/>
              </a:lnSpc>
              <a:buFont typeface="+mj-lt"/>
              <a:buAutoNum type="arabicPeriod"/>
            </a:pPr>
            <a:endParaRPr lang="en-US" sz="1400" dirty="0">
              <a:solidFill>
                <a:srgbClr val="000000"/>
              </a:solidFill>
            </a:endParaRPr>
          </a:p>
          <a:p>
            <a:pPr lvl="0">
              <a:lnSpc>
                <a:spcPct val="150000"/>
              </a:lnSpc>
            </a:pPr>
            <a:endParaRPr lang="en-US" sz="1400" dirty="0">
              <a:solidFill>
                <a:srgbClr val="000000"/>
              </a:solidFill>
            </a:endParaRPr>
          </a:p>
        </p:txBody>
      </p:sp>
      <p:sp>
        <p:nvSpPr>
          <p:cNvPr id="5" name="TextBox 4">
            <a:extLst>
              <a:ext uri="{FF2B5EF4-FFF2-40B4-BE49-F238E27FC236}">
                <a16:creationId xmlns:a16="http://schemas.microsoft.com/office/drawing/2014/main" id="{ABD453C7-9E08-4A76-BD8A-7C9D27910B88}"/>
              </a:ext>
            </a:extLst>
          </p:cNvPr>
          <p:cNvSpPr txBox="1"/>
          <p:nvPr/>
        </p:nvSpPr>
        <p:spPr>
          <a:xfrm>
            <a:off x="1798320" y="6066620"/>
            <a:ext cx="7162800" cy="553998"/>
          </a:xfrm>
          <a:prstGeom prst="rect">
            <a:avLst/>
          </a:prstGeom>
          <a:noFill/>
        </p:spPr>
        <p:txBody>
          <a:bodyPr wrap="square" rtlCol="0">
            <a:spAutoFit/>
          </a:bodyPr>
          <a:lstStyle/>
          <a:p>
            <a:r>
              <a:rPr lang="en-US" sz="1200" dirty="0">
                <a:solidFill>
                  <a:srgbClr val="000000"/>
                </a:solidFill>
              </a:rPr>
              <a:t>Note:  All the assumptions pertain to population regression function only. </a:t>
            </a:r>
          </a:p>
          <a:p>
            <a:endParaRPr lang="en-US" dirty="0">
              <a:solidFill>
                <a:schemeClr val="tx1">
                  <a:lumMod val="50000"/>
                  <a:lumOff val="50000"/>
                </a:schemeClr>
              </a:solidFill>
            </a:endParaRPr>
          </a:p>
        </p:txBody>
      </p:sp>
      <p:sp>
        <p:nvSpPr>
          <p:cNvPr id="10" name="TextBox 9">
            <a:extLst>
              <a:ext uri="{FF2B5EF4-FFF2-40B4-BE49-F238E27FC236}">
                <a16:creationId xmlns:a16="http://schemas.microsoft.com/office/drawing/2014/main" id="{D02AF9D5-3E59-4298-AA7F-BB26F915F0D9}"/>
              </a:ext>
            </a:extLst>
          </p:cNvPr>
          <p:cNvSpPr txBox="1"/>
          <p:nvPr/>
        </p:nvSpPr>
        <p:spPr>
          <a:xfrm>
            <a:off x="4267200" y="727318"/>
            <a:ext cx="3657600" cy="369332"/>
          </a:xfrm>
          <a:prstGeom prst="rect">
            <a:avLst/>
          </a:prstGeom>
          <a:noFill/>
        </p:spPr>
        <p:txBody>
          <a:bodyPr wrap="square" rtlCol="0">
            <a:spAutoFit/>
          </a:bodyPr>
          <a:lstStyle/>
          <a:p>
            <a:r>
              <a:rPr lang="en-US" b="1" dirty="0"/>
              <a:t>Regression Model Assumptions</a:t>
            </a:r>
          </a:p>
        </p:txBody>
      </p:sp>
      <p:pic>
        <p:nvPicPr>
          <p:cNvPr id="6" name="Picture 5">
            <a:extLst>
              <a:ext uri="{FF2B5EF4-FFF2-40B4-BE49-F238E27FC236}">
                <a16:creationId xmlns:a16="http://schemas.microsoft.com/office/drawing/2014/main" id="{203A70DD-3762-4692-B161-7306A7FE15B9}"/>
              </a:ext>
            </a:extLst>
          </p:cNvPr>
          <p:cNvPicPr>
            <a:picLocks noChangeAspect="1"/>
          </p:cNvPicPr>
          <p:nvPr/>
        </p:nvPicPr>
        <p:blipFill>
          <a:blip r:embed="rId4"/>
          <a:stretch>
            <a:fillRect/>
          </a:stretch>
        </p:blipFill>
        <p:spPr>
          <a:xfrm>
            <a:off x="4876800" y="4376571"/>
            <a:ext cx="1447800" cy="345347"/>
          </a:xfrm>
          <a:prstGeom prst="rect">
            <a:avLst/>
          </a:prstGeom>
        </p:spPr>
      </p:pic>
      <p:pic>
        <p:nvPicPr>
          <p:cNvPr id="3" name="Picture 2">
            <a:extLst>
              <a:ext uri="{FF2B5EF4-FFF2-40B4-BE49-F238E27FC236}">
                <a16:creationId xmlns:a16="http://schemas.microsoft.com/office/drawing/2014/main" id="{9DDB9F71-9069-4CD9-8CA1-596299CD5E4C}"/>
              </a:ext>
            </a:extLst>
          </p:cNvPr>
          <p:cNvPicPr>
            <a:picLocks noChangeAspect="1"/>
          </p:cNvPicPr>
          <p:nvPr/>
        </p:nvPicPr>
        <p:blipFill>
          <a:blip r:embed="rId5"/>
          <a:stretch>
            <a:fillRect/>
          </a:stretch>
        </p:blipFill>
        <p:spPr>
          <a:xfrm>
            <a:off x="7270433" y="1091250"/>
            <a:ext cx="3381375" cy="1695450"/>
          </a:xfrm>
          <a:prstGeom prst="rect">
            <a:avLst/>
          </a:prstGeom>
        </p:spPr>
      </p:pic>
    </p:spTree>
    <p:custDataLst>
      <p:tags r:id="rId1"/>
    </p:custDataLst>
    <p:extLst>
      <p:ext uri="{BB962C8B-B14F-4D97-AF65-F5344CB8AC3E}">
        <p14:creationId xmlns:p14="http://schemas.microsoft.com/office/powerpoint/2010/main" val="1777893999"/>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138298"/>
            <a:ext cx="8610600" cy="4576702"/>
          </a:xfrm>
          <a:prstGeom prst="rect">
            <a:avLst/>
          </a:prstGeom>
          <a:noFill/>
        </p:spPr>
        <p:txBody>
          <a:bodyPr wrap="square" rtlCol="0">
            <a:spAutoFit/>
          </a:bodyPr>
          <a:lstStyle/>
          <a:p>
            <a:pPr marL="342900" indent="-342900">
              <a:lnSpc>
                <a:spcPct val="150000"/>
              </a:lnSpc>
              <a:buFont typeface="+mj-lt"/>
              <a:buAutoNum type="arabicPeriod"/>
            </a:pPr>
            <a:r>
              <a:rPr lang="en-US" sz="1400" dirty="0">
                <a:solidFill>
                  <a:srgbClr val="000000"/>
                </a:solidFill>
              </a:rPr>
              <a:t>The disturbance term </a:t>
            </a:r>
            <a:r>
              <a:rPr lang="en-US" sz="1400" dirty="0" err="1">
                <a:solidFill>
                  <a:srgbClr val="000000"/>
                </a:solidFill>
              </a:rPr>
              <a:t>ui</a:t>
            </a:r>
            <a:r>
              <a:rPr lang="en-US" sz="1400" dirty="0">
                <a:solidFill>
                  <a:srgbClr val="000000"/>
                </a:solidFill>
              </a:rPr>
              <a:t> is a surrogate for the variables that are left out of the model but have a collective impact on the output y. </a:t>
            </a:r>
          </a:p>
          <a:p>
            <a:pPr marL="342900" indent="-342900">
              <a:lnSpc>
                <a:spcPct val="150000"/>
              </a:lnSpc>
              <a:buFont typeface="+mj-lt"/>
              <a:buAutoNum type="arabicPeriod"/>
            </a:pPr>
            <a:r>
              <a:rPr lang="en-US" sz="1400" dirty="0">
                <a:solidFill>
                  <a:srgbClr val="000000"/>
                </a:solidFill>
              </a:rPr>
              <a:t>The reason why those variables were left out could be many</a:t>
            </a:r>
          </a:p>
          <a:p>
            <a:pPr marL="342900" indent="-342900">
              <a:lnSpc>
                <a:spcPct val="150000"/>
              </a:lnSpc>
              <a:buFont typeface="+mj-lt"/>
              <a:buAutoNum type="arabicPeriod"/>
            </a:pPr>
            <a:r>
              <a:rPr lang="en-US" sz="1400" dirty="0">
                <a:solidFill>
                  <a:srgbClr val="000000"/>
                </a:solidFill>
              </a:rPr>
              <a:t>We may not fully understand how those variables impact the output (theoretically weak)</a:t>
            </a:r>
          </a:p>
          <a:p>
            <a:pPr marL="342900" indent="-342900">
              <a:lnSpc>
                <a:spcPct val="150000"/>
              </a:lnSpc>
              <a:buFont typeface="+mj-lt"/>
              <a:buAutoNum type="arabicPeriod"/>
            </a:pPr>
            <a:r>
              <a:rPr lang="en-US" sz="1400" dirty="0">
                <a:solidFill>
                  <a:srgbClr val="000000"/>
                </a:solidFill>
              </a:rPr>
              <a:t>Lack of data for those variables. Some variables are not quantitative by nature and we may not have a way to capture such data for </a:t>
            </a:r>
            <a:r>
              <a:rPr lang="en-US" sz="1400" dirty="0" err="1">
                <a:solidFill>
                  <a:srgbClr val="000000"/>
                </a:solidFill>
              </a:rPr>
              <a:t>e.g</a:t>
            </a:r>
            <a:r>
              <a:rPr lang="en-US" sz="1400" dirty="0">
                <a:solidFill>
                  <a:srgbClr val="000000"/>
                </a:solidFill>
              </a:rPr>
              <a:t> personality of an individual that impacts his/her monthly expenses</a:t>
            </a:r>
          </a:p>
          <a:p>
            <a:pPr marL="342900" indent="-342900">
              <a:lnSpc>
                <a:spcPct val="150000"/>
              </a:lnSpc>
              <a:buFont typeface="+mj-lt"/>
              <a:buAutoNum type="arabicPeriod"/>
            </a:pPr>
            <a:r>
              <a:rPr lang="en-US" sz="1400" dirty="0">
                <a:solidFill>
                  <a:srgbClr val="000000"/>
                </a:solidFill>
              </a:rPr>
              <a:t>Peripheral variables – Some variables have a weak influence on the target and their joint influence may be very weak. Such variables can be represented by the </a:t>
            </a:r>
            <a:r>
              <a:rPr lang="en-US" sz="1400" dirty="0" err="1">
                <a:solidFill>
                  <a:srgbClr val="000000"/>
                </a:solidFill>
              </a:rPr>
              <a:t>ui</a:t>
            </a: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Intrinsic randomness in the process. For e.g. personality of individuals may vary significantly even when the most of the measurable attributes are same</a:t>
            </a:r>
          </a:p>
          <a:p>
            <a:pPr marL="342900" indent="-342900">
              <a:lnSpc>
                <a:spcPct val="150000"/>
              </a:lnSpc>
              <a:buFont typeface="+mj-lt"/>
              <a:buAutoNum type="arabicPeriod"/>
            </a:pPr>
            <a:r>
              <a:rPr lang="en-US" sz="1400" dirty="0">
                <a:solidFill>
                  <a:srgbClr val="000000"/>
                </a:solidFill>
              </a:rPr>
              <a:t>Principle of parsimony requires that we keep our models as simple as possible (Occam’s razor). If significant part of y’s behavior can be captured by a few variables, then why not keep it simple. Let the other variables collective effort be represented by the </a:t>
            </a:r>
            <a:r>
              <a:rPr lang="en-US" sz="1400" dirty="0" err="1">
                <a:solidFill>
                  <a:srgbClr val="000000"/>
                </a:solidFill>
              </a:rPr>
              <a:t>ui</a:t>
            </a:r>
            <a:endParaRPr lang="en-US" sz="1400" dirty="0">
              <a:solidFill>
                <a:srgbClr val="000000"/>
              </a:solidFill>
            </a:endParaRPr>
          </a:p>
          <a:p>
            <a:pPr lvl="0">
              <a:lnSpc>
                <a:spcPct val="150000"/>
              </a:lnSpc>
            </a:pPr>
            <a:endParaRPr lang="en-US" sz="1400" dirty="0">
              <a:solidFill>
                <a:srgbClr val="000000"/>
              </a:solidFill>
            </a:endParaRPr>
          </a:p>
        </p:txBody>
      </p:sp>
      <p:sp>
        <p:nvSpPr>
          <p:cNvPr id="5" name="TextBox 4">
            <a:extLst>
              <a:ext uri="{FF2B5EF4-FFF2-40B4-BE49-F238E27FC236}">
                <a16:creationId xmlns:a16="http://schemas.microsoft.com/office/drawing/2014/main" id="{1744D707-5B15-41B2-91EB-90C933C0BFA8}"/>
              </a:ext>
            </a:extLst>
          </p:cNvPr>
          <p:cNvSpPr txBox="1"/>
          <p:nvPr/>
        </p:nvSpPr>
        <p:spPr>
          <a:xfrm>
            <a:off x="2895600" y="727318"/>
            <a:ext cx="5029200" cy="369332"/>
          </a:xfrm>
          <a:prstGeom prst="rect">
            <a:avLst/>
          </a:prstGeom>
          <a:noFill/>
        </p:spPr>
        <p:txBody>
          <a:bodyPr wrap="square" rtlCol="0">
            <a:spAutoFit/>
          </a:bodyPr>
          <a:lstStyle/>
          <a:p>
            <a:r>
              <a:rPr lang="en-US" b="1" dirty="0"/>
              <a:t>Significance of stochastic disturbance term</a:t>
            </a:r>
          </a:p>
        </p:txBody>
      </p:sp>
    </p:spTree>
    <p:custDataLst>
      <p:tags r:id="rId1"/>
    </p:custDataLst>
    <p:extLst>
      <p:ext uri="{BB962C8B-B14F-4D97-AF65-F5344CB8AC3E}">
        <p14:creationId xmlns:p14="http://schemas.microsoft.com/office/powerpoint/2010/main" val="2699948264"/>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0"/>
            <a:ext cx="8610600" cy="5546198"/>
          </a:xfrm>
          <a:prstGeom prst="rect">
            <a:avLst/>
          </a:prstGeom>
          <a:noFill/>
        </p:spPr>
        <p:txBody>
          <a:bodyPr wrap="square" rtlCol="0">
            <a:spAutoFit/>
          </a:bodyPr>
          <a:lstStyle/>
          <a:p>
            <a:pPr lvl="0">
              <a:lnSpc>
                <a:spcPct val="150000"/>
              </a:lnSpc>
            </a:pPr>
            <a:r>
              <a:rPr lang="en-US" sz="1400" b="1" dirty="0">
                <a:solidFill>
                  <a:srgbClr val="000000"/>
                </a:solidFill>
              </a:rPr>
              <a:t>Assumptions 3 (</a:t>
            </a:r>
            <a:r>
              <a:rPr lang="en-US" sz="1400" dirty="0">
                <a:solidFill>
                  <a:srgbClr val="000000"/>
                </a:solidFill>
              </a:rPr>
              <a:t>The mean value of disturbance </a:t>
            </a:r>
            <a:r>
              <a:rPr lang="en-US" sz="1400" dirty="0" err="1">
                <a:solidFill>
                  <a:srgbClr val="000000"/>
                </a:solidFill>
              </a:rPr>
              <a:t>ui</a:t>
            </a:r>
            <a:r>
              <a:rPr lang="en-US" sz="1400" dirty="0">
                <a:solidFill>
                  <a:srgbClr val="000000"/>
                </a:solidFill>
              </a:rPr>
              <a:t> is zero) ….. Why?</a:t>
            </a:r>
            <a:endParaRPr lang="en-US" sz="1400" b="1" dirty="0">
              <a:solidFill>
                <a:srgbClr val="000000"/>
              </a:solidFill>
            </a:endParaRPr>
          </a:p>
          <a:p>
            <a:pPr lvl="0">
              <a:lnSpc>
                <a:spcPct val="150000"/>
              </a:lnSpc>
            </a:pPr>
            <a:endParaRPr lang="en-US" sz="1400" b="1" dirty="0">
              <a:solidFill>
                <a:srgbClr val="000000"/>
              </a:solidFill>
            </a:endParaRPr>
          </a:p>
          <a:p>
            <a:pPr marL="342900" indent="-342900">
              <a:lnSpc>
                <a:spcPct val="150000"/>
              </a:lnSpc>
              <a:buFont typeface="+mj-lt"/>
              <a:buAutoNum type="arabicPeriod"/>
            </a:pPr>
            <a:r>
              <a:rPr lang="en-US" sz="1400" dirty="0">
                <a:solidFill>
                  <a:srgbClr val="000000"/>
                </a:solidFill>
              </a:rPr>
              <a:t>Let linear regression model be  </a:t>
            </a:r>
            <a:r>
              <a:rPr lang="en-US" sz="1400" dirty="0" err="1">
                <a:solidFill>
                  <a:srgbClr val="000000"/>
                </a:solidFill>
              </a:rPr>
              <a:t>yi</a:t>
            </a:r>
            <a:r>
              <a:rPr lang="en-US" sz="1400" dirty="0">
                <a:solidFill>
                  <a:srgbClr val="000000"/>
                </a:solidFill>
              </a:rPr>
              <a:t> =  </a:t>
            </a:r>
            <a:r>
              <a:rPr lang="el-GR" sz="1400" dirty="0">
                <a:solidFill>
                  <a:srgbClr val="000000"/>
                </a:solidFill>
              </a:rPr>
              <a:t>β</a:t>
            </a:r>
            <a:r>
              <a:rPr lang="en-US" sz="1400" dirty="0">
                <a:solidFill>
                  <a:srgbClr val="000000"/>
                </a:solidFill>
              </a:rPr>
              <a:t>1 + </a:t>
            </a:r>
            <a:r>
              <a:rPr lang="el-GR" sz="1400" dirty="0">
                <a:solidFill>
                  <a:srgbClr val="000000"/>
                </a:solidFill>
              </a:rPr>
              <a:t>β</a:t>
            </a:r>
            <a:r>
              <a:rPr lang="en-US" sz="1400" dirty="0">
                <a:solidFill>
                  <a:srgbClr val="000000"/>
                </a:solidFill>
              </a:rPr>
              <a:t>2X2i + </a:t>
            </a:r>
            <a:r>
              <a:rPr lang="el-GR" sz="1400" dirty="0">
                <a:solidFill>
                  <a:srgbClr val="000000"/>
                </a:solidFill>
              </a:rPr>
              <a:t>β</a:t>
            </a:r>
            <a:r>
              <a:rPr lang="en-US" sz="1400" dirty="0">
                <a:solidFill>
                  <a:srgbClr val="000000"/>
                </a:solidFill>
              </a:rPr>
              <a:t>3X3i + ….+ </a:t>
            </a:r>
            <a:r>
              <a:rPr lang="el-GR" sz="1400" dirty="0">
                <a:solidFill>
                  <a:srgbClr val="000000"/>
                </a:solidFill>
              </a:rPr>
              <a:t>β</a:t>
            </a:r>
            <a:r>
              <a:rPr lang="en-US" sz="1400" dirty="0" err="1">
                <a:solidFill>
                  <a:srgbClr val="000000"/>
                </a:solidFill>
              </a:rPr>
              <a:t>kXi</a:t>
            </a:r>
            <a:r>
              <a:rPr lang="en-US" sz="1400" dirty="0">
                <a:solidFill>
                  <a:srgbClr val="000000"/>
                </a:solidFill>
              </a:rPr>
              <a:t> +  </a:t>
            </a:r>
            <a:r>
              <a:rPr lang="en-US" sz="1400" dirty="0" err="1">
                <a:solidFill>
                  <a:srgbClr val="000000"/>
                </a:solidFill>
              </a:rPr>
              <a:t>ui</a:t>
            </a:r>
            <a:r>
              <a:rPr lang="en-US" sz="1400" dirty="0">
                <a:solidFill>
                  <a:srgbClr val="000000"/>
                </a:solidFill>
              </a:rPr>
              <a:t>  (a data point in K dimensions)</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Assume  E(Ui | X2i, X3i…..,</a:t>
            </a:r>
            <a:r>
              <a:rPr lang="en-US" sz="1400" dirty="0" err="1">
                <a:solidFill>
                  <a:srgbClr val="000000"/>
                </a:solidFill>
              </a:rPr>
              <a:t>Xki</a:t>
            </a:r>
            <a:r>
              <a:rPr lang="en-US" sz="1400" dirty="0">
                <a:solidFill>
                  <a:srgbClr val="000000"/>
                </a:solidFill>
              </a:rPr>
              <a:t>)  = W     (W is a constant , in standard model W = 0)</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Conditional expectations of the equation for </a:t>
            </a:r>
            <a:r>
              <a:rPr lang="en-US" sz="1400" dirty="0" err="1">
                <a:solidFill>
                  <a:srgbClr val="000000"/>
                </a:solidFill>
              </a:rPr>
              <a:t>yi</a:t>
            </a:r>
            <a:r>
              <a:rPr lang="en-US" sz="1400" dirty="0">
                <a:solidFill>
                  <a:srgbClr val="000000"/>
                </a:solidFill>
              </a:rPr>
              <a:t> can be expressed as</a:t>
            </a:r>
          </a:p>
          <a:p>
            <a:pPr marL="800100" lvl="1" indent="-342900">
              <a:lnSpc>
                <a:spcPct val="150000"/>
              </a:lnSpc>
              <a:buFont typeface="+mj-lt"/>
              <a:buAutoNum type="alphaLcPeriod"/>
            </a:pPr>
            <a:r>
              <a:rPr lang="en-US" sz="1400" dirty="0">
                <a:solidFill>
                  <a:srgbClr val="000000"/>
                </a:solidFill>
              </a:rPr>
              <a:t>E(</a:t>
            </a:r>
            <a:r>
              <a:rPr lang="en-US" sz="1400" dirty="0" err="1">
                <a:solidFill>
                  <a:srgbClr val="000000"/>
                </a:solidFill>
              </a:rPr>
              <a:t>yi</a:t>
            </a:r>
            <a:r>
              <a:rPr lang="en-US" sz="1400" dirty="0">
                <a:solidFill>
                  <a:srgbClr val="000000"/>
                </a:solidFill>
              </a:rPr>
              <a:t> | X2i, X3i,…..</a:t>
            </a:r>
            <a:r>
              <a:rPr lang="en-US" sz="1400" dirty="0" err="1">
                <a:solidFill>
                  <a:srgbClr val="000000"/>
                </a:solidFill>
              </a:rPr>
              <a:t>Xki</a:t>
            </a:r>
            <a:r>
              <a:rPr lang="en-US" sz="1400" dirty="0">
                <a:solidFill>
                  <a:srgbClr val="000000"/>
                </a:solidFill>
              </a:rPr>
              <a:t>) = </a:t>
            </a:r>
            <a:r>
              <a:rPr lang="el-GR" sz="1400" dirty="0">
                <a:solidFill>
                  <a:srgbClr val="000000"/>
                </a:solidFill>
              </a:rPr>
              <a:t>β</a:t>
            </a:r>
            <a:r>
              <a:rPr lang="en-US" sz="1400" dirty="0">
                <a:solidFill>
                  <a:srgbClr val="000000"/>
                </a:solidFill>
              </a:rPr>
              <a:t>1 + </a:t>
            </a:r>
            <a:r>
              <a:rPr lang="el-GR" sz="1400" dirty="0">
                <a:solidFill>
                  <a:srgbClr val="000000"/>
                </a:solidFill>
              </a:rPr>
              <a:t>β</a:t>
            </a:r>
            <a:r>
              <a:rPr lang="en-US" sz="1400" dirty="0">
                <a:solidFill>
                  <a:srgbClr val="000000"/>
                </a:solidFill>
              </a:rPr>
              <a:t>2X2i + </a:t>
            </a:r>
            <a:r>
              <a:rPr lang="el-GR" sz="1400" dirty="0">
                <a:solidFill>
                  <a:srgbClr val="000000"/>
                </a:solidFill>
              </a:rPr>
              <a:t>β</a:t>
            </a:r>
            <a:r>
              <a:rPr lang="en-US" sz="1400" dirty="0">
                <a:solidFill>
                  <a:srgbClr val="000000"/>
                </a:solidFill>
              </a:rPr>
              <a:t>3X3i + ….+ </a:t>
            </a:r>
            <a:r>
              <a:rPr lang="el-GR" sz="1400" dirty="0">
                <a:solidFill>
                  <a:srgbClr val="000000"/>
                </a:solidFill>
              </a:rPr>
              <a:t>β</a:t>
            </a:r>
            <a:r>
              <a:rPr lang="en-US" sz="1400" dirty="0" err="1">
                <a:solidFill>
                  <a:srgbClr val="000000"/>
                </a:solidFill>
              </a:rPr>
              <a:t>kXi</a:t>
            </a:r>
            <a:r>
              <a:rPr lang="en-US" sz="1400" dirty="0">
                <a:solidFill>
                  <a:srgbClr val="000000"/>
                </a:solidFill>
              </a:rPr>
              <a:t> +  W</a:t>
            </a:r>
          </a:p>
          <a:p>
            <a:pPr marL="800100" lvl="1" indent="-342900">
              <a:lnSpc>
                <a:spcPct val="150000"/>
              </a:lnSpc>
              <a:buFont typeface="+mj-lt"/>
              <a:buAutoNum type="alphaLcPeriod"/>
            </a:pPr>
            <a:r>
              <a:rPr lang="en-US" sz="1400" dirty="0">
                <a:solidFill>
                  <a:srgbClr val="000000"/>
                </a:solidFill>
              </a:rPr>
              <a:t>=&gt; (</a:t>
            </a:r>
            <a:r>
              <a:rPr lang="el-GR" sz="1400" dirty="0">
                <a:solidFill>
                  <a:srgbClr val="000000"/>
                </a:solidFill>
              </a:rPr>
              <a:t>β</a:t>
            </a:r>
            <a:r>
              <a:rPr lang="en-US" sz="1400" dirty="0">
                <a:solidFill>
                  <a:srgbClr val="000000"/>
                </a:solidFill>
              </a:rPr>
              <a:t>1 + W) + </a:t>
            </a:r>
            <a:r>
              <a:rPr lang="el-GR" sz="1400" dirty="0">
                <a:solidFill>
                  <a:srgbClr val="000000"/>
                </a:solidFill>
              </a:rPr>
              <a:t>β</a:t>
            </a:r>
            <a:r>
              <a:rPr lang="en-US" sz="1400" dirty="0">
                <a:solidFill>
                  <a:srgbClr val="000000"/>
                </a:solidFill>
              </a:rPr>
              <a:t>2X2i + </a:t>
            </a:r>
            <a:r>
              <a:rPr lang="el-GR" sz="1400" dirty="0">
                <a:solidFill>
                  <a:srgbClr val="000000"/>
                </a:solidFill>
              </a:rPr>
              <a:t>β</a:t>
            </a:r>
            <a:r>
              <a:rPr lang="en-US" sz="1400" dirty="0">
                <a:solidFill>
                  <a:srgbClr val="000000"/>
                </a:solidFill>
              </a:rPr>
              <a:t>3X3i + ….+ </a:t>
            </a:r>
            <a:r>
              <a:rPr lang="el-GR" sz="1400" dirty="0">
                <a:solidFill>
                  <a:srgbClr val="000000"/>
                </a:solidFill>
              </a:rPr>
              <a:t>β</a:t>
            </a:r>
            <a:r>
              <a:rPr lang="en-US" sz="1400" dirty="0" err="1">
                <a:solidFill>
                  <a:srgbClr val="000000"/>
                </a:solidFill>
              </a:rPr>
              <a:t>kXi</a:t>
            </a:r>
            <a:endParaRPr lang="en-US" sz="1400" dirty="0">
              <a:solidFill>
                <a:srgbClr val="000000"/>
              </a:solidFill>
            </a:endParaRPr>
          </a:p>
          <a:p>
            <a:pPr marL="800100" lvl="1" indent="-342900">
              <a:lnSpc>
                <a:spcPct val="150000"/>
              </a:lnSpc>
              <a:buFont typeface="+mj-lt"/>
              <a:buAutoNum type="alphaLcPeriod"/>
            </a:pPr>
            <a:r>
              <a:rPr lang="en-US" sz="1400" dirty="0">
                <a:solidFill>
                  <a:srgbClr val="000000"/>
                </a:solidFill>
              </a:rPr>
              <a:t>=&gt; α + </a:t>
            </a:r>
            <a:r>
              <a:rPr lang="el-GR" sz="1400" dirty="0">
                <a:solidFill>
                  <a:srgbClr val="000000"/>
                </a:solidFill>
              </a:rPr>
              <a:t>β</a:t>
            </a:r>
            <a:r>
              <a:rPr lang="en-US" sz="1400" dirty="0">
                <a:solidFill>
                  <a:srgbClr val="000000"/>
                </a:solidFill>
              </a:rPr>
              <a:t>2X2i + </a:t>
            </a:r>
            <a:r>
              <a:rPr lang="el-GR" sz="1400" dirty="0">
                <a:solidFill>
                  <a:srgbClr val="000000"/>
                </a:solidFill>
              </a:rPr>
              <a:t>β</a:t>
            </a:r>
            <a:r>
              <a:rPr lang="en-US" sz="1400" dirty="0">
                <a:solidFill>
                  <a:srgbClr val="000000"/>
                </a:solidFill>
              </a:rPr>
              <a:t>3X3i + ….+ </a:t>
            </a:r>
            <a:r>
              <a:rPr lang="el-GR" sz="1400" dirty="0">
                <a:solidFill>
                  <a:srgbClr val="000000"/>
                </a:solidFill>
              </a:rPr>
              <a:t>β</a:t>
            </a:r>
            <a:r>
              <a:rPr lang="en-US" sz="1400" dirty="0" err="1">
                <a:solidFill>
                  <a:srgbClr val="000000"/>
                </a:solidFill>
              </a:rPr>
              <a:t>kXi</a:t>
            </a:r>
            <a:r>
              <a:rPr lang="en-US" sz="1400" dirty="0">
                <a:solidFill>
                  <a:srgbClr val="000000"/>
                </a:solidFill>
              </a:rPr>
              <a:t>      where α = (</a:t>
            </a:r>
            <a:r>
              <a:rPr lang="el-GR" sz="1400" dirty="0">
                <a:solidFill>
                  <a:srgbClr val="000000"/>
                </a:solidFill>
              </a:rPr>
              <a:t>β</a:t>
            </a:r>
            <a:r>
              <a:rPr lang="en-US" sz="1400" dirty="0">
                <a:solidFill>
                  <a:srgbClr val="000000"/>
                </a:solidFill>
              </a:rPr>
              <a:t>1 + W) </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dirty="0">
                <a:solidFill>
                  <a:srgbClr val="000000"/>
                </a:solidFill>
              </a:rPr>
              <a:t>Given the training data, the </a:t>
            </a:r>
            <a:r>
              <a:rPr lang="en-US" sz="1400" dirty="0" err="1">
                <a:solidFill>
                  <a:srgbClr val="000000"/>
                </a:solidFill>
              </a:rPr>
              <a:t>Xs</a:t>
            </a:r>
            <a:r>
              <a:rPr lang="en-US" sz="1400" dirty="0">
                <a:solidFill>
                  <a:srgbClr val="000000"/>
                </a:solidFill>
              </a:rPr>
              <a:t> are treated as constant while the </a:t>
            </a:r>
            <a:r>
              <a:rPr lang="el-GR" sz="1400" dirty="0">
                <a:solidFill>
                  <a:srgbClr val="000000"/>
                </a:solidFill>
              </a:rPr>
              <a:t>β</a:t>
            </a:r>
            <a:r>
              <a:rPr lang="en-US" sz="1400" dirty="0">
                <a:solidFill>
                  <a:srgbClr val="000000"/>
                </a:solidFill>
              </a:rPr>
              <a:t>s are the variables</a:t>
            </a:r>
          </a:p>
          <a:p>
            <a:pPr marL="342900" indent="-342900">
              <a:lnSpc>
                <a:spcPct val="150000"/>
              </a:lnSpc>
              <a:buFont typeface="+mj-lt"/>
              <a:buAutoNum type="arabicPeriod"/>
            </a:pPr>
            <a:endParaRPr lang="en-US" sz="1400" dirty="0">
              <a:solidFill>
                <a:srgbClr val="000000"/>
              </a:solidFill>
            </a:endParaRPr>
          </a:p>
          <a:p>
            <a:pPr marL="342900" indent="-342900">
              <a:lnSpc>
                <a:spcPct val="150000"/>
              </a:lnSpc>
              <a:buFont typeface="+mj-lt"/>
              <a:buAutoNum type="arabicPeriod"/>
            </a:pPr>
            <a:r>
              <a:rPr lang="en-US" sz="1400" b="1" dirty="0">
                <a:solidFill>
                  <a:srgbClr val="000000"/>
                </a:solidFill>
              </a:rPr>
              <a:t>If the assumption 3 is not fulfilled,  we cannot solve the equation for </a:t>
            </a:r>
            <a:r>
              <a:rPr lang="el-GR" sz="1400" b="1" dirty="0" smtClean="0">
                <a:solidFill>
                  <a:srgbClr val="000000"/>
                </a:solidFill>
              </a:rPr>
              <a:t>β</a:t>
            </a:r>
            <a:r>
              <a:rPr lang="en-IN" sz="1400" b="1" dirty="0" smtClean="0">
                <a:solidFill>
                  <a:srgbClr val="000000"/>
                </a:solidFill>
              </a:rPr>
              <a:t>1</a:t>
            </a:r>
            <a:r>
              <a:rPr lang="en-US" sz="1400" b="1" dirty="0" smtClean="0">
                <a:solidFill>
                  <a:srgbClr val="000000"/>
                </a:solidFill>
              </a:rPr>
              <a:t>! </a:t>
            </a:r>
            <a:endParaRPr lang="en-US" sz="1400" b="1" dirty="0">
              <a:solidFill>
                <a:srgbClr val="000000"/>
              </a:solidFill>
            </a:endParaRPr>
          </a:p>
          <a:p>
            <a:pPr marL="342900" indent="-342900">
              <a:lnSpc>
                <a:spcPct val="150000"/>
              </a:lnSpc>
              <a:buFont typeface="+mj-lt"/>
              <a:buAutoNum type="arabicPeriod"/>
            </a:pPr>
            <a:endParaRPr lang="en-US" sz="1400" dirty="0">
              <a:solidFill>
                <a:srgbClr val="000000"/>
              </a:solidFill>
            </a:endParaRPr>
          </a:p>
          <a:p>
            <a:pPr lvl="0">
              <a:lnSpc>
                <a:spcPct val="150000"/>
              </a:lnSpc>
            </a:pPr>
            <a:endParaRPr lang="en-US" sz="1400" dirty="0">
              <a:solidFill>
                <a:srgbClr val="000000"/>
              </a:solidFill>
            </a:endParaRPr>
          </a:p>
        </p:txBody>
      </p:sp>
      <p:sp>
        <p:nvSpPr>
          <p:cNvPr id="5" name="TextBox 4">
            <a:extLst>
              <a:ext uri="{FF2B5EF4-FFF2-40B4-BE49-F238E27FC236}">
                <a16:creationId xmlns:a16="http://schemas.microsoft.com/office/drawing/2014/main" id="{1744D707-5B15-41B2-91EB-90C933C0BFA8}"/>
              </a:ext>
            </a:extLst>
          </p:cNvPr>
          <p:cNvSpPr txBox="1"/>
          <p:nvPr/>
        </p:nvSpPr>
        <p:spPr>
          <a:xfrm>
            <a:off x="4267200" y="727318"/>
            <a:ext cx="4572000" cy="369332"/>
          </a:xfrm>
          <a:prstGeom prst="rect">
            <a:avLst/>
          </a:prstGeom>
          <a:noFill/>
        </p:spPr>
        <p:txBody>
          <a:bodyPr wrap="square" rtlCol="0">
            <a:spAutoFit/>
          </a:bodyPr>
          <a:lstStyle/>
          <a:p>
            <a:r>
              <a:rPr lang="en-US" b="1" dirty="0"/>
              <a:t>Disturbance term expected value</a:t>
            </a:r>
          </a:p>
        </p:txBody>
      </p:sp>
    </p:spTree>
    <p:custDataLst>
      <p:tags r:id="rId1"/>
    </p:custDataLst>
    <p:extLst>
      <p:ext uri="{BB962C8B-B14F-4D97-AF65-F5344CB8AC3E}">
        <p14:creationId xmlns:p14="http://schemas.microsoft.com/office/powerpoint/2010/main" val="3457556137"/>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828800" y="1091251"/>
            <a:ext cx="8610600" cy="5223033"/>
          </a:xfrm>
          <a:prstGeom prst="rect">
            <a:avLst/>
          </a:prstGeom>
          <a:noFill/>
        </p:spPr>
        <p:txBody>
          <a:bodyPr wrap="square" rtlCol="0">
            <a:spAutoFit/>
          </a:bodyPr>
          <a:lstStyle/>
          <a:p>
            <a:pPr lvl="0">
              <a:lnSpc>
                <a:spcPct val="150000"/>
              </a:lnSpc>
            </a:pPr>
            <a:r>
              <a:rPr lang="en-US" sz="1400" dirty="0" err="1">
                <a:solidFill>
                  <a:srgbClr val="000000"/>
                </a:solidFill>
              </a:rPr>
              <a:t>Homoscedasiticity</a:t>
            </a:r>
            <a:r>
              <a:rPr lang="en-US" sz="1400" dirty="0">
                <a:solidFill>
                  <a:srgbClr val="000000"/>
                </a:solidFill>
              </a:rPr>
              <a:t> or Constant Variance of </a:t>
            </a:r>
            <a:r>
              <a:rPr lang="en-US" sz="1400" dirty="0" err="1">
                <a:solidFill>
                  <a:srgbClr val="000000"/>
                </a:solidFill>
              </a:rPr>
              <a:t>ui</a:t>
            </a:r>
            <a:r>
              <a:rPr lang="en-US" sz="1400" dirty="0">
                <a:solidFill>
                  <a:srgbClr val="000000"/>
                </a:solidFill>
              </a:rPr>
              <a:t>, the variance of the error / disturbance is the same regardless of the value of X. </a:t>
            </a:r>
          </a:p>
          <a:p>
            <a:pPr lvl="0">
              <a:lnSpc>
                <a:spcPct val="150000"/>
              </a:lnSpc>
            </a:pPr>
            <a:r>
              <a:rPr lang="en-US" sz="1400" dirty="0">
                <a:solidFill>
                  <a:srgbClr val="000000"/>
                </a:solidFill>
              </a:rPr>
              <a:t>Violation of this assumption leads to Heteroscedasticity. There are several reasons for this –</a:t>
            </a:r>
          </a:p>
          <a:p>
            <a:pPr marL="342900" indent="-342900">
              <a:lnSpc>
                <a:spcPct val="150000"/>
              </a:lnSpc>
              <a:buAutoNum type="arabicPeriod"/>
            </a:pPr>
            <a:r>
              <a:rPr lang="en-US" sz="1400" dirty="0">
                <a:solidFill>
                  <a:srgbClr val="000000"/>
                </a:solidFill>
              </a:rPr>
              <a:t>As the processes mature and stabilize over a number of operations, the variability in the output falls. For e.g. a new coder may show more variance in coding productivity and an experienced one</a:t>
            </a:r>
          </a:p>
          <a:p>
            <a:pPr marL="342900" indent="-342900">
              <a:lnSpc>
                <a:spcPct val="150000"/>
              </a:lnSpc>
              <a:buAutoNum type="arabicPeriod"/>
            </a:pPr>
            <a:r>
              <a:rPr lang="en-US" sz="1400" dirty="0">
                <a:solidFill>
                  <a:srgbClr val="000000"/>
                </a:solidFill>
              </a:rPr>
              <a:t>As one input variable grows, the process outputs vary more for e.g. as monthly household income grows, there is more choice to spend on and hence the savings may fluctuate depending on the household preferences</a:t>
            </a:r>
          </a:p>
          <a:p>
            <a:pPr marL="342900" indent="-342900">
              <a:lnSpc>
                <a:spcPct val="150000"/>
              </a:lnSpc>
              <a:buAutoNum type="arabicPeriod"/>
            </a:pPr>
            <a:r>
              <a:rPr lang="en-US" sz="1400" dirty="0">
                <a:solidFill>
                  <a:srgbClr val="000000"/>
                </a:solidFill>
              </a:rPr>
              <a:t>Data collection techniques improve, the data collected first may show more variations than the data collected last</a:t>
            </a:r>
          </a:p>
          <a:p>
            <a:pPr marL="342900" indent="-342900">
              <a:lnSpc>
                <a:spcPct val="150000"/>
              </a:lnSpc>
              <a:buAutoNum type="arabicPeriod"/>
            </a:pPr>
            <a:r>
              <a:rPr lang="en-US" sz="1400" dirty="0">
                <a:solidFill>
                  <a:srgbClr val="000000"/>
                </a:solidFill>
              </a:rPr>
              <a:t>Outliers can lead to heteroscedasticity</a:t>
            </a:r>
          </a:p>
          <a:p>
            <a:pPr marL="342900" indent="-342900">
              <a:lnSpc>
                <a:spcPct val="150000"/>
              </a:lnSpc>
              <a:buAutoNum type="arabicPeriod"/>
            </a:pPr>
            <a:r>
              <a:rPr lang="en-US" sz="1400" dirty="0">
                <a:solidFill>
                  <a:srgbClr val="000000"/>
                </a:solidFill>
              </a:rPr>
              <a:t>Skewness in data can lead to heteroscedasticity. For e.g. few individuals with extremely high incomes will contribute most to the variations</a:t>
            </a:r>
          </a:p>
          <a:p>
            <a:pPr marL="342900" indent="-342900">
              <a:lnSpc>
                <a:spcPct val="150000"/>
              </a:lnSpc>
              <a:buAutoNum type="arabicPeriod"/>
            </a:pPr>
            <a:r>
              <a:rPr lang="en-US" sz="1400" dirty="0">
                <a:solidFill>
                  <a:srgbClr val="000000"/>
                </a:solidFill>
              </a:rPr>
              <a:t>The model specified may not be the correct one. We chose a simple linear model while the model should be relatively more complex</a:t>
            </a:r>
          </a:p>
          <a:p>
            <a:pPr lvl="0">
              <a:lnSpc>
                <a:spcPct val="150000"/>
              </a:lnSpc>
            </a:pPr>
            <a:endParaRPr lang="en-US" sz="1400" dirty="0">
              <a:solidFill>
                <a:srgbClr val="000000"/>
              </a:solidFill>
            </a:endParaRPr>
          </a:p>
        </p:txBody>
      </p:sp>
      <p:sp>
        <p:nvSpPr>
          <p:cNvPr id="4" name="TextBox 3">
            <a:extLst>
              <a:ext uri="{FF2B5EF4-FFF2-40B4-BE49-F238E27FC236}">
                <a16:creationId xmlns:a16="http://schemas.microsoft.com/office/drawing/2014/main" id="{8B79CBB1-A354-40BD-B2BE-B8EB3AAFEB7A}"/>
              </a:ext>
            </a:extLst>
          </p:cNvPr>
          <p:cNvSpPr txBox="1"/>
          <p:nvPr/>
        </p:nvSpPr>
        <p:spPr>
          <a:xfrm>
            <a:off x="3962400" y="721918"/>
            <a:ext cx="4267200" cy="369332"/>
          </a:xfrm>
          <a:prstGeom prst="rect">
            <a:avLst/>
          </a:prstGeom>
          <a:noFill/>
        </p:spPr>
        <p:txBody>
          <a:bodyPr wrap="square" rtlCol="0">
            <a:spAutoFit/>
          </a:bodyPr>
          <a:lstStyle/>
          <a:p>
            <a:r>
              <a:rPr lang="en-US" b="1" dirty="0"/>
              <a:t>Heteroscedasticity of disturbance</a:t>
            </a:r>
          </a:p>
        </p:txBody>
      </p:sp>
    </p:spTree>
    <p:custDataLst>
      <p:tags r:id="rId1"/>
    </p:custDataLst>
    <p:extLst>
      <p:ext uri="{BB962C8B-B14F-4D97-AF65-F5344CB8AC3E}">
        <p14:creationId xmlns:p14="http://schemas.microsoft.com/office/powerpoint/2010/main" val="3016166303"/>
      </p:ext>
    </p:extLst>
  </p:cSld>
  <p:clrMapOvr>
    <a:masterClrMapping/>
  </p:clrMapOvr>
  <p:transition spd="med">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R4IlaQ7n"/>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71456</TotalTime>
  <Words>2462</Words>
  <Application>Microsoft Office PowerPoint</Application>
  <PresentationFormat>Widescreen</PresentationFormat>
  <Paragraphs>187</Paragraphs>
  <Slides>18</Slides>
  <Notes>18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Calibri</vt:lpstr>
      <vt:lpstr>Arial</vt:lpstr>
      <vt:lpstr>Gill Sans MT</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Ashish Bhardwaj</cp:lastModifiedBy>
  <cp:revision>1749</cp:revision>
  <dcterms:created xsi:type="dcterms:W3CDTF">2012-11-25T06:27:51Z</dcterms:created>
  <dcterms:modified xsi:type="dcterms:W3CDTF">2020-05-17T08:00:25Z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BFF6E94D-EB7C-47BB-BA35-DC2B9B08746D</vt:lpwstr>
  </property>
  <property fmtid="{D5CDD505-2E9C-101B-9397-08002B2CF9AE}" pid="3" name="ArticulatePath">
    <vt:lpwstr>LinearRegression_Theory</vt:lpwstr>
  </property>
</Properties>
</file>