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3711" autoAdjust="0"/>
  </p:normalViewPr>
  <p:slideViewPr>
    <p:cSldViewPr snapToGrid="0">
      <p:cViewPr varScale="1">
        <p:scale>
          <a:sx n="43" d="100"/>
          <a:sy n="43" d="100"/>
        </p:scale>
        <p:origin x="20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5582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3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3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4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0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1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2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1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0BB0-A981-400F-93EA-1E4B29BE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F6FA0-B799-4CD8-9EF1-3B79B8465D2E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C2B4-76B0-4F06-84FE-32FFAF3C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D601-D253-4F32-A191-D474B594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54871-0F46-4AFD-BD57-C7E6F8766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47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9A83-21DF-4BC4-B5F1-B87899CE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61E6B-51DC-4863-A2D4-096BDB1BC46D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AA64-22CA-4996-B554-F08F681B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428F-C0D1-4BB3-B97F-C2278E06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E2C08-90CC-4C82-8B1B-E8AE45C82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7AC1-08E9-431A-8968-060A029A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AEBE-38AB-4D55-B614-C409302BCA93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B9FD-C420-4923-92D6-7D81AD1D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2EC8-02A4-4BBA-9D55-AA814B4B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47D05-95D0-48EA-B69E-E3BADCEED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0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>
            <a:extLst>
              <a:ext uri="{FF2B5EF4-FFF2-40B4-BE49-F238E27FC236}">
                <a16:creationId xmlns:a16="http://schemas.microsoft.com/office/drawing/2014/main" id="{B89EF5CC-41D3-4D0D-84DD-C5A3B1A45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5680" y="9141743"/>
            <a:ext cx="2275840" cy="442524"/>
          </a:xfrm>
        </p:spPr>
        <p:txBody>
          <a:bodyPr lIns="34289" tIns="34289" rIns="34289" bIns="34289"/>
          <a:lstStyle>
            <a:lvl1pPr>
              <a:defRPr sz="1422">
                <a:sym typeface="Candara" panose="020E0502030303020204" pitchFamily="34" charset="0"/>
              </a:defRPr>
            </a:lvl1pPr>
          </a:lstStyle>
          <a:p>
            <a:fld id="{82BD61B3-FB7C-43F0-8C8B-CC2F807FC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4258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000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D721-77EB-4255-96B7-9064B1FE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0240" y="9211734"/>
            <a:ext cx="3034453" cy="51928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0601-78F3-4D44-8596-A19EBD329479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1A1342-5553-4334-B68F-D5A51014B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107" y="9211734"/>
            <a:ext cx="3034453" cy="519289"/>
          </a:xfrm>
        </p:spPr>
        <p:txBody>
          <a:bodyPr/>
          <a:lstStyle>
            <a:lvl1pPr>
              <a:defRPr/>
            </a:lvl1pPr>
          </a:lstStyle>
          <a:p>
            <a:fld id="{ED727BFC-DDBD-48F2-BE37-1B9E0D4DC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2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1580-A82A-49E8-B949-7ECAD1F4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0265B-5B1F-460C-B86B-BE23962BB10C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18C8-82D5-41A4-88E0-EFA7D41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5D47-D6E2-4469-9B60-C1CBD197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FCB54-5238-4AF4-BE52-740DE317F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2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4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082E6D-934E-4BFE-82BF-4F9793E5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FAD25-BCE4-4B0A-AE80-35BD0925E722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DCD7DD-098D-4865-BB32-5BE4BA1C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61C080-62B2-450E-B29E-3D4B449F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7D52D-3224-4128-8396-C0DB432B9C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92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FA95A8-A65C-45B6-9C67-C7AEBC4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6661-FA69-4215-918D-913399F523B7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914EE5-97EC-4CDF-BB31-999CEAA6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944CC8-2386-45B9-BF15-5102864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8435E-C864-4522-8ABB-67ED2971A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4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2BFF0AD-4ECE-429E-A502-3532BE4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2A501-3057-48EA-9EA8-A7C7D134ED74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B0C78A0-B960-4482-8DF9-655C8B83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Himadri Das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4E2E8C-7818-4EBB-AFA5-F28B85EB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CCDB3-2BA3-4B5C-806D-EB29D97E2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9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8A6151-CC98-4C0E-9C2B-BB26C77B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B28D1-3185-4E5A-8602-25BFF54D94C4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66F04D-5993-45D2-AC49-AE6CA807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Himadri Das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06A59F-01B4-416A-8229-764D48B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81623-A5D4-4D54-8EFC-38E9D23C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37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2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2041035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249B69-734F-42F6-A3A6-4A4C0F78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3B72D-7346-49D8-9B4D-814998DBFDBB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C4662A-D54F-4D8D-A8C8-1429B45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B8E86B-2E3C-467F-AC14-66B30C3E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B77BE-1D7D-4A91-97BA-C21B79CA8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1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0F774B-C250-4BCD-8F16-A5F29CE1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C781C-1A3F-474A-97EC-0FFC704E3DAE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DF7C61-6ADC-46B7-A246-6F87E1E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748A4B-D987-4CBB-87FF-1EB9212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C0B7-AE5E-4B95-8BF4-EA9812F81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34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2741C53-F744-4F31-9138-8D6E786DF9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9759F4-DD74-4CE8-82B2-B539E8ACB5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D001-540D-4191-9BA1-65E117BB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991">
                <a:solidFill>
                  <a:prstClr val="black">
                    <a:lumMod val="65000"/>
                    <a:lumOff val="35000"/>
                  </a:prst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fld id="{45D924BB-2BC8-4320-88D3-16BDEF3B16C3}" type="datetime5">
              <a:rPr lang="en-US"/>
              <a:pPr>
                <a:defRPr/>
              </a:pPr>
              <a:t>26-Aug-19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582B-BE54-425A-8497-5FF7F4DD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991">
                <a:solidFill>
                  <a:srgbClr val="595959"/>
                </a:solidFill>
                <a:latin typeface="Candara" panose="020E0502030303020204" pitchFamily="34" charset="0"/>
              </a:defRPr>
            </a:lvl1pPr>
          </a:lstStyle>
          <a:p>
            <a:fld id="{8C332F31-5955-46DC-B496-ABB1063382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133FA8-9DC6-4E21-872F-67F73186747B}"/>
              </a:ext>
            </a:extLst>
          </p:cNvPr>
          <p:cNvSpPr/>
          <p:nvPr userDrawn="1"/>
        </p:nvSpPr>
        <p:spPr>
          <a:xfrm>
            <a:off x="0" y="0"/>
            <a:ext cx="541867" cy="97536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413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9CB70-F1BF-4942-AE5C-AE6612FA2519}"/>
              </a:ext>
            </a:extLst>
          </p:cNvPr>
          <p:cNvSpPr/>
          <p:nvPr userDrawn="1"/>
        </p:nvSpPr>
        <p:spPr>
          <a:xfrm>
            <a:off x="0" y="975360"/>
            <a:ext cx="541867" cy="97536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413">
              <a:solidFill>
                <a:prstClr val="white"/>
              </a:solidFill>
            </a:endParaRPr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79C7876C-6C5D-472B-AFCE-E5F26DF8FE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90" y="433494"/>
            <a:ext cx="3727590" cy="758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5pPr>
      <a:lvl6pPr marL="650230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6pPr>
      <a:lvl7pPr marL="1300460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7pPr>
      <a:lvl8pPr marL="1950690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8pPr>
      <a:lvl9pPr marL="2600919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51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82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44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44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ecture 1"/>
          <p:cNvSpPr txBox="1">
            <a:spLocks noGrp="1"/>
          </p:cNvSpPr>
          <p:nvPr>
            <p:ph type="subTitle" sz="quarter" idx="1"/>
          </p:nvPr>
        </p:nvSpPr>
        <p:spPr>
          <a:xfrm>
            <a:off x="1419886" y="3499900"/>
            <a:ext cx="9943356" cy="1266063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latin typeface="Avenir Light" panose="020B0402020203020204" pitchFamily="34" charset="77"/>
              </a:rPr>
              <a:t>Dealing with Imbalanced Data, Small Datasets and Ensemble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Boosting Methods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476424" y="1983868"/>
            <a:ext cx="1039415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AdaBoost (Adaptive Boosting) –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building on weak learners combining decision stumps and weighting incorrect observations.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E8120-A06B-F540-806B-9469A2EC91F4}"/>
              </a:ext>
            </a:extLst>
          </p:cNvPr>
          <p:cNvSpPr txBox="1"/>
          <p:nvPr/>
        </p:nvSpPr>
        <p:spPr>
          <a:xfrm>
            <a:off x="1476424" y="4019651"/>
            <a:ext cx="951300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Gradient Boosting –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builds on each model, trying to fit the next model to the residuals of the previous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3ADBC-8632-E94E-B92C-E11D6CE6BE1A}"/>
              </a:ext>
            </a:extLst>
          </p:cNvPr>
          <p:cNvSpPr txBox="1"/>
          <p:nvPr/>
        </p:nvSpPr>
        <p:spPr>
          <a:xfrm>
            <a:off x="1476424" y="6055434"/>
            <a:ext cx="951300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XGBoost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(Extreme Gradient Boosting) –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a specialized implementation of gradient bosting decision trees designed for performance. Three main types are: gradient boosting, stochastic gradient boosting and regularized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3362024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Boosting Methods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476424" y="1983868"/>
            <a:ext cx="1039415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AdaBoost (Adaptive Boosting) –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Building on weak learners combining decision stumps and weighting incorrect observations.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96F9D-F93A-A147-9823-E17858609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99" y="3563788"/>
            <a:ext cx="7810955" cy="59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069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Boosting Methods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E8120-A06B-F540-806B-9469A2EC91F4}"/>
              </a:ext>
            </a:extLst>
          </p:cNvPr>
          <p:cNvSpPr txBox="1"/>
          <p:nvPr/>
        </p:nvSpPr>
        <p:spPr>
          <a:xfrm>
            <a:off x="1426548" y="2224101"/>
            <a:ext cx="951300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Gradient Boosting –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builds on each model, trying to fit the next model to the residuals of the previous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5C36F-9E07-B647-BFAD-6F70BE397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48" y="4214436"/>
            <a:ext cx="6580794" cy="51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569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Avenir Light" panose="020B0402020203020204" pitchFamily="34" charset="77"/>
                <a:cs typeface="Arial" panose="020B0604020202020204" pitchFamily="34" charset="0"/>
              </a:rPr>
              <a:t>bias-variance tradeoff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226470" y="2333554"/>
            <a:ext cx="10394150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bias-variance tradeoff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bias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is an error from erroneous assumptions in the learning algorithm. High bias can cause an algorithm to miss the relevant relations between features and target outputs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underfitting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).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variance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is an error from sensitivity to small fluctuations in the training set. High variance can cause an algorithm to model the random noise in the training data, rather than the intended outputs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overfitting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).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Boosting helps reduce both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bias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variance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Bagging reduces 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variance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, but retains some of 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42457769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Avenir Light" panose="020B0402020203020204" pitchFamily="34" charset="77"/>
                <a:cs typeface="Arial" panose="020B0604020202020204" pitchFamily="34" charset="0"/>
              </a:rPr>
              <a:t>bias-variance tradeoff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164E1-7731-A54D-9EA5-AA9451F0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58" y="2358611"/>
            <a:ext cx="7183783" cy="66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14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1A02E8E-DFB2-2F47-9450-06FCC0495629}"/>
              </a:ext>
            </a:extLst>
          </p:cNvPr>
          <p:cNvSpPr txBox="1">
            <a:spLocks/>
          </p:cNvSpPr>
          <p:nvPr/>
        </p:nvSpPr>
        <p:spPr>
          <a:xfrm>
            <a:off x="728134" y="2217722"/>
            <a:ext cx="2472266" cy="1151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68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ea typeface="+mn-ea"/>
                <a:cs typeface="Arial" panose="020B0604020202020204" pitchFamily="34" charset="0"/>
                <a:sym typeface="Helvetica Neue Medium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0BD0F-A062-8548-A461-D6DC2AB863BD}"/>
              </a:ext>
            </a:extLst>
          </p:cNvPr>
          <p:cNvSpPr txBox="1"/>
          <p:nvPr/>
        </p:nvSpPr>
        <p:spPr>
          <a:xfrm>
            <a:off x="1498600" y="3500171"/>
            <a:ext cx="10312399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sym typeface="Helvetica Neue"/>
              </a:rPr>
              <a:t>Dealing with Imbalanced Data, Small Datasets and Ensemble Methods: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sym typeface="Helvetica Neue"/>
              </a:rPr>
              <a:t>	Bagging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sym typeface="Helvetica Neue"/>
              </a:rPr>
              <a:t>	Boosting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sym typeface="Helvetica Neue"/>
              </a:rPr>
              <a:t>	SMOTE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Light" panose="020B0402020203020204" pitchFamily="34" charset="77"/>
                <a:sym typeface="Helvetica Neue"/>
              </a:rPr>
              <a:t>	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8291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Ensemble Methods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782377" y="2478736"/>
            <a:ext cx="968134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What exactly is an ensemble method?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Training multiple models using the same algorithm. Many times you will hear this is a way to create a strong learner from a weak one. Ensemble methods can be used to try and minimize, bias and variance.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4603F-CA92-B944-ABAB-1598ED49A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47" y="5715106"/>
            <a:ext cx="1690255" cy="1690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527C83-D2FA-7541-BA07-BFABFF20B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643" y="5718623"/>
            <a:ext cx="1690255" cy="169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F5EDF-5B61-3440-B26C-957FF8AAD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93" y="5715107"/>
            <a:ext cx="1690255" cy="1690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E11B6-CC10-1B48-A8AC-ABE6DAD1C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38" y="5715107"/>
            <a:ext cx="1690255" cy="1690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8C735-BE9F-7F4B-8AC5-0B4730253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8" y="5715107"/>
            <a:ext cx="1690255" cy="1690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BCD5EF-B451-3449-BDF0-7B7B78F7331C}"/>
              </a:ext>
            </a:extLst>
          </p:cNvPr>
          <p:cNvSpPr txBox="1"/>
          <p:nvPr/>
        </p:nvSpPr>
        <p:spPr>
          <a:xfrm>
            <a:off x="3811321" y="6143496"/>
            <a:ext cx="56671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FAAF82-FC3B-4C4B-8DA8-9FC0E1F8FEF0}"/>
              </a:ext>
            </a:extLst>
          </p:cNvPr>
          <p:cNvCxnSpPr/>
          <p:nvPr/>
        </p:nvCxnSpPr>
        <p:spPr>
          <a:xfrm>
            <a:off x="5375564" y="7405361"/>
            <a:ext cx="3491345" cy="14061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80263B-C289-1F47-965D-52320BEA172E}"/>
              </a:ext>
            </a:extLst>
          </p:cNvPr>
          <p:cNvCxnSpPr>
            <a:cxnSpLocks/>
          </p:cNvCxnSpPr>
          <p:nvPr/>
        </p:nvCxnSpPr>
        <p:spPr>
          <a:xfrm flipV="1">
            <a:off x="8839200" y="7433069"/>
            <a:ext cx="3135989" cy="13729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onut 16">
            <a:extLst>
              <a:ext uri="{FF2B5EF4-FFF2-40B4-BE49-F238E27FC236}">
                <a16:creationId xmlns:a16="http://schemas.microsoft.com/office/drawing/2014/main" id="{A5AC7FAA-55D7-CF4D-92CD-52D509089713}"/>
              </a:ext>
            </a:extLst>
          </p:cNvPr>
          <p:cNvSpPr/>
          <p:nvPr/>
        </p:nvSpPr>
        <p:spPr>
          <a:xfrm>
            <a:off x="8565487" y="8839198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2C5440AC-1D49-4048-AB5A-7811AE747D74}"/>
              </a:ext>
            </a:extLst>
          </p:cNvPr>
          <p:cNvSpPr/>
          <p:nvPr/>
        </p:nvSpPr>
        <p:spPr>
          <a:xfrm>
            <a:off x="1782377" y="7839703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98EE2666-7112-8442-8FA6-220621DA1AC7}"/>
              </a:ext>
            </a:extLst>
          </p:cNvPr>
          <p:cNvSpPr/>
          <p:nvPr/>
        </p:nvSpPr>
        <p:spPr>
          <a:xfrm>
            <a:off x="8062131" y="7839703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163DB1D9-46CE-2245-B96F-C3ED35371012}"/>
              </a:ext>
            </a:extLst>
          </p:cNvPr>
          <p:cNvSpPr/>
          <p:nvPr/>
        </p:nvSpPr>
        <p:spPr>
          <a:xfrm>
            <a:off x="6847899" y="7377654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FDE24B4C-B8E5-0B4E-9543-CC727C2FADAC}"/>
              </a:ext>
            </a:extLst>
          </p:cNvPr>
          <p:cNvSpPr/>
          <p:nvPr/>
        </p:nvSpPr>
        <p:spPr>
          <a:xfrm>
            <a:off x="9818205" y="7559869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6915CD9-88BF-8844-923A-0A8FE3284F02}"/>
              </a:ext>
            </a:extLst>
          </p:cNvPr>
          <p:cNvSpPr/>
          <p:nvPr/>
        </p:nvSpPr>
        <p:spPr>
          <a:xfrm>
            <a:off x="7636689" y="7334954"/>
            <a:ext cx="602843" cy="620088"/>
          </a:xfrm>
          <a:prstGeom prst="plus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8324583-6F81-6F40-BFD8-1AAC825E54C3}"/>
              </a:ext>
            </a:extLst>
          </p:cNvPr>
          <p:cNvSpPr/>
          <p:nvPr/>
        </p:nvSpPr>
        <p:spPr>
          <a:xfrm>
            <a:off x="8807503" y="7720943"/>
            <a:ext cx="602843" cy="620088"/>
          </a:xfrm>
          <a:prstGeom prst="plus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965968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Ensemble Methods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513128" y="2934723"/>
            <a:ext cx="9709054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Bagging (aka Bootstrap Aggregating):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is a way to decrease the variance of your prediction by generating additional data for training from your original dataset using combinations with repetitions to produce multisets of the same cardinality/size as your original data.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Boosting: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the idea of training the weak learners sequentially</a:t>
            </a:r>
          </a:p>
        </p:txBody>
      </p:sp>
    </p:spTree>
    <p:extLst>
      <p:ext uri="{BB962C8B-B14F-4D97-AF65-F5344CB8AC3E}">
        <p14:creationId xmlns:p14="http://schemas.microsoft.com/office/powerpoint/2010/main" val="746568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Ensemble Methods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476425" y="2111808"/>
            <a:ext cx="4147205" cy="589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Bagging is in parallel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27C83-D2FA-7541-BA07-BFABFF20B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47" y="3276555"/>
            <a:ext cx="1690255" cy="169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F5EDF-5B61-3440-B26C-957FF8AAD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21" y="7096895"/>
            <a:ext cx="1690255" cy="1690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E11B6-CC10-1B48-A8AC-ABE6DAD1C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568" y="4118166"/>
            <a:ext cx="1690255" cy="1690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8C735-BE9F-7F4B-8AC5-0B4730253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02" y="3273039"/>
            <a:ext cx="1690255" cy="1690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EA8056-0749-D64D-B813-65291FBFE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21" y="5184967"/>
            <a:ext cx="1690255" cy="1690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4601C1-8F1C-4542-9BD8-7462E93AF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47" y="5808421"/>
            <a:ext cx="1690255" cy="16902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C0E187-FC79-A149-81D0-00E81BD4B4F1}"/>
              </a:ext>
            </a:extLst>
          </p:cNvPr>
          <p:cNvCxnSpPr/>
          <p:nvPr/>
        </p:nvCxnSpPr>
        <p:spPr>
          <a:xfrm>
            <a:off x="9788402" y="4461164"/>
            <a:ext cx="939885" cy="5021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98F7AC-BF6B-624C-A0D9-60EA22D86213}"/>
              </a:ext>
            </a:extLst>
          </p:cNvPr>
          <p:cNvCxnSpPr/>
          <p:nvPr/>
        </p:nvCxnSpPr>
        <p:spPr>
          <a:xfrm flipH="1">
            <a:off x="9788402" y="5808421"/>
            <a:ext cx="1000166" cy="6200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7ED8D-844A-7B43-B75B-9EE662E1BA11}"/>
              </a:ext>
            </a:extLst>
          </p:cNvPr>
          <p:cNvCxnSpPr/>
          <p:nvPr/>
        </p:nvCxnSpPr>
        <p:spPr>
          <a:xfrm>
            <a:off x="9788402" y="7498676"/>
            <a:ext cx="1267520" cy="7309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Donut 20">
            <a:extLst>
              <a:ext uri="{FF2B5EF4-FFF2-40B4-BE49-F238E27FC236}">
                <a16:creationId xmlns:a16="http://schemas.microsoft.com/office/drawing/2014/main" id="{F31CFFC0-B884-6945-BF26-F89AB32F3D99}"/>
              </a:ext>
            </a:extLst>
          </p:cNvPr>
          <p:cNvSpPr/>
          <p:nvPr/>
        </p:nvSpPr>
        <p:spPr>
          <a:xfrm>
            <a:off x="11332273" y="8229600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69E725-CBF2-FD43-B63F-32F5658981A2}"/>
              </a:ext>
            </a:extLst>
          </p:cNvPr>
          <p:cNvCxnSpPr>
            <a:stCxn id="9" idx="3"/>
          </p:cNvCxnSpPr>
          <p:nvPr/>
        </p:nvCxnSpPr>
        <p:spPr>
          <a:xfrm flipV="1">
            <a:off x="2808357" y="4118166"/>
            <a:ext cx="599861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03604D-DFA2-1A4C-B026-A5AE23698A9F}"/>
              </a:ext>
            </a:extLst>
          </p:cNvPr>
          <p:cNvCxnSpPr>
            <a:stCxn id="14" idx="3"/>
          </p:cNvCxnSpPr>
          <p:nvPr/>
        </p:nvCxnSpPr>
        <p:spPr>
          <a:xfrm flipV="1">
            <a:off x="2748076" y="6030094"/>
            <a:ext cx="687851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E3EBDE-0603-F64E-97F7-862975A1622D}"/>
              </a:ext>
            </a:extLst>
          </p:cNvPr>
          <p:cNvCxnSpPr>
            <a:stCxn id="7" idx="3"/>
          </p:cNvCxnSpPr>
          <p:nvPr/>
        </p:nvCxnSpPr>
        <p:spPr>
          <a:xfrm flipV="1">
            <a:off x="2748076" y="7942022"/>
            <a:ext cx="660142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Donut 27">
            <a:extLst>
              <a:ext uri="{FF2B5EF4-FFF2-40B4-BE49-F238E27FC236}">
                <a16:creationId xmlns:a16="http://schemas.microsoft.com/office/drawing/2014/main" id="{96AF3426-F6BB-884D-8E1C-77A3CFFD6C35}"/>
              </a:ext>
            </a:extLst>
          </p:cNvPr>
          <p:cNvSpPr/>
          <p:nvPr/>
        </p:nvSpPr>
        <p:spPr>
          <a:xfrm>
            <a:off x="3505198" y="3901497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24EBB0C4-0E6D-2C4C-89BA-2FAB5B4CD4B6}"/>
              </a:ext>
            </a:extLst>
          </p:cNvPr>
          <p:cNvSpPr/>
          <p:nvPr/>
        </p:nvSpPr>
        <p:spPr>
          <a:xfrm>
            <a:off x="5020787" y="5669634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7F2A081F-1EAB-2247-9F70-A8ED9CFCECE5}"/>
              </a:ext>
            </a:extLst>
          </p:cNvPr>
          <p:cNvSpPr/>
          <p:nvPr/>
        </p:nvSpPr>
        <p:spPr>
          <a:xfrm>
            <a:off x="3505198" y="5808421"/>
            <a:ext cx="602843" cy="620088"/>
          </a:xfrm>
          <a:prstGeom prst="plus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6695A7A2-3960-004C-B19B-C6D1E97E84EB}"/>
              </a:ext>
            </a:extLst>
          </p:cNvPr>
          <p:cNvSpPr/>
          <p:nvPr/>
        </p:nvSpPr>
        <p:spPr>
          <a:xfrm>
            <a:off x="4156366" y="3546764"/>
            <a:ext cx="692727" cy="4682836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F7E9F39A-9835-4B48-B611-89529F94567F}"/>
              </a:ext>
            </a:extLst>
          </p:cNvPr>
          <p:cNvSpPr/>
          <p:nvPr/>
        </p:nvSpPr>
        <p:spPr>
          <a:xfrm>
            <a:off x="3493242" y="7692639"/>
            <a:ext cx="602843" cy="559667"/>
          </a:xfrm>
          <a:prstGeom prst="donu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E8120-A06B-F540-806B-9469A2EC91F4}"/>
              </a:ext>
            </a:extLst>
          </p:cNvPr>
          <p:cNvSpPr txBox="1"/>
          <p:nvPr/>
        </p:nvSpPr>
        <p:spPr>
          <a:xfrm>
            <a:off x="8184741" y="2115675"/>
            <a:ext cx="4147205" cy="589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Boosting is sequential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1304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Bagging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529753" y="1983868"/>
            <a:ext cx="970905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Bagging: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each bootstrap has the same size as original. Accomplished by sampling with replacement.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F2E49-FABF-B740-96B8-49DCE253C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0" y="4168540"/>
            <a:ext cx="5175081" cy="716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4CD1C-B99F-1148-9E9A-04ECB8E4811D}"/>
              </a:ext>
            </a:extLst>
          </p:cNvPr>
          <p:cNvSpPr txBox="1"/>
          <p:nvPr/>
        </p:nvSpPr>
        <p:spPr>
          <a:xfrm>
            <a:off x="1274560" y="3810426"/>
            <a:ext cx="2560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Our true observed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DB79D-D588-F948-A875-BBEB799ED8CC}"/>
              </a:ext>
            </a:extLst>
          </p:cNvPr>
          <p:cNvSpPr txBox="1"/>
          <p:nvPr/>
        </p:nvSpPr>
        <p:spPr>
          <a:xfrm>
            <a:off x="1374309" y="5465795"/>
            <a:ext cx="2560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Our bootstraps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7B80A-DEB5-5740-A9A7-A8D5FAE63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59" y="5954391"/>
            <a:ext cx="5175081" cy="720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E3890-CF2D-8942-A5D1-6266F486D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90" y="7088363"/>
            <a:ext cx="5147649" cy="716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2FB71-8C26-2445-A815-143B0E53C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9" y="8160540"/>
            <a:ext cx="5147649" cy="744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6C992-75FC-8A4A-ABAE-C8558D791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98" y="5954391"/>
            <a:ext cx="5471177" cy="7570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6ECCE9-8703-BD41-90A1-040BB454F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98" y="7033824"/>
            <a:ext cx="5471177" cy="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040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Bagging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DB79D-D588-F948-A875-BBEB799ED8CC}"/>
              </a:ext>
            </a:extLst>
          </p:cNvPr>
          <p:cNvSpPr txBox="1"/>
          <p:nvPr/>
        </p:nvSpPr>
        <p:spPr>
          <a:xfrm>
            <a:off x="1301988" y="1952459"/>
            <a:ext cx="2560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Our bootstraps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7B80A-DEB5-5740-A9A7-A8D5FAE6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57" y="2545979"/>
            <a:ext cx="5175081" cy="720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E3890-CF2D-8942-A5D1-6266F486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57" y="3919854"/>
            <a:ext cx="5147649" cy="716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2FB71-8C26-2445-A815-143B0E53C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56" y="5209762"/>
            <a:ext cx="5245448" cy="75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6C992-75FC-8A4A-ABAE-C8558D791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57" y="6527539"/>
            <a:ext cx="5175082" cy="716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6ECCE9-8703-BD41-90A1-040BB454F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55" y="7946010"/>
            <a:ext cx="5183095" cy="782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1CCDE-4B3C-FF4D-B6EF-D10822950575}"/>
              </a:ext>
            </a:extLst>
          </p:cNvPr>
          <p:cNvSpPr txBox="1"/>
          <p:nvPr/>
        </p:nvSpPr>
        <p:spPr>
          <a:xfrm>
            <a:off x="6957274" y="4088438"/>
            <a:ext cx="2560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x&gt;=0.75, y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92209-96EF-8140-A644-96585AB73CC4}"/>
              </a:ext>
            </a:extLst>
          </p:cNvPr>
          <p:cNvSpPr txBox="1"/>
          <p:nvPr/>
        </p:nvSpPr>
        <p:spPr>
          <a:xfrm>
            <a:off x="6957275" y="2716473"/>
            <a:ext cx="2560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x&gt;=0.05, y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AA85D-AC51-3343-83F9-5D9407E559DC}"/>
              </a:ext>
            </a:extLst>
          </p:cNvPr>
          <p:cNvSpPr txBox="1"/>
          <p:nvPr/>
        </p:nvSpPr>
        <p:spPr>
          <a:xfrm>
            <a:off x="6957274" y="5504395"/>
            <a:ext cx="2560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x&lt;=0.35, y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B8541-3599-C940-9ADC-E9EC725E1A0F}"/>
              </a:ext>
            </a:extLst>
          </p:cNvPr>
          <p:cNvSpPr txBox="1"/>
          <p:nvPr/>
        </p:nvSpPr>
        <p:spPr>
          <a:xfrm>
            <a:off x="6957274" y="6787352"/>
            <a:ext cx="2560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x&lt;=0.35, y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FB0C3-1D40-494B-8779-B00154068969}"/>
              </a:ext>
            </a:extLst>
          </p:cNvPr>
          <p:cNvSpPr txBox="1"/>
          <p:nvPr/>
        </p:nvSpPr>
        <p:spPr>
          <a:xfrm>
            <a:off x="6957273" y="8147391"/>
            <a:ext cx="2560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x&gt;=0.65, y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75671-094D-AE41-BD88-889F0D3FBDAC}"/>
              </a:ext>
            </a:extLst>
          </p:cNvPr>
          <p:cNvSpPr txBox="1"/>
          <p:nvPr/>
        </p:nvSpPr>
        <p:spPr>
          <a:xfrm>
            <a:off x="6957273" y="1953392"/>
            <a:ext cx="2560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Weak learner</a:t>
            </a:r>
          </a:p>
        </p:txBody>
      </p:sp>
    </p:spTree>
    <p:extLst>
      <p:ext uri="{BB962C8B-B14F-4D97-AF65-F5344CB8AC3E}">
        <p14:creationId xmlns:p14="http://schemas.microsoft.com/office/powerpoint/2010/main" val="32740217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2723573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Bagging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DB79D-D588-F948-A875-BBEB799ED8CC}"/>
              </a:ext>
            </a:extLst>
          </p:cNvPr>
          <p:cNvSpPr txBox="1"/>
          <p:nvPr/>
        </p:nvSpPr>
        <p:spPr>
          <a:xfrm>
            <a:off x="337714" y="1952459"/>
            <a:ext cx="2560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Our bootstraps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7B80A-DEB5-5740-A9A7-A8D5FAE6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3" y="2545979"/>
            <a:ext cx="5175081" cy="720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E3890-CF2D-8942-A5D1-6266F486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3" y="3919854"/>
            <a:ext cx="5147649" cy="716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2FB71-8C26-2445-A815-143B0E53C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2" y="5209762"/>
            <a:ext cx="5245448" cy="75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6C992-75FC-8A4A-ABAE-C8558D791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3" y="6527539"/>
            <a:ext cx="5175082" cy="716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6ECCE9-8703-BD41-90A1-040BB454F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1" y="7946010"/>
            <a:ext cx="5183095" cy="782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1CCDE-4B3C-FF4D-B6EF-D10822950575}"/>
              </a:ext>
            </a:extLst>
          </p:cNvPr>
          <p:cNvSpPr txBox="1"/>
          <p:nvPr/>
        </p:nvSpPr>
        <p:spPr>
          <a:xfrm>
            <a:off x="5677118" y="4116397"/>
            <a:ext cx="180433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x&gt;=0.75, y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92209-96EF-8140-A644-96585AB73CC4}"/>
              </a:ext>
            </a:extLst>
          </p:cNvPr>
          <p:cNvSpPr txBox="1"/>
          <p:nvPr/>
        </p:nvSpPr>
        <p:spPr>
          <a:xfrm>
            <a:off x="5677118" y="2716473"/>
            <a:ext cx="1970593" cy="391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x&gt;=0.05, y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AA85D-AC51-3343-83F9-5D9407E559DC}"/>
              </a:ext>
            </a:extLst>
          </p:cNvPr>
          <p:cNvSpPr txBox="1"/>
          <p:nvPr/>
        </p:nvSpPr>
        <p:spPr>
          <a:xfrm>
            <a:off x="5677117" y="5546670"/>
            <a:ext cx="180433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x&lt;=0.35, y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B8541-3599-C940-9ADC-E9EC725E1A0F}"/>
              </a:ext>
            </a:extLst>
          </p:cNvPr>
          <p:cNvSpPr txBox="1"/>
          <p:nvPr/>
        </p:nvSpPr>
        <p:spPr>
          <a:xfrm>
            <a:off x="5677117" y="6825674"/>
            <a:ext cx="180433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x&lt;=0.35, y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FB0C3-1D40-494B-8779-B00154068969}"/>
              </a:ext>
            </a:extLst>
          </p:cNvPr>
          <p:cNvSpPr txBox="1"/>
          <p:nvPr/>
        </p:nvSpPr>
        <p:spPr>
          <a:xfrm>
            <a:off x="5677117" y="8131705"/>
            <a:ext cx="18043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If x&gt;=0.65, y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75671-094D-AE41-BD88-889F0D3FBDAC}"/>
              </a:ext>
            </a:extLst>
          </p:cNvPr>
          <p:cNvSpPr txBox="1"/>
          <p:nvPr/>
        </p:nvSpPr>
        <p:spPr>
          <a:xfrm>
            <a:off x="5677117" y="1953392"/>
            <a:ext cx="19705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Weak learner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C3733-E9A2-9745-A1D7-5F6864A58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4" y="2657557"/>
            <a:ext cx="4630132" cy="5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96759-874C-3A45-ACFF-7BE8077A8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4" y="4169446"/>
            <a:ext cx="4630132" cy="54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29891-2A8D-9742-8BF1-9278F201B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4" y="5589148"/>
            <a:ext cx="4630132" cy="5725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884B5B-B2BD-A14C-A7DC-6BF5953B9D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14" y="6604751"/>
            <a:ext cx="4680012" cy="556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C1603B-AFD8-D14B-A5E9-2DDAE4E0B3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39" y="8064082"/>
            <a:ext cx="4866067" cy="6017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9114CB-8A21-2146-ACD7-5F3249F6065E}"/>
              </a:ext>
            </a:extLst>
          </p:cNvPr>
          <p:cNvSpPr txBox="1"/>
          <p:nvPr/>
        </p:nvSpPr>
        <p:spPr>
          <a:xfrm>
            <a:off x="7963594" y="1939476"/>
            <a:ext cx="19705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learner data</a:t>
            </a:r>
          </a:p>
        </p:txBody>
      </p:sp>
    </p:spTree>
    <p:extLst>
      <p:ext uri="{BB962C8B-B14F-4D97-AF65-F5344CB8AC3E}">
        <p14:creationId xmlns:p14="http://schemas.microsoft.com/office/powerpoint/2010/main" val="18592186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2723573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Bagging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C3733-E9A2-9745-A1D7-5F6864A5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740639"/>
            <a:ext cx="4630132" cy="5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96759-874C-3A45-ACFF-7BE8077A8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597698"/>
            <a:ext cx="4630132" cy="54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29891-2A8D-9742-8BF1-9278F201B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0" y="4344969"/>
            <a:ext cx="4630132" cy="5725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884B5B-B2BD-A14C-A7DC-6BF5953B9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0" y="5180386"/>
            <a:ext cx="4680012" cy="556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C1603B-AFD8-D14B-A5E9-2DDAE4E0B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2" y="5974193"/>
            <a:ext cx="4866067" cy="6017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9114CB-8A21-2146-ACD7-5F3249F6065E}"/>
              </a:ext>
            </a:extLst>
          </p:cNvPr>
          <p:cNvSpPr txBox="1"/>
          <p:nvPr/>
        </p:nvSpPr>
        <p:spPr>
          <a:xfrm>
            <a:off x="850900" y="2022558"/>
            <a:ext cx="19705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learner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D3BA-228D-BA4F-8562-D9CFA14C3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2" y="7771409"/>
            <a:ext cx="4961218" cy="6333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899AD7-D869-A64B-9133-AF615BE807C1}"/>
              </a:ext>
            </a:extLst>
          </p:cNvPr>
          <p:cNvSpPr txBox="1"/>
          <p:nvPr/>
        </p:nvSpPr>
        <p:spPr>
          <a:xfrm>
            <a:off x="732932" y="7232608"/>
            <a:ext cx="19705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sums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7B94F3-0300-9647-B51A-DCA054EE1FF2}"/>
              </a:ext>
            </a:extLst>
          </p:cNvPr>
          <p:cNvSpPr txBox="1"/>
          <p:nvPr/>
        </p:nvSpPr>
        <p:spPr>
          <a:xfrm>
            <a:off x="6624767" y="1983868"/>
            <a:ext cx="49797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Classification based on majority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B5B43-4E00-5A41-A52B-BE10208532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7" y="2740639"/>
            <a:ext cx="5944632" cy="6675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8CAA68-9DAA-8041-8A11-2725C4778B3D}"/>
              </a:ext>
            </a:extLst>
          </p:cNvPr>
          <p:cNvSpPr txBox="1"/>
          <p:nvPr/>
        </p:nvSpPr>
        <p:spPr>
          <a:xfrm>
            <a:off x="6624767" y="4944424"/>
            <a:ext cx="49797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True classification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74EA68-1460-0740-9B65-FE29C79AB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7" y="5701195"/>
            <a:ext cx="5944632" cy="6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75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477</Words>
  <Application>Microsoft Office PowerPoint</Application>
  <PresentationFormat>Custom</PresentationFormat>
  <Paragraphs>62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Light</vt:lpstr>
      <vt:lpstr>Calibri</vt:lpstr>
      <vt:lpstr>Candara</vt:lpstr>
      <vt:lpstr>Corbel</vt:lpstr>
      <vt:lpstr>Helvetica Neue</vt:lpstr>
      <vt:lpstr>1_Office Theme</vt:lpstr>
      <vt:lpstr>PowerPoint Presentation</vt:lpstr>
      <vt:lpstr>PowerPoint Presentation</vt:lpstr>
      <vt:lpstr>Ensemble Methods</vt:lpstr>
      <vt:lpstr>Ensemble Methods</vt:lpstr>
      <vt:lpstr>Ensemble Methods</vt:lpstr>
      <vt:lpstr>Bagging</vt:lpstr>
      <vt:lpstr>Bagging</vt:lpstr>
      <vt:lpstr>Bagging</vt:lpstr>
      <vt:lpstr>Bagging</vt:lpstr>
      <vt:lpstr>Boosting Methods</vt:lpstr>
      <vt:lpstr>Boosting Methods</vt:lpstr>
      <vt:lpstr>Boosting Methods</vt:lpstr>
      <vt:lpstr>bias-variance tradeoff</vt:lpstr>
      <vt:lpstr>bias-variance tradeoff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Predictive Analytics</dc:title>
  <cp:lastModifiedBy>Jyothirmayee Rao</cp:lastModifiedBy>
  <cp:revision>175</cp:revision>
  <cp:lastPrinted>2018-08-27T21:33:47Z</cp:lastPrinted>
  <dcterms:modified xsi:type="dcterms:W3CDTF">2019-08-26T08:03:55Z</dcterms:modified>
</cp:coreProperties>
</file>