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394" r:id="rId2"/>
    <p:sldId id="395" r:id="rId3"/>
    <p:sldId id="396" r:id="rId4"/>
    <p:sldId id="397" r:id="rId5"/>
    <p:sldId id="398" r:id="rId6"/>
    <p:sldId id="399" r:id="rId7"/>
    <p:sldId id="400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3711" autoAdjust="0"/>
  </p:normalViewPr>
  <p:slideViewPr>
    <p:cSldViewPr snapToGrid="0">
      <p:cViewPr varScale="1">
        <p:scale>
          <a:sx n="41" d="100"/>
          <a:sy n="41" d="100"/>
        </p:scale>
        <p:origin x="18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5582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3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9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7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1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2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1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0BB0-A981-400F-93EA-1E4B29BE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F6FA0-B799-4CD8-9EF1-3B79B8465D2E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6C2B4-76B0-4F06-84FE-32FFAF3C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D601-D253-4F32-A191-D474B594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54871-0F46-4AFD-BD57-C7E6F8766D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5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9A83-21DF-4BC4-B5F1-B87899CE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61E6B-51DC-4863-A2D4-096BDB1BC46D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AA64-22CA-4996-B554-F08F681B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428F-C0D1-4BB3-B97F-C2278E06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E2C08-90CC-4C82-8B1B-E8AE45C82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3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0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7AC1-08E9-431A-8968-060A029A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0AEBE-38AB-4D55-B614-C409302BCA93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B9FD-C420-4923-92D6-7D81AD1D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2EC8-02A4-4BBA-9D55-AA814B4B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47D05-95D0-48EA-B69E-E3BADCEED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084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7">
            <a:extLst>
              <a:ext uri="{FF2B5EF4-FFF2-40B4-BE49-F238E27FC236}">
                <a16:creationId xmlns:a16="http://schemas.microsoft.com/office/drawing/2014/main" id="{B89EF5CC-41D3-4D0D-84DD-C5A3B1A45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5680" y="9141743"/>
            <a:ext cx="2275840" cy="442524"/>
          </a:xfrm>
        </p:spPr>
        <p:txBody>
          <a:bodyPr lIns="34289" tIns="34289" rIns="34289" bIns="34289"/>
          <a:lstStyle>
            <a:lvl1pPr>
              <a:defRPr sz="1422">
                <a:sym typeface="Candara" panose="020E0502030303020204" pitchFamily="34" charset="0"/>
              </a:defRPr>
            </a:lvl1pPr>
          </a:lstStyle>
          <a:p>
            <a:fld id="{82BD61B3-FB7C-43F0-8C8B-CC2F807FCF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02431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753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D721-77EB-4255-96B7-9064B1FE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0240" y="9211734"/>
            <a:ext cx="3034453" cy="51928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50601-78F3-4D44-8596-A19EBD329479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1A1342-5553-4334-B68F-D5A51014B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107" y="9211734"/>
            <a:ext cx="3034453" cy="519289"/>
          </a:xfrm>
        </p:spPr>
        <p:txBody>
          <a:bodyPr/>
          <a:lstStyle>
            <a:lvl1pPr>
              <a:defRPr/>
            </a:lvl1pPr>
          </a:lstStyle>
          <a:p>
            <a:fld id="{ED727BFC-DDBD-48F2-BE37-1B9E0D4DC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50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5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1580-A82A-49E8-B949-7ECAD1F4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0265B-5B1F-460C-B86B-BE23962BB10C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18C8-82D5-41A4-88E0-EFA7D411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5D47-D6E2-4469-9B60-C1CBD197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FCB54-5238-4AF4-BE52-740DE317F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48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4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4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082E6D-934E-4BFE-82BF-4F9793E5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FAD25-BCE4-4B0A-AE80-35BD0925E722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DCD7DD-098D-4865-BB32-5BE4BA1C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61C080-62B2-450E-B29E-3D4B449F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7D52D-3224-4128-8396-C0DB432B9C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99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FA95A8-A65C-45B6-9C67-C7AEBC4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6661-FA69-4215-918D-913399F523B7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914EE5-97EC-4CDF-BB31-999CEAA6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944CC8-2386-45B9-BF15-5102864F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8435E-C864-4522-8ABB-67ED2971A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08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2BFF0AD-4ECE-429E-A502-3532BE49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2A501-3057-48EA-9EA8-A7C7D134ED74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B0C78A0-B960-4482-8DF9-655C8B83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Himadri Das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4E2E8C-7818-4EBB-AFA5-F28B85EB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CCDB3-2BA3-4B5C-806D-EB29D97E2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38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18A6151-CC98-4C0E-9C2B-BB26C77B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B28D1-3185-4E5A-8602-25BFF54D94C4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66F04D-5993-45D2-AC49-AE6CA807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Himadri Das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06A59F-01B4-416A-8229-764D48BE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81623-A5D4-4D54-8EFC-38E9D23C7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2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2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2" y="2041035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249B69-734F-42F6-A3A6-4A4C0F78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3B72D-7346-49D8-9B4D-814998DBFDBB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C4662A-D54F-4D8D-A8C8-1429B45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B8E86B-2E3C-467F-AC14-66B30C3E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B77BE-1D7D-4A91-97BA-C21B79CA8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0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0F774B-C250-4BCD-8F16-A5F29CE1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C781C-1A3F-474A-97EC-0FFC704E3DAE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DF7C61-6ADC-46B7-A246-6F87E1EE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Mr. XYZ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748A4B-D987-4CBB-87FF-1EB9212A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5C0B7-AE5E-4B95-8BF4-EA9812F81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43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2741C53-F744-4F31-9138-8D6E786DF9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A9759F4-DD74-4CE8-82B2-B539E8ACB5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D001-540D-4191-9BA1-65E117BB6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991">
                <a:solidFill>
                  <a:prstClr val="black">
                    <a:lumMod val="65000"/>
                    <a:lumOff val="35000"/>
                  </a:prstClr>
                </a:solidFill>
                <a:latin typeface="Candara" pitchFamily="34" charset="0"/>
                <a:cs typeface="+mn-cs"/>
              </a:defRPr>
            </a:lvl1pPr>
          </a:lstStyle>
          <a:p>
            <a:pPr>
              <a:defRPr/>
            </a:pPr>
            <a:fld id="{45D924BB-2BC8-4320-88D3-16BDEF3B16C3}" type="datetime5">
              <a:rPr lang="en-US"/>
              <a:pPr>
                <a:defRPr/>
              </a:pPr>
              <a:t>28-Jun-20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5582B-BE54-425A-8497-5FF7F4DDF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991">
                <a:solidFill>
                  <a:srgbClr val="595959"/>
                </a:solidFill>
                <a:latin typeface="Candara" panose="020E0502030303020204" pitchFamily="34" charset="0"/>
              </a:defRPr>
            </a:lvl1pPr>
          </a:lstStyle>
          <a:p>
            <a:fld id="{8C332F31-5955-46DC-B496-ABB1063382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133FA8-9DC6-4E21-872F-67F73186747B}"/>
              </a:ext>
            </a:extLst>
          </p:cNvPr>
          <p:cNvSpPr/>
          <p:nvPr userDrawn="1"/>
        </p:nvSpPr>
        <p:spPr>
          <a:xfrm>
            <a:off x="0" y="0"/>
            <a:ext cx="541867" cy="97536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413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9CB70-F1BF-4942-AE5C-AE6612FA2519}"/>
              </a:ext>
            </a:extLst>
          </p:cNvPr>
          <p:cNvSpPr/>
          <p:nvPr userDrawn="1"/>
        </p:nvSpPr>
        <p:spPr>
          <a:xfrm>
            <a:off x="0" y="975360"/>
            <a:ext cx="541867" cy="97536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413">
              <a:solidFill>
                <a:prstClr val="white"/>
              </a:solidFill>
            </a:endParaRPr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79C7876C-6C5D-472B-AFCE-E5F26DF8FE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90" y="433494"/>
            <a:ext cx="3727590" cy="758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89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6258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5pPr>
      <a:lvl6pPr marL="650230" algn="l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6pPr>
      <a:lvl7pPr marL="1300460" algn="l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7pPr>
      <a:lvl8pPr marL="1950690" algn="l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8pPr>
      <a:lvl9pPr marL="2600919" algn="l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orbel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551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982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44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44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SMOTE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850899" y="3366389"/>
            <a:ext cx="12012693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Synthetic Minority Over-sampling Technique –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a methodology to handle class imbalance problems.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  <a:p>
            <a:pPr marL="457200" marR="0" lvl="0" indent="-45720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Synthesis of new minority class instances</a:t>
            </a:r>
          </a:p>
          <a:p>
            <a:pPr marL="457200" marR="0" lvl="0" indent="-45720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Over-sampling of minority class</a:t>
            </a:r>
          </a:p>
          <a:p>
            <a:pPr marL="457200" marR="0" lvl="0" indent="-45720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Under-sampling of majority class</a:t>
            </a:r>
          </a:p>
          <a:p>
            <a:pPr marL="457200" marR="0" lvl="0" indent="-45720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Tweaking the cost function to make misclassification of minority instances more important than misclassification of majority instances</a:t>
            </a:r>
          </a:p>
        </p:txBody>
      </p:sp>
    </p:spTree>
    <p:extLst>
      <p:ext uri="{BB962C8B-B14F-4D97-AF65-F5344CB8AC3E}">
        <p14:creationId xmlns:p14="http://schemas.microsoft.com/office/powerpoint/2010/main" val="3669439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SMOTE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B91E4-4CAA-A74A-ACAF-AC7E6D388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87" y="2340802"/>
            <a:ext cx="10604500" cy="47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40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SMOTE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F2C7-9B8B-C94D-9AD5-B8EEAD321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105509"/>
            <a:ext cx="10604500" cy="445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A35D8-DB0A-0A4C-815F-2AA5E412551F}"/>
              </a:ext>
            </a:extLst>
          </p:cNvPr>
          <p:cNvSpPr txBox="1"/>
          <p:nvPr/>
        </p:nvSpPr>
        <p:spPr>
          <a:xfrm>
            <a:off x="1163662" y="7304783"/>
            <a:ext cx="1091877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The trade-off between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recall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 (percent of truly positive instances that were classified as such) and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precision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 (percent of positive classifications that are truly positive). In situations where we want to detect instances of a minority class, we are usually concerned more so with recall than precision</a:t>
            </a:r>
          </a:p>
        </p:txBody>
      </p:sp>
    </p:spTree>
    <p:extLst>
      <p:ext uri="{BB962C8B-B14F-4D97-AF65-F5344CB8AC3E}">
        <p14:creationId xmlns:p14="http://schemas.microsoft.com/office/powerpoint/2010/main" val="1201071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K-Fold Cross-validation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044162" y="2160504"/>
            <a:ext cx="1091877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Cross-validation is a resampling procedure used to evaluate machine learning models on a limited data sample.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7E8120-A06B-F540-806B-9469A2EC91F4}"/>
              </a:ext>
            </a:extLst>
          </p:cNvPr>
          <p:cNvSpPr txBox="1"/>
          <p:nvPr/>
        </p:nvSpPr>
        <p:spPr>
          <a:xfrm>
            <a:off x="1156845" y="4182611"/>
            <a:ext cx="10693409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1. Shuffle the dataset randomly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2. Split the dataset into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 groups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3. For each unique group: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a. Take the group as a hold out or test data set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b. Take the remaining groups as a training data set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c. Fit a model on the training set and evaluate it on the test set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d. Retain the evaluation score and discard the model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4. Summarize the skill of the model using the sample of model evaluation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0A192-6CA5-0846-B6CA-57CC6A0CC25A}"/>
              </a:ext>
            </a:extLst>
          </p:cNvPr>
          <p:cNvSpPr txBox="1"/>
          <p:nvPr/>
        </p:nvSpPr>
        <p:spPr>
          <a:xfrm>
            <a:off x="1044161" y="8577540"/>
            <a:ext cx="109187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Think of this as the leave one out technique</a:t>
            </a:r>
          </a:p>
        </p:txBody>
      </p:sp>
    </p:spTree>
    <p:extLst>
      <p:ext uri="{BB962C8B-B14F-4D97-AF65-F5344CB8AC3E}">
        <p14:creationId xmlns:p14="http://schemas.microsoft.com/office/powerpoint/2010/main" val="2104123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K-Fold Cross-validation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044162" y="2406725"/>
            <a:ext cx="109187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Choosing 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7E8120-A06B-F540-806B-9469A2EC91F4}"/>
              </a:ext>
            </a:extLst>
          </p:cNvPr>
          <p:cNvSpPr txBox="1"/>
          <p:nvPr/>
        </p:nvSpPr>
        <p:spPr>
          <a:xfrm>
            <a:off x="1309597" y="3614596"/>
            <a:ext cx="9812832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A poorly chosen value for k may result in a misrepresentative idea of the skill of the model, such as a score with a high variance (that may change a lot based on the data used to fit the model), or a high bias, (such as an overestimate of the skill of the model).</a:t>
            </a:r>
          </a:p>
        </p:txBody>
      </p:sp>
    </p:spTree>
    <p:extLst>
      <p:ext uri="{BB962C8B-B14F-4D97-AF65-F5344CB8AC3E}">
        <p14:creationId xmlns:p14="http://schemas.microsoft.com/office/powerpoint/2010/main" val="3436433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K-Fold Cross-validation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044162" y="2406725"/>
            <a:ext cx="109187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Basic 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7E8120-A06B-F540-806B-9469A2EC91F4}"/>
              </a:ext>
            </a:extLst>
          </p:cNvPr>
          <p:cNvSpPr txBox="1"/>
          <p:nvPr/>
        </p:nvSpPr>
        <p:spPr>
          <a:xfrm>
            <a:off x="1359474" y="3424617"/>
            <a:ext cx="981283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Let’s assume we have six observations: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[1, 2, 3, 4, 5, 6]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C4AB8-5F6B-274A-8A54-100717F6CA4B}"/>
              </a:ext>
            </a:extLst>
          </p:cNvPr>
          <p:cNvSpPr txBox="1"/>
          <p:nvPr/>
        </p:nvSpPr>
        <p:spPr>
          <a:xfrm>
            <a:off x="1359474" y="5689825"/>
            <a:ext cx="10178591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Now, let’s use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k = 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, so we need to create three random folds: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fold 1: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[5, 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fold 2: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[4, 6]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fold 3: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[3, 1]</a:t>
            </a:r>
          </a:p>
        </p:txBody>
      </p:sp>
    </p:spTree>
    <p:extLst>
      <p:ext uri="{BB962C8B-B14F-4D97-AF65-F5344CB8AC3E}">
        <p14:creationId xmlns:p14="http://schemas.microsoft.com/office/powerpoint/2010/main" val="845938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urse Goals"/>
          <p:cNvSpPr txBox="1">
            <a:spLocks noGrp="1"/>
          </p:cNvSpPr>
          <p:nvPr>
            <p:ph type="title"/>
          </p:nvPr>
        </p:nvSpPr>
        <p:spPr>
          <a:xfrm>
            <a:off x="850900" y="663067"/>
            <a:ext cx="11544300" cy="1320801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Avenir Light" panose="020B0402020203020204" pitchFamily="34" charset="77"/>
                <a:cs typeface="Arial" panose="020B0604020202020204" pitchFamily="34" charset="0"/>
              </a:rPr>
              <a:t>K-Fold Cross-validation</a:t>
            </a:r>
            <a:endParaRPr sz="3200" dirty="0">
              <a:latin typeface="Avenir Light" panose="020B0402020203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EFD4-07E4-C442-8015-8A14D541CB8A}"/>
              </a:ext>
            </a:extLst>
          </p:cNvPr>
          <p:cNvSpPr txBox="1"/>
          <p:nvPr/>
        </p:nvSpPr>
        <p:spPr>
          <a:xfrm>
            <a:off x="1044162" y="2406725"/>
            <a:ext cx="109187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Basic 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7E8120-A06B-F540-806B-9469A2EC91F4}"/>
              </a:ext>
            </a:extLst>
          </p:cNvPr>
          <p:cNvSpPr txBox="1"/>
          <p:nvPr/>
        </p:nvSpPr>
        <p:spPr>
          <a:xfrm>
            <a:off x="1044162" y="5803433"/>
            <a:ext cx="9812832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So our train and test sets become: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Light" panose="020B0402020203020204" pitchFamily="34" charset="77"/>
              <a:cs typeface="Arial" panose="020B0604020202020204" pitchFamily="34" charset="0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train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: [5, 2, 4, 6],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test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: [3, 1]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train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: [4, 6, 3, 1],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test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: [5, 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train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: [3, 1, 5, 2],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test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: [4, 6]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C4AB8-5F6B-274A-8A54-100717F6CA4B}"/>
              </a:ext>
            </a:extLst>
          </p:cNvPr>
          <p:cNvSpPr txBox="1"/>
          <p:nvPr/>
        </p:nvSpPr>
        <p:spPr>
          <a:xfrm>
            <a:off x="1359474" y="3309844"/>
            <a:ext cx="10178591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fold 1: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[5, 2]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fold 2: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[4, 6]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	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fold 3: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panose="020B0402020203020204" pitchFamily="34" charset="77"/>
                <a:cs typeface="Arial" panose="020B0604020202020204" pitchFamily="34" charset="0"/>
                <a:sym typeface="Helvetica Neue"/>
              </a:rPr>
              <a:t>[3, 1]</a:t>
            </a:r>
          </a:p>
        </p:txBody>
      </p:sp>
    </p:spTree>
    <p:extLst>
      <p:ext uri="{BB962C8B-B14F-4D97-AF65-F5344CB8AC3E}">
        <p14:creationId xmlns:p14="http://schemas.microsoft.com/office/powerpoint/2010/main" val="471468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442</Words>
  <Application>Microsoft Office PowerPoint</Application>
  <PresentationFormat>Custom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Light</vt:lpstr>
      <vt:lpstr>Calibri</vt:lpstr>
      <vt:lpstr>Candara</vt:lpstr>
      <vt:lpstr>Corbel</vt:lpstr>
      <vt:lpstr>Helvetica Neue</vt:lpstr>
      <vt:lpstr>1_Office Theme</vt:lpstr>
      <vt:lpstr>SMOTE</vt:lpstr>
      <vt:lpstr>SMOTE</vt:lpstr>
      <vt:lpstr>SMOTE</vt:lpstr>
      <vt:lpstr>K-Fold Cross-validation</vt:lpstr>
      <vt:lpstr>K-Fold Cross-validation</vt:lpstr>
      <vt:lpstr>K-Fold Cross-validation</vt:lpstr>
      <vt:lpstr>K-Fold 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Predictive Analytics</dc:title>
  <dc:creator>Ashish Bhardwaj</dc:creator>
  <cp:lastModifiedBy>Ashish Bhardwaj</cp:lastModifiedBy>
  <cp:revision>179</cp:revision>
  <cp:lastPrinted>2018-08-27T21:33:47Z</cp:lastPrinted>
  <dcterms:modified xsi:type="dcterms:W3CDTF">2020-06-28T14:00:38Z</dcterms:modified>
</cp:coreProperties>
</file>