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91" r:id="rId3"/>
    <p:sldId id="294" r:id="rId4"/>
    <p:sldId id="29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73F3-E1B6-EC39-17C1-B0E23ACD67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3B9399-5125-8166-40EB-7DFEACC270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BE947E-52CD-73F7-7593-28EEC77845D5}"/>
              </a:ext>
            </a:extLst>
          </p:cNvPr>
          <p:cNvSpPr>
            <a:spLocks noGrp="1"/>
          </p:cNvSpPr>
          <p:nvPr>
            <p:ph type="dt" sz="half" idx="10"/>
          </p:nvPr>
        </p:nvSpPr>
        <p:spPr/>
        <p:txBody>
          <a:bodyPr/>
          <a:lstStyle/>
          <a:p>
            <a:fld id="{69356182-F279-4A4A-9910-4020D3E1EDED}" type="datetimeFigureOut">
              <a:rPr lang="en-IN" smtClean="0"/>
              <a:t>05-03-2023</a:t>
            </a:fld>
            <a:endParaRPr lang="en-IN"/>
          </a:p>
        </p:txBody>
      </p:sp>
      <p:sp>
        <p:nvSpPr>
          <p:cNvPr id="5" name="Footer Placeholder 4">
            <a:extLst>
              <a:ext uri="{FF2B5EF4-FFF2-40B4-BE49-F238E27FC236}">
                <a16:creationId xmlns:a16="http://schemas.microsoft.com/office/drawing/2014/main" id="{9A5BA494-3088-CDA9-4A45-29BC15027D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876D56-EE73-FFFA-4BF1-6EE8D03BC248}"/>
              </a:ext>
            </a:extLst>
          </p:cNvPr>
          <p:cNvSpPr>
            <a:spLocks noGrp="1"/>
          </p:cNvSpPr>
          <p:nvPr>
            <p:ph type="sldNum" sz="quarter" idx="12"/>
          </p:nvPr>
        </p:nvSpPr>
        <p:spPr/>
        <p:txBody>
          <a:bodyPr/>
          <a:lstStyle/>
          <a:p>
            <a:fld id="{2DABBA9B-F029-4818-AE45-79647C7CB924}" type="slidenum">
              <a:rPr lang="en-IN" smtClean="0"/>
              <a:t>‹#›</a:t>
            </a:fld>
            <a:endParaRPr lang="en-IN"/>
          </a:p>
        </p:txBody>
      </p:sp>
    </p:spTree>
    <p:extLst>
      <p:ext uri="{BB962C8B-B14F-4D97-AF65-F5344CB8AC3E}">
        <p14:creationId xmlns:p14="http://schemas.microsoft.com/office/powerpoint/2010/main" val="34717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6758C-B7E4-3CF6-B8CD-0C563107D7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BB4498-BEA7-B431-5D9C-38EC114E42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D49C3E-55BF-D5FF-4B57-36D00CD0FC88}"/>
              </a:ext>
            </a:extLst>
          </p:cNvPr>
          <p:cNvSpPr>
            <a:spLocks noGrp="1"/>
          </p:cNvSpPr>
          <p:nvPr>
            <p:ph type="dt" sz="half" idx="10"/>
          </p:nvPr>
        </p:nvSpPr>
        <p:spPr/>
        <p:txBody>
          <a:bodyPr/>
          <a:lstStyle/>
          <a:p>
            <a:fld id="{69356182-F279-4A4A-9910-4020D3E1EDED}" type="datetimeFigureOut">
              <a:rPr lang="en-IN" smtClean="0"/>
              <a:t>05-03-2023</a:t>
            </a:fld>
            <a:endParaRPr lang="en-IN"/>
          </a:p>
        </p:txBody>
      </p:sp>
      <p:sp>
        <p:nvSpPr>
          <p:cNvPr id="5" name="Footer Placeholder 4">
            <a:extLst>
              <a:ext uri="{FF2B5EF4-FFF2-40B4-BE49-F238E27FC236}">
                <a16:creationId xmlns:a16="http://schemas.microsoft.com/office/drawing/2014/main" id="{FB540EF8-A087-15AE-3AE6-6D31B5106B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EC0C71-0188-452E-29CA-4019836463B4}"/>
              </a:ext>
            </a:extLst>
          </p:cNvPr>
          <p:cNvSpPr>
            <a:spLocks noGrp="1"/>
          </p:cNvSpPr>
          <p:nvPr>
            <p:ph type="sldNum" sz="quarter" idx="12"/>
          </p:nvPr>
        </p:nvSpPr>
        <p:spPr/>
        <p:txBody>
          <a:bodyPr/>
          <a:lstStyle/>
          <a:p>
            <a:fld id="{2DABBA9B-F029-4818-AE45-79647C7CB924}" type="slidenum">
              <a:rPr lang="en-IN" smtClean="0"/>
              <a:t>‹#›</a:t>
            </a:fld>
            <a:endParaRPr lang="en-IN"/>
          </a:p>
        </p:txBody>
      </p:sp>
    </p:spTree>
    <p:extLst>
      <p:ext uri="{BB962C8B-B14F-4D97-AF65-F5344CB8AC3E}">
        <p14:creationId xmlns:p14="http://schemas.microsoft.com/office/powerpoint/2010/main" val="2858123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007E46-1C36-7D30-9268-0C2A812C59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3E3E59-8855-2B1B-E02D-5783D580BA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64519A-43AA-8525-F67F-C02F70C33833}"/>
              </a:ext>
            </a:extLst>
          </p:cNvPr>
          <p:cNvSpPr>
            <a:spLocks noGrp="1"/>
          </p:cNvSpPr>
          <p:nvPr>
            <p:ph type="dt" sz="half" idx="10"/>
          </p:nvPr>
        </p:nvSpPr>
        <p:spPr/>
        <p:txBody>
          <a:bodyPr/>
          <a:lstStyle/>
          <a:p>
            <a:fld id="{69356182-F279-4A4A-9910-4020D3E1EDED}" type="datetimeFigureOut">
              <a:rPr lang="en-IN" smtClean="0"/>
              <a:t>05-03-2023</a:t>
            </a:fld>
            <a:endParaRPr lang="en-IN"/>
          </a:p>
        </p:txBody>
      </p:sp>
      <p:sp>
        <p:nvSpPr>
          <p:cNvPr id="5" name="Footer Placeholder 4">
            <a:extLst>
              <a:ext uri="{FF2B5EF4-FFF2-40B4-BE49-F238E27FC236}">
                <a16:creationId xmlns:a16="http://schemas.microsoft.com/office/drawing/2014/main" id="{EBB34BEC-9F33-62C8-4EAE-796263EFCC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3CD413-76A6-0D9E-1EE3-AB9B18C50C1A}"/>
              </a:ext>
            </a:extLst>
          </p:cNvPr>
          <p:cNvSpPr>
            <a:spLocks noGrp="1"/>
          </p:cNvSpPr>
          <p:nvPr>
            <p:ph type="sldNum" sz="quarter" idx="12"/>
          </p:nvPr>
        </p:nvSpPr>
        <p:spPr/>
        <p:txBody>
          <a:bodyPr/>
          <a:lstStyle/>
          <a:p>
            <a:fld id="{2DABBA9B-F029-4818-AE45-79647C7CB924}" type="slidenum">
              <a:rPr lang="en-IN" smtClean="0"/>
              <a:t>‹#›</a:t>
            </a:fld>
            <a:endParaRPr lang="en-IN"/>
          </a:p>
        </p:txBody>
      </p:sp>
    </p:spTree>
    <p:extLst>
      <p:ext uri="{BB962C8B-B14F-4D97-AF65-F5344CB8AC3E}">
        <p14:creationId xmlns:p14="http://schemas.microsoft.com/office/powerpoint/2010/main" val="28602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7FCB7-AF28-689D-C094-CA79EDFA3C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15C049-E4F4-2294-2D8E-CC2E06EDC5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0FDF24-99BC-B3D0-D88A-AE5AE9D2C323}"/>
              </a:ext>
            </a:extLst>
          </p:cNvPr>
          <p:cNvSpPr>
            <a:spLocks noGrp="1"/>
          </p:cNvSpPr>
          <p:nvPr>
            <p:ph type="dt" sz="half" idx="10"/>
          </p:nvPr>
        </p:nvSpPr>
        <p:spPr/>
        <p:txBody>
          <a:bodyPr/>
          <a:lstStyle/>
          <a:p>
            <a:fld id="{69356182-F279-4A4A-9910-4020D3E1EDED}" type="datetimeFigureOut">
              <a:rPr lang="en-IN" smtClean="0"/>
              <a:t>05-03-2023</a:t>
            </a:fld>
            <a:endParaRPr lang="en-IN"/>
          </a:p>
        </p:txBody>
      </p:sp>
      <p:sp>
        <p:nvSpPr>
          <p:cNvPr id="5" name="Footer Placeholder 4">
            <a:extLst>
              <a:ext uri="{FF2B5EF4-FFF2-40B4-BE49-F238E27FC236}">
                <a16:creationId xmlns:a16="http://schemas.microsoft.com/office/drawing/2014/main" id="{6DA6DA29-40E3-1693-00A5-6D0C5E77DE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208BF8-013E-C540-02DA-DEAD8923F550}"/>
              </a:ext>
            </a:extLst>
          </p:cNvPr>
          <p:cNvSpPr>
            <a:spLocks noGrp="1"/>
          </p:cNvSpPr>
          <p:nvPr>
            <p:ph type="sldNum" sz="quarter" idx="12"/>
          </p:nvPr>
        </p:nvSpPr>
        <p:spPr/>
        <p:txBody>
          <a:bodyPr/>
          <a:lstStyle/>
          <a:p>
            <a:fld id="{2DABBA9B-F029-4818-AE45-79647C7CB924}" type="slidenum">
              <a:rPr lang="en-IN" smtClean="0"/>
              <a:t>‹#›</a:t>
            </a:fld>
            <a:endParaRPr lang="en-IN"/>
          </a:p>
        </p:txBody>
      </p:sp>
    </p:spTree>
    <p:extLst>
      <p:ext uri="{BB962C8B-B14F-4D97-AF65-F5344CB8AC3E}">
        <p14:creationId xmlns:p14="http://schemas.microsoft.com/office/powerpoint/2010/main" val="277722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19BE7-EC66-0D49-7C6C-B33D1CC9AC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931F7F-116C-805E-29D6-D598C59A61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6A830C-8127-84DC-FF8E-188E28951F27}"/>
              </a:ext>
            </a:extLst>
          </p:cNvPr>
          <p:cNvSpPr>
            <a:spLocks noGrp="1"/>
          </p:cNvSpPr>
          <p:nvPr>
            <p:ph type="dt" sz="half" idx="10"/>
          </p:nvPr>
        </p:nvSpPr>
        <p:spPr/>
        <p:txBody>
          <a:bodyPr/>
          <a:lstStyle/>
          <a:p>
            <a:fld id="{69356182-F279-4A4A-9910-4020D3E1EDED}" type="datetimeFigureOut">
              <a:rPr lang="en-IN" smtClean="0"/>
              <a:t>05-03-2023</a:t>
            </a:fld>
            <a:endParaRPr lang="en-IN"/>
          </a:p>
        </p:txBody>
      </p:sp>
      <p:sp>
        <p:nvSpPr>
          <p:cNvPr id="5" name="Footer Placeholder 4">
            <a:extLst>
              <a:ext uri="{FF2B5EF4-FFF2-40B4-BE49-F238E27FC236}">
                <a16:creationId xmlns:a16="http://schemas.microsoft.com/office/drawing/2014/main" id="{C4C6D3D7-AC83-9B17-74FE-1F4AD19E71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9E561C-4AAF-9E8A-C5B5-D43DCEE373AF}"/>
              </a:ext>
            </a:extLst>
          </p:cNvPr>
          <p:cNvSpPr>
            <a:spLocks noGrp="1"/>
          </p:cNvSpPr>
          <p:nvPr>
            <p:ph type="sldNum" sz="quarter" idx="12"/>
          </p:nvPr>
        </p:nvSpPr>
        <p:spPr/>
        <p:txBody>
          <a:bodyPr/>
          <a:lstStyle/>
          <a:p>
            <a:fld id="{2DABBA9B-F029-4818-AE45-79647C7CB924}" type="slidenum">
              <a:rPr lang="en-IN" smtClean="0"/>
              <a:t>‹#›</a:t>
            </a:fld>
            <a:endParaRPr lang="en-IN"/>
          </a:p>
        </p:txBody>
      </p:sp>
    </p:spTree>
    <p:extLst>
      <p:ext uri="{BB962C8B-B14F-4D97-AF65-F5344CB8AC3E}">
        <p14:creationId xmlns:p14="http://schemas.microsoft.com/office/powerpoint/2010/main" val="367306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4830-EDBF-5EB3-F1BD-F4F9F3CBE0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B4F7AF-24A1-8333-4D35-4926F3BE11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36484A-1629-D991-B734-6F400A488C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6AAB9D-7D12-F154-3B46-D2D238ADF66A}"/>
              </a:ext>
            </a:extLst>
          </p:cNvPr>
          <p:cNvSpPr>
            <a:spLocks noGrp="1"/>
          </p:cNvSpPr>
          <p:nvPr>
            <p:ph type="dt" sz="half" idx="10"/>
          </p:nvPr>
        </p:nvSpPr>
        <p:spPr/>
        <p:txBody>
          <a:bodyPr/>
          <a:lstStyle/>
          <a:p>
            <a:fld id="{69356182-F279-4A4A-9910-4020D3E1EDED}" type="datetimeFigureOut">
              <a:rPr lang="en-IN" smtClean="0"/>
              <a:t>05-03-2023</a:t>
            </a:fld>
            <a:endParaRPr lang="en-IN"/>
          </a:p>
        </p:txBody>
      </p:sp>
      <p:sp>
        <p:nvSpPr>
          <p:cNvPr id="6" name="Footer Placeholder 5">
            <a:extLst>
              <a:ext uri="{FF2B5EF4-FFF2-40B4-BE49-F238E27FC236}">
                <a16:creationId xmlns:a16="http://schemas.microsoft.com/office/drawing/2014/main" id="{94FB8C22-0409-BEEC-0FDA-3D19EE584A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204D4D-57D8-E0E6-82F4-F2CA051C304C}"/>
              </a:ext>
            </a:extLst>
          </p:cNvPr>
          <p:cNvSpPr>
            <a:spLocks noGrp="1"/>
          </p:cNvSpPr>
          <p:nvPr>
            <p:ph type="sldNum" sz="quarter" idx="12"/>
          </p:nvPr>
        </p:nvSpPr>
        <p:spPr/>
        <p:txBody>
          <a:bodyPr/>
          <a:lstStyle/>
          <a:p>
            <a:fld id="{2DABBA9B-F029-4818-AE45-79647C7CB924}" type="slidenum">
              <a:rPr lang="en-IN" smtClean="0"/>
              <a:t>‹#›</a:t>
            </a:fld>
            <a:endParaRPr lang="en-IN"/>
          </a:p>
        </p:txBody>
      </p:sp>
    </p:spTree>
    <p:extLst>
      <p:ext uri="{BB962C8B-B14F-4D97-AF65-F5344CB8AC3E}">
        <p14:creationId xmlns:p14="http://schemas.microsoft.com/office/powerpoint/2010/main" val="4228141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ADF5-4AA9-420D-0189-3DFD2D5423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2A7FF8-CDDD-2489-6DF6-C69E038A9A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F83354-31A1-82CA-E1ED-474B132F8C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78F103-5380-E2CC-CC14-D73DAC3AD1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C8ED60-9D9F-0079-F870-E6A193F762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009FE1-883C-7C88-F765-BA53DCC701F8}"/>
              </a:ext>
            </a:extLst>
          </p:cNvPr>
          <p:cNvSpPr>
            <a:spLocks noGrp="1"/>
          </p:cNvSpPr>
          <p:nvPr>
            <p:ph type="dt" sz="half" idx="10"/>
          </p:nvPr>
        </p:nvSpPr>
        <p:spPr/>
        <p:txBody>
          <a:bodyPr/>
          <a:lstStyle/>
          <a:p>
            <a:fld id="{69356182-F279-4A4A-9910-4020D3E1EDED}" type="datetimeFigureOut">
              <a:rPr lang="en-IN" smtClean="0"/>
              <a:t>05-03-2023</a:t>
            </a:fld>
            <a:endParaRPr lang="en-IN"/>
          </a:p>
        </p:txBody>
      </p:sp>
      <p:sp>
        <p:nvSpPr>
          <p:cNvPr id="8" name="Footer Placeholder 7">
            <a:extLst>
              <a:ext uri="{FF2B5EF4-FFF2-40B4-BE49-F238E27FC236}">
                <a16:creationId xmlns:a16="http://schemas.microsoft.com/office/drawing/2014/main" id="{384E9826-B0D8-DB77-790A-972933E4FD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D04689-DC3E-5C85-88F8-4F309311D5AC}"/>
              </a:ext>
            </a:extLst>
          </p:cNvPr>
          <p:cNvSpPr>
            <a:spLocks noGrp="1"/>
          </p:cNvSpPr>
          <p:nvPr>
            <p:ph type="sldNum" sz="quarter" idx="12"/>
          </p:nvPr>
        </p:nvSpPr>
        <p:spPr/>
        <p:txBody>
          <a:bodyPr/>
          <a:lstStyle/>
          <a:p>
            <a:fld id="{2DABBA9B-F029-4818-AE45-79647C7CB924}" type="slidenum">
              <a:rPr lang="en-IN" smtClean="0"/>
              <a:t>‹#›</a:t>
            </a:fld>
            <a:endParaRPr lang="en-IN"/>
          </a:p>
        </p:txBody>
      </p:sp>
    </p:spTree>
    <p:extLst>
      <p:ext uri="{BB962C8B-B14F-4D97-AF65-F5344CB8AC3E}">
        <p14:creationId xmlns:p14="http://schemas.microsoft.com/office/powerpoint/2010/main" val="2925520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E446-2471-8E54-8DE7-298221FE94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FF3E20-A10C-7664-A0E3-2D362B7CA64B}"/>
              </a:ext>
            </a:extLst>
          </p:cNvPr>
          <p:cNvSpPr>
            <a:spLocks noGrp="1"/>
          </p:cNvSpPr>
          <p:nvPr>
            <p:ph type="dt" sz="half" idx="10"/>
          </p:nvPr>
        </p:nvSpPr>
        <p:spPr/>
        <p:txBody>
          <a:bodyPr/>
          <a:lstStyle/>
          <a:p>
            <a:fld id="{69356182-F279-4A4A-9910-4020D3E1EDED}" type="datetimeFigureOut">
              <a:rPr lang="en-IN" smtClean="0"/>
              <a:t>05-03-2023</a:t>
            </a:fld>
            <a:endParaRPr lang="en-IN"/>
          </a:p>
        </p:txBody>
      </p:sp>
      <p:sp>
        <p:nvSpPr>
          <p:cNvPr id="4" name="Footer Placeholder 3">
            <a:extLst>
              <a:ext uri="{FF2B5EF4-FFF2-40B4-BE49-F238E27FC236}">
                <a16:creationId xmlns:a16="http://schemas.microsoft.com/office/drawing/2014/main" id="{7D59065F-7861-A510-8278-57D67DF87D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525F4A-E519-2D89-765C-EE569A7560DF}"/>
              </a:ext>
            </a:extLst>
          </p:cNvPr>
          <p:cNvSpPr>
            <a:spLocks noGrp="1"/>
          </p:cNvSpPr>
          <p:nvPr>
            <p:ph type="sldNum" sz="quarter" idx="12"/>
          </p:nvPr>
        </p:nvSpPr>
        <p:spPr/>
        <p:txBody>
          <a:bodyPr/>
          <a:lstStyle/>
          <a:p>
            <a:fld id="{2DABBA9B-F029-4818-AE45-79647C7CB924}" type="slidenum">
              <a:rPr lang="en-IN" smtClean="0"/>
              <a:t>‹#›</a:t>
            </a:fld>
            <a:endParaRPr lang="en-IN"/>
          </a:p>
        </p:txBody>
      </p:sp>
    </p:spTree>
    <p:extLst>
      <p:ext uri="{BB962C8B-B14F-4D97-AF65-F5344CB8AC3E}">
        <p14:creationId xmlns:p14="http://schemas.microsoft.com/office/powerpoint/2010/main" val="239854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04738C-C1EC-4613-8CEA-B6DCC84A5A50}"/>
              </a:ext>
            </a:extLst>
          </p:cNvPr>
          <p:cNvSpPr>
            <a:spLocks noGrp="1"/>
          </p:cNvSpPr>
          <p:nvPr>
            <p:ph type="dt" sz="half" idx="10"/>
          </p:nvPr>
        </p:nvSpPr>
        <p:spPr/>
        <p:txBody>
          <a:bodyPr/>
          <a:lstStyle/>
          <a:p>
            <a:fld id="{69356182-F279-4A4A-9910-4020D3E1EDED}" type="datetimeFigureOut">
              <a:rPr lang="en-IN" smtClean="0"/>
              <a:t>05-03-2023</a:t>
            </a:fld>
            <a:endParaRPr lang="en-IN"/>
          </a:p>
        </p:txBody>
      </p:sp>
      <p:sp>
        <p:nvSpPr>
          <p:cNvPr id="3" name="Footer Placeholder 2">
            <a:extLst>
              <a:ext uri="{FF2B5EF4-FFF2-40B4-BE49-F238E27FC236}">
                <a16:creationId xmlns:a16="http://schemas.microsoft.com/office/drawing/2014/main" id="{7A19B5E1-55BD-DCED-5750-C1A7246AD8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C14642-0603-B2FA-CE22-A6B01A76DEE4}"/>
              </a:ext>
            </a:extLst>
          </p:cNvPr>
          <p:cNvSpPr>
            <a:spLocks noGrp="1"/>
          </p:cNvSpPr>
          <p:nvPr>
            <p:ph type="sldNum" sz="quarter" idx="12"/>
          </p:nvPr>
        </p:nvSpPr>
        <p:spPr/>
        <p:txBody>
          <a:bodyPr/>
          <a:lstStyle/>
          <a:p>
            <a:fld id="{2DABBA9B-F029-4818-AE45-79647C7CB924}" type="slidenum">
              <a:rPr lang="en-IN" smtClean="0"/>
              <a:t>‹#›</a:t>
            </a:fld>
            <a:endParaRPr lang="en-IN"/>
          </a:p>
        </p:txBody>
      </p:sp>
    </p:spTree>
    <p:extLst>
      <p:ext uri="{BB962C8B-B14F-4D97-AF65-F5344CB8AC3E}">
        <p14:creationId xmlns:p14="http://schemas.microsoft.com/office/powerpoint/2010/main" val="337031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95829-C531-A59C-559A-1A264A8DED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988E08-D6D1-5885-098F-250E7144A0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FC36E3-8D79-C168-DF1E-5EA919833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FAB40C-0FEC-FD4A-05FF-5EE9A1CE43EA}"/>
              </a:ext>
            </a:extLst>
          </p:cNvPr>
          <p:cNvSpPr>
            <a:spLocks noGrp="1"/>
          </p:cNvSpPr>
          <p:nvPr>
            <p:ph type="dt" sz="half" idx="10"/>
          </p:nvPr>
        </p:nvSpPr>
        <p:spPr/>
        <p:txBody>
          <a:bodyPr/>
          <a:lstStyle/>
          <a:p>
            <a:fld id="{69356182-F279-4A4A-9910-4020D3E1EDED}" type="datetimeFigureOut">
              <a:rPr lang="en-IN" smtClean="0"/>
              <a:t>05-03-2023</a:t>
            </a:fld>
            <a:endParaRPr lang="en-IN"/>
          </a:p>
        </p:txBody>
      </p:sp>
      <p:sp>
        <p:nvSpPr>
          <p:cNvPr id="6" name="Footer Placeholder 5">
            <a:extLst>
              <a:ext uri="{FF2B5EF4-FFF2-40B4-BE49-F238E27FC236}">
                <a16:creationId xmlns:a16="http://schemas.microsoft.com/office/drawing/2014/main" id="{BC6F3318-9D1A-935F-E8BB-799EE6624C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CE11C3-202E-81C6-0F82-1E410DD5B08C}"/>
              </a:ext>
            </a:extLst>
          </p:cNvPr>
          <p:cNvSpPr>
            <a:spLocks noGrp="1"/>
          </p:cNvSpPr>
          <p:nvPr>
            <p:ph type="sldNum" sz="quarter" idx="12"/>
          </p:nvPr>
        </p:nvSpPr>
        <p:spPr/>
        <p:txBody>
          <a:bodyPr/>
          <a:lstStyle/>
          <a:p>
            <a:fld id="{2DABBA9B-F029-4818-AE45-79647C7CB924}" type="slidenum">
              <a:rPr lang="en-IN" smtClean="0"/>
              <a:t>‹#›</a:t>
            </a:fld>
            <a:endParaRPr lang="en-IN"/>
          </a:p>
        </p:txBody>
      </p:sp>
    </p:spTree>
    <p:extLst>
      <p:ext uri="{BB962C8B-B14F-4D97-AF65-F5344CB8AC3E}">
        <p14:creationId xmlns:p14="http://schemas.microsoft.com/office/powerpoint/2010/main" val="2940982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0720B-4425-E0DA-E084-ACA0A0C249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92697D-B670-BE19-BF21-F82B339347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3330B3-6826-97DC-3271-0EFFC2884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4258BA-0973-0A99-4862-B2CE6710044D}"/>
              </a:ext>
            </a:extLst>
          </p:cNvPr>
          <p:cNvSpPr>
            <a:spLocks noGrp="1"/>
          </p:cNvSpPr>
          <p:nvPr>
            <p:ph type="dt" sz="half" idx="10"/>
          </p:nvPr>
        </p:nvSpPr>
        <p:spPr/>
        <p:txBody>
          <a:bodyPr/>
          <a:lstStyle/>
          <a:p>
            <a:fld id="{69356182-F279-4A4A-9910-4020D3E1EDED}" type="datetimeFigureOut">
              <a:rPr lang="en-IN" smtClean="0"/>
              <a:t>05-03-2023</a:t>
            </a:fld>
            <a:endParaRPr lang="en-IN"/>
          </a:p>
        </p:txBody>
      </p:sp>
      <p:sp>
        <p:nvSpPr>
          <p:cNvPr id="6" name="Footer Placeholder 5">
            <a:extLst>
              <a:ext uri="{FF2B5EF4-FFF2-40B4-BE49-F238E27FC236}">
                <a16:creationId xmlns:a16="http://schemas.microsoft.com/office/drawing/2014/main" id="{AF542258-486B-2CA1-4E0C-B754C6FDBA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49CF0E-7D1B-902F-158D-ADF0FBE88AEC}"/>
              </a:ext>
            </a:extLst>
          </p:cNvPr>
          <p:cNvSpPr>
            <a:spLocks noGrp="1"/>
          </p:cNvSpPr>
          <p:nvPr>
            <p:ph type="sldNum" sz="quarter" idx="12"/>
          </p:nvPr>
        </p:nvSpPr>
        <p:spPr/>
        <p:txBody>
          <a:bodyPr/>
          <a:lstStyle/>
          <a:p>
            <a:fld id="{2DABBA9B-F029-4818-AE45-79647C7CB924}" type="slidenum">
              <a:rPr lang="en-IN" smtClean="0"/>
              <a:t>‹#›</a:t>
            </a:fld>
            <a:endParaRPr lang="en-IN"/>
          </a:p>
        </p:txBody>
      </p:sp>
    </p:spTree>
    <p:extLst>
      <p:ext uri="{BB962C8B-B14F-4D97-AF65-F5344CB8AC3E}">
        <p14:creationId xmlns:p14="http://schemas.microsoft.com/office/powerpoint/2010/main" val="160099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DAD579-6073-C5BC-C680-140563AAFD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71B559-8A64-8F16-9467-46FB4832DB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943F2A-7864-E9C5-CF18-82735F05EC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56182-F279-4A4A-9910-4020D3E1EDED}" type="datetimeFigureOut">
              <a:rPr lang="en-IN" smtClean="0"/>
              <a:t>05-03-2023</a:t>
            </a:fld>
            <a:endParaRPr lang="en-IN"/>
          </a:p>
        </p:txBody>
      </p:sp>
      <p:sp>
        <p:nvSpPr>
          <p:cNvPr id="5" name="Footer Placeholder 4">
            <a:extLst>
              <a:ext uri="{FF2B5EF4-FFF2-40B4-BE49-F238E27FC236}">
                <a16:creationId xmlns:a16="http://schemas.microsoft.com/office/drawing/2014/main" id="{96467ABF-E86A-19B1-D5F4-46F9444B60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28BFD8-76C1-F688-3231-5451430BDC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BBA9B-F029-4818-AE45-79647C7CB924}" type="slidenum">
              <a:rPr lang="en-IN" smtClean="0"/>
              <a:t>‹#›</a:t>
            </a:fld>
            <a:endParaRPr lang="en-IN"/>
          </a:p>
        </p:txBody>
      </p:sp>
    </p:spTree>
    <p:extLst>
      <p:ext uri="{BB962C8B-B14F-4D97-AF65-F5344CB8AC3E}">
        <p14:creationId xmlns:p14="http://schemas.microsoft.com/office/powerpoint/2010/main" val="3063148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80335-763A-7E0B-ECBA-9BB91DAAEBC6}"/>
              </a:ext>
            </a:extLst>
          </p:cNvPr>
          <p:cNvSpPr>
            <a:spLocks noGrp="1"/>
          </p:cNvSpPr>
          <p:nvPr>
            <p:ph idx="1"/>
          </p:nvPr>
        </p:nvSpPr>
        <p:spPr/>
        <p:txBody>
          <a:bodyPr>
            <a:normAutofit/>
          </a:bodyPr>
          <a:lstStyle/>
          <a:p>
            <a:endParaRPr lang="en-IN" dirty="0"/>
          </a:p>
          <a:p>
            <a:endParaRPr lang="en-IN" dirty="0"/>
          </a:p>
          <a:p>
            <a:pPr marL="0" indent="0">
              <a:buNone/>
            </a:pPr>
            <a:endParaRPr lang="en-IN" dirty="0"/>
          </a:p>
        </p:txBody>
      </p:sp>
      <p:sp>
        <p:nvSpPr>
          <p:cNvPr id="4" name="Rectangle: Rounded Corners 3">
            <a:extLst>
              <a:ext uri="{FF2B5EF4-FFF2-40B4-BE49-F238E27FC236}">
                <a16:creationId xmlns:a16="http://schemas.microsoft.com/office/drawing/2014/main" id="{790CC59D-FD89-FFB1-B807-421FC7D2C26D}"/>
              </a:ext>
            </a:extLst>
          </p:cNvPr>
          <p:cNvSpPr/>
          <p:nvPr/>
        </p:nvSpPr>
        <p:spPr>
          <a:xfrm>
            <a:off x="381000" y="732228"/>
            <a:ext cx="11003280" cy="574299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r>
              <a:rPr lang="en-US" dirty="0">
                <a:solidFill>
                  <a:schemeClr val="tx1"/>
                </a:solidFill>
              </a:rPr>
              <a:t>We need to identify the customer that are most probable to be converted for enrollment in the course. </a:t>
            </a:r>
          </a:p>
          <a:p>
            <a:pPr marL="342900" indent="-342900">
              <a:lnSpc>
                <a:spcPct val="150000"/>
              </a:lnSpc>
              <a:buAutoNum type="arabicParenR"/>
            </a:pPr>
            <a:r>
              <a:rPr lang="en-US" dirty="0">
                <a:solidFill>
                  <a:schemeClr val="tx1"/>
                </a:solidFill>
              </a:rPr>
              <a:t>Analysis of columns to see profiling of variables for checking variable types, distribution</a:t>
            </a:r>
          </a:p>
          <a:p>
            <a:pPr>
              <a:lnSpc>
                <a:spcPct val="150000"/>
              </a:lnSpc>
            </a:pPr>
            <a:r>
              <a:rPr lang="en-US" dirty="0">
                <a:solidFill>
                  <a:schemeClr val="tx1"/>
                </a:solidFill>
              </a:rPr>
              <a:t>	Findings : We found columns with the value SELECT as per our understanding stands missing and needs to be treated.</a:t>
            </a:r>
          </a:p>
          <a:p>
            <a:pPr>
              <a:lnSpc>
                <a:spcPct val="150000"/>
              </a:lnSpc>
            </a:pPr>
            <a:r>
              <a:rPr lang="en-US" dirty="0">
                <a:solidFill>
                  <a:schemeClr val="tx1"/>
                </a:solidFill>
              </a:rPr>
              <a:t>Columns with more than 60% missing values are been dropped.</a:t>
            </a:r>
          </a:p>
          <a:p>
            <a:pPr>
              <a:lnSpc>
                <a:spcPct val="150000"/>
              </a:lnSpc>
            </a:pPr>
            <a:r>
              <a:rPr lang="en-US" dirty="0">
                <a:solidFill>
                  <a:schemeClr val="tx1"/>
                </a:solidFill>
              </a:rPr>
              <a:t>2) Data Treatment : Missing value and Outlier treatment</a:t>
            </a:r>
          </a:p>
          <a:p>
            <a:pPr>
              <a:lnSpc>
                <a:spcPct val="150000"/>
              </a:lnSpc>
            </a:pPr>
            <a:r>
              <a:rPr lang="en-US" dirty="0">
                <a:solidFill>
                  <a:schemeClr val="tx1"/>
                </a:solidFill>
              </a:rPr>
              <a:t>Missing are replaced with mean if no outlier else they are replaced with Median in case of numerical values. In case of categorical we used mode to replace the missing value. </a:t>
            </a:r>
          </a:p>
          <a:p>
            <a:pPr>
              <a:lnSpc>
                <a:spcPct val="150000"/>
              </a:lnSpc>
            </a:pPr>
            <a:r>
              <a:rPr lang="en-US" dirty="0">
                <a:solidFill>
                  <a:schemeClr val="tx1"/>
                </a:solidFill>
              </a:rPr>
              <a:t>Outlier treatment is done base on business and variable understanding as Outlier are treated at 90, 95, 99</a:t>
            </a:r>
            <a:r>
              <a:rPr lang="en-US" baseline="30000" dirty="0">
                <a:solidFill>
                  <a:schemeClr val="tx1"/>
                </a:solidFill>
              </a:rPr>
              <a:t>th</a:t>
            </a:r>
            <a:r>
              <a:rPr lang="en-US" dirty="0">
                <a:solidFill>
                  <a:schemeClr val="tx1"/>
                </a:solidFill>
              </a:rPr>
              <a:t> percentile. </a:t>
            </a:r>
            <a:endParaRPr lang="en-IN" dirty="0">
              <a:solidFill>
                <a:schemeClr val="tx1"/>
              </a:solidFill>
            </a:endParaRPr>
          </a:p>
        </p:txBody>
      </p:sp>
      <p:sp>
        <p:nvSpPr>
          <p:cNvPr id="5" name="Title 1">
            <a:extLst>
              <a:ext uri="{FF2B5EF4-FFF2-40B4-BE49-F238E27FC236}">
                <a16:creationId xmlns:a16="http://schemas.microsoft.com/office/drawing/2014/main" id="{801491BB-D6B0-A541-8446-45D57518B587}"/>
              </a:ext>
            </a:extLst>
          </p:cNvPr>
          <p:cNvSpPr txBox="1">
            <a:spLocks/>
          </p:cNvSpPr>
          <p:nvPr/>
        </p:nvSpPr>
        <p:spPr>
          <a:xfrm>
            <a:off x="807720" y="468535"/>
            <a:ext cx="7124168" cy="432000"/>
          </a:xfrm>
          <a:prstGeom prst="rect">
            <a:avLst/>
          </a:prstGeom>
          <a:solidFill>
            <a:srgbClr val="0070C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chemeClr val="bg1"/>
                </a:solidFill>
              </a:rPr>
              <a:t>Summary</a:t>
            </a:r>
          </a:p>
        </p:txBody>
      </p:sp>
    </p:spTree>
    <p:extLst>
      <p:ext uri="{BB962C8B-B14F-4D97-AF65-F5344CB8AC3E}">
        <p14:creationId xmlns:p14="http://schemas.microsoft.com/office/powerpoint/2010/main" val="201711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80335-763A-7E0B-ECBA-9BB91DAAEBC6}"/>
              </a:ext>
            </a:extLst>
          </p:cNvPr>
          <p:cNvSpPr>
            <a:spLocks noGrp="1"/>
          </p:cNvSpPr>
          <p:nvPr>
            <p:ph idx="1"/>
          </p:nvPr>
        </p:nvSpPr>
        <p:spPr/>
        <p:txBody>
          <a:bodyPr>
            <a:normAutofit/>
          </a:bodyPr>
          <a:lstStyle/>
          <a:p>
            <a:endParaRPr lang="en-IN" dirty="0"/>
          </a:p>
          <a:p>
            <a:endParaRPr lang="en-IN" dirty="0"/>
          </a:p>
          <a:p>
            <a:pPr marL="0" indent="0">
              <a:buNone/>
            </a:pPr>
            <a:endParaRPr lang="en-IN" dirty="0"/>
          </a:p>
        </p:txBody>
      </p:sp>
      <p:sp>
        <p:nvSpPr>
          <p:cNvPr id="4" name="Rectangle: Rounded Corners 3">
            <a:extLst>
              <a:ext uri="{FF2B5EF4-FFF2-40B4-BE49-F238E27FC236}">
                <a16:creationId xmlns:a16="http://schemas.microsoft.com/office/drawing/2014/main" id="{790CC59D-FD89-FFB1-B807-421FC7D2C26D}"/>
              </a:ext>
            </a:extLst>
          </p:cNvPr>
          <p:cNvSpPr/>
          <p:nvPr/>
        </p:nvSpPr>
        <p:spPr>
          <a:xfrm>
            <a:off x="381000" y="732228"/>
            <a:ext cx="11003280" cy="574299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r>
              <a:rPr lang="en-US" dirty="0">
                <a:solidFill>
                  <a:schemeClr val="tx1"/>
                </a:solidFill>
              </a:rPr>
              <a:t>3) Data Preparation : We created dummy variables for categorical variables. Those variables which have 2 values only like Yes/No are been converted to 1/0 values as numerical variables. Values which have less than 5% frequency are clubbed to add stability to the data and hence model.</a:t>
            </a:r>
          </a:p>
          <a:p>
            <a:pPr marL="0" indent="0">
              <a:lnSpc>
                <a:spcPct val="150000"/>
              </a:lnSpc>
              <a:buNone/>
            </a:pPr>
            <a:endParaRPr lang="en-US" dirty="0">
              <a:solidFill>
                <a:schemeClr val="tx1"/>
              </a:solidFill>
            </a:endParaRPr>
          </a:p>
          <a:p>
            <a:pPr marL="0" indent="0">
              <a:lnSpc>
                <a:spcPct val="150000"/>
              </a:lnSpc>
              <a:buNone/>
            </a:pPr>
            <a:r>
              <a:rPr lang="en-US" dirty="0">
                <a:solidFill>
                  <a:schemeClr val="tx1"/>
                </a:solidFill>
              </a:rPr>
              <a:t>4) Test and Train Split : We have split the data into 70:30 and scaling of variables is done for variables which have values beyond the range of 0 to 1.</a:t>
            </a:r>
          </a:p>
          <a:p>
            <a:pPr marL="0" indent="0">
              <a:lnSpc>
                <a:spcPct val="150000"/>
              </a:lnSpc>
              <a:buNone/>
            </a:pPr>
            <a:r>
              <a:rPr lang="en-US" dirty="0">
                <a:solidFill>
                  <a:schemeClr val="tx1"/>
                </a:solidFill>
              </a:rPr>
              <a:t>5) Variable Reduction : We have done the variable reduction using correlation and RFE(Recursive Feature Elimination). </a:t>
            </a:r>
          </a:p>
          <a:p>
            <a:pPr marL="0" indent="0">
              <a:lnSpc>
                <a:spcPct val="150000"/>
              </a:lnSpc>
              <a:buNone/>
            </a:pPr>
            <a:r>
              <a:rPr lang="en-US" dirty="0">
                <a:solidFill>
                  <a:schemeClr val="tx1"/>
                </a:solidFill>
              </a:rPr>
              <a:t>6) VIF : Checking for variable elimination for values which are greater than 5. We have to recursively rebuilding the model until the stable stage is reached.</a:t>
            </a:r>
          </a:p>
          <a:p>
            <a:pPr marL="0" indent="0">
              <a:lnSpc>
                <a:spcPct val="150000"/>
              </a:lnSpc>
              <a:buNone/>
            </a:pPr>
            <a:r>
              <a:rPr lang="en-US" dirty="0">
                <a:solidFill>
                  <a:schemeClr val="tx1"/>
                </a:solidFill>
              </a:rPr>
              <a:t>7) Checking the performance of model in terms of Sensitivity, Specificity, Accuracy, FPR, TPR, ROC curve and deciding the optimal cut-off which is 0.4 in our case.</a:t>
            </a:r>
          </a:p>
          <a:p>
            <a:pPr marL="0" indent="0">
              <a:lnSpc>
                <a:spcPct val="150000"/>
              </a:lnSpc>
              <a:buNone/>
            </a:pPr>
            <a:endParaRPr lang="en-IN" dirty="0">
              <a:solidFill>
                <a:schemeClr val="tx1"/>
              </a:solidFill>
            </a:endParaRPr>
          </a:p>
        </p:txBody>
      </p:sp>
      <p:sp>
        <p:nvSpPr>
          <p:cNvPr id="5" name="Title 1">
            <a:extLst>
              <a:ext uri="{FF2B5EF4-FFF2-40B4-BE49-F238E27FC236}">
                <a16:creationId xmlns:a16="http://schemas.microsoft.com/office/drawing/2014/main" id="{801491BB-D6B0-A541-8446-45D57518B587}"/>
              </a:ext>
            </a:extLst>
          </p:cNvPr>
          <p:cNvSpPr txBox="1">
            <a:spLocks/>
          </p:cNvSpPr>
          <p:nvPr/>
        </p:nvSpPr>
        <p:spPr>
          <a:xfrm>
            <a:off x="807720" y="468535"/>
            <a:ext cx="7124168" cy="432000"/>
          </a:xfrm>
          <a:prstGeom prst="rect">
            <a:avLst/>
          </a:prstGeom>
          <a:solidFill>
            <a:srgbClr val="0070C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chemeClr val="bg1"/>
                </a:solidFill>
              </a:rPr>
              <a:t>Summary</a:t>
            </a:r>
          </a:p>
        </p:txBody>
      </p:sp>
    </p:spTree>
    <p:extLst>
      <p:ext uri="{BB962C8B-B14F-4D97-AF65-F5344CB8AC3E}">
        <p14:creationId xmlns:p14="http://schemas.microsoft.com/office/powerpoint/2010/main" val="401037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80335-763A-7E0B-ECBA-9BB91DAAEBC6}"/>
              </a:ext>
            </a:extLst>
          </p:cNvPr>
          <p:cNvSpPr>
            <a:spLocks noGrp="1"/>
          </p:cNvSpPr>
          <p:nvPr>
            <p:ph idx="1"/>
          </p:nvPr>
        </p:nvSpPr>
        <p:spPr>
          <a:xfrm>
            <a:off x="624840" y="1164228"/>
            <a:ext cx="10515600" cy="1159547"/>
          </a:xfrm>
        </p:spPr>
        <p:txBody>
          <a:bodyPr>
            <a:noAutofit/>
          </a:bodyPr>
          <a:lstStyle/>
          <a:p>
            <a:pPr marL="0" indent="0">
              <a:lnSpc>
                <a:spcPct val="150000"/>
              </a:lnSpc>
              <a:buNone/>
            </a:pPr>
            <a:r>
              <a:rPr lang="en-US" sz="1800" dirty="0">
                <a:solidFill>
                  <a:schemeClr val="tx1"/>
                </a:solidFill>
              </a:rPr>
              <a:t>8) Test dataset : Predicting the model on the test dataset and calculating the various performance metrices. We found all metrices are within the 5% range.</a:t>
            </a:r>
          </a:p>
          <a:p>
            <a:pPr marL="0" indent="0">
              <a:lnSpc>
                <a:spcPct val="150000"/>
              </a:lnSpc>
              <a:buNone/>
            </a:pPr>
            <a:r>
              <a:rPr lang="en-US" sz="1800" dirty="0">
                <a:solidFill>
                  <a:schemeClr val="tx1"/>
                </a:solidFill>
              </a:rPr>
              <a:t>9) Below are the final model variables</a:t>
            </a:r>
          </a:p>
        </p:txBody>
      </p:sp>
      <p:sp>
        <p:nvSpPr>
          <p:cNvPr id="4" name="Rectangle: Rounded Corners 3">
            <a:extLst>
              <a:ext uri="{FF2B5EF4-FFF2-40B4-BE49-F238E27FC236}">
                <a16:creationId xmlns:a16="http://schemas.microsoft.com/office/drawing/2014/main" id="{790CC59D-FD89-FFB1-B807-421FC7D2C26D}"/>
              </a:ext>
            </a:extLst>
          </p:cNvPr>
          <p:cNvSpPr/>
          <p:nvPr/>
        </p:nvSpPr>
        <p:spPr>
          <a:xfrm>
            <a:off x="381000" y="732228"/>
            <a:ext cx="11003280" cy="574299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endParaRPr lang="en-IN" dirty="0">
              <a:solidFill>
                <a:schemeClr val="tx1"/>
              </a:solidFill>
            </a:endParaRPr>
          </a:p>
        </p:txBody>
      </p:sp>
      <p:sp>
        <p:nvSpPr>
          <p:cNvPr id="5" name="Title 1">
            <a:extLst>
              <a:ext uri="{FF2B5EF4-FFF2-40B4-BE49-F238E27FC236}">
                <a16:creationId xmlns:a16="http://schemas.microsoft.com/office/drawing/2014/main" id="{801491BB-D6B0-A541-8446-45D57518B587}"/>
              </a:ext>
            </a:extLst>
          </p:cNvPr>
          <p:cNvSpPr txBox="1">
            <a:spLocks/>
          </p:cNvSpPr>
          <p:nvPr/>
        </p:nvSpPr>
        <p:spPr>
          <a:xfrm>
            <a:off x="807720" y="468535"/>
            <a:ext cx="7124168" cy="432000"/>
          </a:xfrm>
          <a:prstGeom prst="rect">
            <a:avLst/>
          </a:prstGeom>
          <a:solidFill>
            <a:srgbClr val="0070C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chemeClr val="bg1"/>
                </a:solidFill>
              </a:rPr>
              <a:t>Summary</a:t>
            </a:r>
          </a:p>
        </p:txBody>
      </p:sp>
      <p:graphicFrame>
        <p:nvGraphicFramePr>
          <p:cNvPr id="9" name="Table 8">
            <a:extLst>
              <a:ext uri="{FF2B5EF4-FFF2-40B4-BE49-F238E27FC236}">
                <a16:creationId xmlns:a16="http://schemas.microsoft.com/office/drawing/2014/main" id="{213F71B9-E34C-C5BB-4B4B-2F15F085FAFC}"/>
              </a:ext>
            </a:extLst>
          </p:cNvPr>
          <p:cNvGraphicFramePr>
            <a:graphicFrameLocks noGrp="1"/>
          </p:cNvGraphicFramePr>
          <p:nvPr/>
        </p:nvGraphicFramePr>
        <p:xfrm>
          <a:off x="865238" y="2522761"/>
          <a:ext cx="7009131" cy="3753480"/>
        </p:xfrm>
        <a:graphic>
          <a:graphicData uri="http://schemas.openxmlformats.org/drawingml/2006/table">
            <a:tbl>
              <a:tblPr>
                <a:tableStyleId>{5C22544A-7EE6-4342-B048-85BDC9FD1C3A}</a:tableStyleId>
              </a:tblPr>
              <a:tblGrid>
                <a:gridCol w="4526191">
                  <a:extLst>
                    <a:ext uri="{9D8B030D-6E8A-4147-A177-3AD203B41FA5}">
                      <a16:colId xmlns:a16="http://schemas.microsoft.com/office/drawing/2014/main" val="4287313440"/>
                    </a:ext>
                  </a:extLst>
                </a:gridCol>
                <a:gridCol w="1241470">
                  <a:extLst>
                    <a:ext uri="{9D8B030D-6E8A-4147-A177-3AD203B41FA5}">
                      <a16:colId xmlns:a16="http://schemas.microsoft.com/office/drawing/2014/main" val="3259885284"/>
                    </a:ext>
                  </a:extLst>
                </a:gridCol>
                <a:gridCol w="1241470">
                  <a:extLst>
                    <a:ext uri="{9D8B030D-6E8A-4147-A177-3AD203B41FA5}">
                      <a16:colId xmlns:a16="http://schemas.microsoft.com/office/drawing/2014/main" val="1972162559"/>
                    </a:ext>
                  </a:extLst>
                </a:gridCol>
              </a:tblGrid>
              <a:tr h="250232">
                <a:tc>
                  <a:txBody>
                    <a:bodyPr/>
                    <a:lstStyle/>
                    <a:p>
                      <a:pPr algn="l" fontAlgn="b"/>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ctr"/>
                      <a:r>
                        <a:rPr lang="en-IN" sz="1400" u="none" strike="noStrike" dirty="0" err="1">
                          <a:effectLst/>
                        </a:rPr>
                        <a:t>coef</a:t>
                      </a:r>
                      <a:endParaRPr lang="en-IN" sz="1400" b="1"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Absolute</a:t>
                      </a:r>
                      <a:endParaRPr lang="en-IN" sz="1400" b="1"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625675439"/>
                  </a:ext>
                </a:extLst>
              </a:tr>
              <a:tr h="250232">
                <a:tc>
                  <a:txBody>
                    <a:bodyPr/>
                    <a:lstStyle/>
                    <a:p>
                      <a:pPr algn="r" fontAlgn="ctr"/>
                      <a:r>
                        <a:rPr lang="en-IN" sz="1400" u="none" strike="noStrike" dirty="0" err="1">
                          <a:effectLst/>
                        </a:rPr>
                        <a:t>const</a:t>
                      </a:r>
                      <a:endParaRPr lang="en-IN" sz="1400" b="1"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-4.3972</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4.3972</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91719314"/>
                  </a:ext>
                </a:extLst>
              </a:tr>
              <a:tr h="250232">
                <a:tc>
                  <a:txBody>
                    <a:bodyPr/>
                    <a:lstStyle/>
                    <a:p>
                      <a:pPr algn="r" fontAlgn="ctr"/>
                      <a:r>
                        <a:rPr lang="en-US" sz="1400" u="none" strike="noStrike">
                          <a:effectLst/>
                        </a:rPr>
                        <a:t>Tags_Will revert after reading the email</a:t>
                      </a:r>
                      <a:endParaRPr lang="en-US" sz="140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4.3024</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4.3024</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479101529"/>
                  </a:ext>
                </a:extLst>
              </a:tr>
              <a:tr h="250232">
                <a:tc>
                  <a:txBody>
                    <a:bodyPr/>
                    <a:lstStyle/>
                    <a:p>
                      <a:pPr algn="r" fontAlgn="ctr"/>
                      <a:r>
                        <a:rPr lang="en-US" sz="1400" u="none" strike="noStrike" dirty="0">
                          <a:effectLst/>
                        </a:rPr>
                        <a:t>Lead </a:t>
                      </a:r>
                      <a:r>
                        <a:rPr lang="en-US" sz="1400" u="none" strike="noStrike" dirty="0" err="1">
                          <a:effectLst/>
                        </a:rPr>
                        <a:t>Origin_Lead</a:t>
                      </a:r>
                      <a:r>
                        <a:rPr lang="en-US" sz="1400" u="none" strike="noStrike" dirty="0">
                          <a:effectLst/>
                        </a:rPr>
                        <a:t> Add Form</a:t>
                      </a:r>
                      <a:endParaRPr lang="en-US" sz="1400" b="1"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4.2262</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4.2262</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543549642"/>
                  </a:ext>
                </a:extLst>
              </a:tr>
              <a:tr h="250232">
                <a:tc>
                  <a:txBody>
                    <a:bodyPr/>
                    <a:lstStyle/>
                    <a:p>
                      <a:pPr algn="r" fontAlgn="ctr"/>
                      <a:r>
                        <a:rPr lang="en-IN" sz="1400" u="none" strike="noStrike">
                          <a:effectLst/>
                        </a:rPr>
                        <a:t>Tags_other</a:t>
                      </a:r>
                      <a:endParaRPr lang="en-IN" sz="140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3.7069</a:t>
                      </a:r>
                      <a:endParaRPr lang="en-IN" sz="1400" b="0"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3.7069</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4271513775"/>
                  </a:ext>
                </a:extLst>
              </a:tr>
              <a:tr h="250232">
                <a:tc>
                  <a:txBody>
                    <a:bodyPr/>
                    <a:lstStyle/>
                    <a:p>
                      <a:pPr algn="r" fontAlgn="ctr"/>
                      <a:r>
                        <a:rPr lang="en-US" sz="1400" u="none" strike="noStrike" dirty="0">
                          <a:effectLst/>
                        </a:rPr>
                        <a:t>What is your current </a:t>
                      </a:r>
                      <a:r>
                        <a:rPr lang="en-US" sz="1400" u="none" strike="noStrike" dirty="0" err="1">
                          <a:effectLst/>
                        </a:rPr>
                        <a:t>occupation_Working</a:t>
                      </a:r>
                      <a:r>
                        <a:rPr lang="en-US" sz="1400" u="none" strike="noStrike" dirty="0">
                          <a:effectLst/>
                        </a:rPr>
                        <a:t> Professional</a:t>
                      </a:r>
                      <a:endParaRPr lang="en-US" sz="1400" b="1"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2.9169</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2.9169</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540047461"/>
                  </a:ext>
                </a:extLst>
              </a:tr>
              <a:tr h="250232">
                <a:tc>
                  <a:txBody>
                    <a:bodyPr/>
                    <a:lstStyle/>
                    <a:p>
                      <a:pPr algn="r" fontAlgn="ctr"/>
                      <a:r>
                        <a:rPr lang="en-US" sz="1400" u="none" strike="noStrike">
                          <a:effectLst/>
                        </a:rPr>
                        <a:t>Last Activity_Olark Chat Conversation</a:t>
                      </a:r>
                      <a:endParaRPr lang="en-US" sz="140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-2.1973</a:t>
                      </a:r>
                      <a:endParaRPr lang="en-IN" sz="1400" b="0"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2.1973</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338505791"/>
                  </a:ext>
                </a:extLst>
              </a:tr>
              <a:tr h="250232">
                <a:tc>
                  <a:txBody>
                    <a:bodyPr/>
                    <a:lstStyle/>
                    <a:p>
                      <a:pPr algn="r" fontAlgn="ctr"/>
                      <a:r>
                        <a:rPr lang="en-US" sz="1400" u="none" strike="noStrike">
                          <a:effectLst/>
                        </a:rPr>
                        <a:t>Last Activity_Page Visited on Website</a:t>
                      </a:r>
                      <a:endParaRPr lang="en-US" sz="140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-1.4706</a:t>
                      </a:r>
                      <a:endParaRPr lang="en-IN" sz="1400" b="0"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1.4706</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4156908696"/>
                  </a:ext>
                </a:extLst>
              </a:tr>
              <a:tr h="250232">
                <a:tc>
                  <a:txBody>
                    <a:bodyPr/>
                    <a:lstStyle/>
                    <a:p>
                      <a:pPr algn="r" fontAlgn="ctr"/>
                      <a:r>
                        <a:rPr lang="en-IN" sz="1400" u="none" strike="noStrike">
                          <a:effectLst/>
                        </a:rPr>
                        <a:t>Last Activity_other</a:t>
                      </a:r>
                      <a:endParaRPr lang="en-IN" sz="140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-1.4646</a:t>
                      </a:r>
                      <a:endParaRPr lang="en-IN" sz="1400" b="0"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1.4646</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900226068"/>
                  </a:ext>
                </a:extLst>
              </a:tr>
              <a:tr h="250232">
                <a:tc>
                  <a:txBody>
                    <a:bodyPr/>
                    <a:lstStyle/>
                    <a:p>
                      <a:pPr algn="r" fontAlgn="ctr"/>
                      <a:r>
                        <a:rPr lang="en-US" sz="1400" u="none" strike="noStrike">
                          <a:effectLst/>
                        </a:rPr>
                        <a:t>Total Time Spent on Website</a:t>
                      </a:r>
                      <a:endParaRPr lang="en-US" sz="140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1.2784</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1.2784</a:t>
                      </a:r>
                      <a:endParaRPr lang="en-IN" sz="1400" b="0"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951370645"/>
                  </a:ext>
                </a:extLst>
              </a:tr>
              <a:tr h="250232">
                <a:tc>
                  <a:txBody>
                    <a:bodyPr/>
                    <a:lstStyle/>
                    <a:p>
                      <a:pPr algn="r" fontAlgn="ctr"/>
                      <a:r>
                        <a:rPr lang="en-IN" sz="1400" u="none" strike="noStrike">
                          <a:effectLst/>
                        </a:rPr>
                        <a:t>Do Not Email</a:t>
                      </a:r>
                      <a:endParaRPr lang="en-IN" sz="140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-1.2691</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1.2691</a:t>
                      </a:r>
                      <a:endParaRPr lang="en-IN" sz="1400" b="0"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733501172"/>
                  </a:ext>
                </a:extLst>
              </a:tr>
              <a:tr h="250232">
                <a:tc>
                  <a:txBody>
                    <a:bodyPr/>
                    <a:lstStyle/>
                    <a:p>
                      <a:pPr algn="r" fontAlgn="ctr"/>
                      <a:r>
                        <a:rPr lang="en-US" sz="1400" u="none" strike="noStrike">
                          <a:effectLst/>
                        </a:rPr>
                        <a:t>What is your current occupation_other</a:t>
                      </a:r>
                      <a:endParaRPr lang="en-US" sz="140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1.2638</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1.2638</a:t>
                      </a:r>
                      <a:endParaRPr lang="en-IN" sz="1400" b="0"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695641160"/>
                  </a:ext>
                </a:extLst>
              </a:tr>
              <a:tr h="250232">
                <a:tc>
                  <a:txBody>
                    <a:bodyPr/>
                    <a:lstStyle/>
                    <a:p>
                      <a:pPr algn="r" fontAlgn="ctr"/>
                      <a:r>
                        <a:rPr lang="en-IN" sz="1400" u="none" strike="noStrike">
                          <a:effectLst/>
                        </a:rPr>
                        <a:t>Lead Source_Olark Chat</a:t>
                      </a:r>
                      <a:endParaRPr lang="en-IN" sz="140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0.9581</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0.9581</a:t>
                      </a:r>
                      <a:endParaRPr lang="en-IN" sz="1400" b="0"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045912479"/>
                  </a:ext>
                </a:extLst>
              </a:tr>
              <a:tr h="250232">
                <a:tc>
                  <a:txBody>
                    <a:bodyPr/>
                    <a:lstStyle/>
                    <a:p>
                      <a:pPr algn="r" fontAlgn="ctr"/>
                      <a:r>
                        <a:rPr lang="en-IN" sz="1400" u="none" strike="noStrike">
                          <a:effectLst/>
                        </a:rPr>
                        <a:t>Last Notable Activity_other</a:t>
                      </a:r>
                      <a:endParaRPr lang="en-IN" sz="140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0.6534</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0.6534</a:t>
                      </a:r>
                      <a:endParaRPr lang="en-IN" sz="1400" b="0"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754497768"/>
                  </a:ext>
                </a:extLst>
              </a:tr>
              <a:tr h="250232">
                <a:tc>
                  <a:txBody>
                    <a:bodyPr/>
                    <a:lstStyle/>
                    <a:p>
                      <a:pPr algn="r" fontAlgn="ctr"/>
                      <a:r>
                        <a:rPr lang="en-IN" sz="1400" u="none" strike="noStrike" dirty="0">
                          <a:effectLst/>
                        </a:rPr>
                        <a:t>Lead </a:t>
                      </a:r>
                      <a:r>
                        <a:rPr lang="en-IN" sz="1400" u="none" strike="noStrike" dirty="0" err="1">
                          <a:effectLst/>
                        </a:rPr>
                        <a:t>Source_other</a:t>
                      </a:r>
                      <a:endParaRPr lang="en-IN" sz="1400" b="1"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0.3445</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0.3445</a:t>
                      </a:r>
                      <a:endParaRPr lang="en-IN" sz="1400" b="0"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410313055"/>
                  </a:ext>
                </a:extLst>
              </a:tr>
            </a:tbl>
          </a:graphicData>
        </a:graphic>
      </p:graphicFrame>
    </p:spTree>
    <p:extLst>
      <p:ext uri="{BB962C8B-B14F-4D97-AF65-F5344CB8AC3E}">
        <p14:creationId xmlns:p14="http://schemas.microsoft.com/office/powerpoint/2010/main" val="451053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80335-763A-7E0B-ECBA-9BB91DAAEBC6}"/>
              </a:ext>
            </a:extLst>
          </p:cNvPr>
          <p:cNvSpPr>
            <a:spLocks noGrp="1"/>
          </p:cNvSpPr>
          <p:nvPr>
            <p:ph idx="1"/>
          </p:nvPr>
        </p:nvSpPr>
        <p:spPr>
          <a:xfrm>
            <a:off x="624840" y="1164228"/>
            <a:ext cx="10515600" cy="2452732"/>
          </a:xfrm>
        </p:spPr>
        <p:txBody>
          <a:bodyPr>
            <a:noAutofit/>
          </a:bodyPr>
          <a:lstStyle/>
          <a:p>
            <a:pPr>
              <a:lnSpc>
                <a:spcPct val="150000"/>
              </a:lnSpc>
            </a:pPr>
            <a:r>
              <a:rPr lang="en-IN" sz="1800" dirty="0"/>
              <a:t>Overall we see 13 variables coming the final model equation. Few top variables of these are :-</a:t>
            </a:r>
          </a:p>
          <a:p>
            <a:pPr marL="0" indent="0">
              <a:lnSpc>
                <a:spcPct val="150000"/>
              </a:lnSpc>
              <a:buNone/>
            </a:pPr>
            <a:r>
              <a:rPr lang="en-IN" sz="1800" dirty="0"/>
              <a:t>	a) Tags assigned to the customer indicating the current status of the lead</a:t>
            </a:r>
          </a:p>
          <a:p>
            <a:pPr marL="0" indent="0">
              <a:lnSpc>
                <a:spcPct val="150000"/>
              </a:lnSpc>
              <a:buNone/>
            </a:pPr>
            <a:r>
              <a:rPr lang="en-IN" sz="1800" dirty="0"/>
              <a:t>	b) Lead Origin – The origin identifier with which the customer was identified. So, one which is added by add form is </a:t>
            </a:r>
            <a:r>
              <a:rPr lang="en-IN" sz="1800" dirty="0" err="1"/>
              <a:t>is</a:t>
            </a:r>
            <a:r>
              <a:rPr lang="en-IN" sz="1800" dirty="0"/>
              <a:t> contributing</a:t>
            </a:r>
          </a:p>
          <a:p>
            <a:pPr marL="0" indent="0">
              <a:lnSpc>
                <a:spcPct val="150000"/>
              </a:lnSpc>
              <a:buNone/>
            </a:pPr>
            <a:r>
              <a:rPr lang="en-IN" sz="1800" dirty="0"/>
              <a:t>	c) Current Occupation Working Profession is adding a lot of value</a:t>
            </a:r>
          </a:p>
          <a:p>
            <a:pPr marL="0" indent="0">
              <a:buNone/>
            </a:pPr>
            <a:endParaRPr lang="en-IN" sz="1800" dirty="0"/>
          </a:p>
        </p:txBody>
      </p:sp>
      <p:sp>
        <p:nvSpPr>
          <p:cNvPr id="4" name="Rectangle: Rounded Corners 3">
            <a:extLst>
              <a:ext uri="{FF2B5EF4-FFF2-40B4-BE49-F238E27FC236}">
                <a16:creationId xmlns:a16="http://schemas.microsoft.com/office/drawing/2014/main" id="{790CC59D-FD89-FFB1-B807-421FC7D2C26D}"/>
              </a:ext>
            </a:extLst>
          </p:cNvPr>
          <p:cNvSpPr/>
          <p:nvPr/>
        </p:nvSpPr>
        <p:spPr>
          <a:xfrm>
            <a:off x="381000" y="732228"/>
            <a:ext cx="11003280" cy="574299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endParaRPr lang="en-IN" dirty="0">
              <a:solidFill>
                <a:schemeClr val="tx1"/>
              </a:solidFill>
            </a:endParaRPr>
          </a:p>
        </p:txBody>
      </p:sp>
      <p:sp>
        <p:nvSpPr>
          <p:cNvPr id="5" name="Title 1">
            <a:extLst>
              <a:ext uri="{FF2B5EF4-FFF2-40B4-BE49-F238E27FC236}">
                <a16:creationId xmlns:a16="http://schemas.microsoft.com/office/drawing/2014/main" id="{801491BB-D6B0-A541-8446-45D57518B587}"/>
              </a:ext>
            </a:extLst>
          </p:cNvPr>
          <p:cNvSpPr txBox="1">
            <a:spLocks/>
          </p:cNvSpPr>
          <p:nvPr/>
        </p:nvSpPr>
        <p:spPr>
          <a:xfrm>
            <a:off x="807720" y="468535"/>
            <a:ext cx="7124168" cy="432000"/>
          </a:xfrm>
          <a:prstGeom prst="rect">
            <a:avLst/>
          </a:prstGeom>
          <a:solidFill>
            <a:srgbClr val="0070C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chemeClr val="bg1"/>
                </a:solidFill>
              </a:rPr>
              <a:t>Summary</a:t>
            </a:r>
          </a:p>
        </p:txBody>
      </p:sp>
    </p:spTree>
    <p:extLst>
      <p:ext uri="{BB962C8B-B14F-4D97-AF65-F5344CB8AC3E}">
        <p14:creationId xmlns:p14="http://schemas.microsoft.com/office/powerpoint/2010/main" val="3992717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527</Words>
  <Application>Microsoft Office PowerPoint</Application>
  <PresentationFormat>Widescreen</PresentationFormat>
  <Paragraphs>70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rohitgupta0087@outlook.com</dc:creator>
  <cp:lastModifiedBy>rohitgupta0087@outlook.com</cp:lastModifiedBy>
  <cp:revision>2</cp:revision>
  <dcterms:created xsi:type="dcterms:W3CDTF">2023-03-05T11:08:39Z</dcterms:created>
  <dcterms:modified xsi:type="dcterms:W3CDTF">2023-03-05T11:18:13Z</dcterms:modified>
</cp:coreProperties>
</file>