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64" r:id="rId7"/>
    <p:sldId id="261" r:id="rId8"/>
    <p:sldId id="265" r:id="rId9"/>
    <p:sldId id="267" r:id="rId10"/>
    <p:sldId id="268" r:id="rId11"/>
    <p:sldId id="269" r:id="rId12"/>
    <p:sldId id="270" r:id="rId13"/>
    <p:sldId id="277" r:id="rId14"/>
    <p:sldId id="278" r:id="rId15"/>
    <p:sldId id="279" r:id="rId16"/>
    <p:sldId id="272" r:id="rId17"/>
    <p:sldId id="274" r:id="rId18"/>
    <p:sldId id="296" r:id="rId19"/>
    <p:sldId id="273" r:id="rId20"/>
    <p:sldId id="275" r:id="rId21"/>
    <p:sldId id="276" r:id="rId22"/>
    <p:sldId id="298" r:id="rId23"/>
    <p:sldId id="280" r:id="rId24"/>
    <p:sldId id="281" r:id="rId25"/>
    <p:sldId id="282" r:id="rId26"/>
    <p:sldId id="283" r:id="rId27"/>
    <p:sldId id="284" r:id="rId28"/>
    <p:sldId id="285" r:id="rId29"/>
    <p:sldId id="263" r:id="rId30"/>
    <p:sldId id="293" r:id="rId31"/>
    <p:sldId id="29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779E0-EA80-49FC-86F1-F2A1579200B4}" type="datetimeFigureOut">
              <a:rPr lang="en-IN" smtClean="0"/>
              <a:t>07-04-2013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2B94-1FB2-4325-9EAB-8F88A0A1704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779E0-EA80-49FC-86F1-F2A1579200B4}" type="datetimeFigureOut">
              <a:rPr lang="en-IN" smtClean="0"/>
              <a:t>07-04-2013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2B94-1FB2-4325-9EAB-8F88A0A1704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779E0-EA80-49FC-86F1-F2A1579200B4}" type="datetimeFigureOut">
              <a:rPr lang="en-IN" smtClean="0"/>
              <a:t>07-04-2013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2B94-1FB2-4325-9EAB-8F88A0A1704E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779E0-EA80-49FC-86F1-F2A1579200B4}" type="datetimeFigureOut">
              <a:rPr lang="en-IN" smtClean="0"/>
              <a:t>07-04-2013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2B94-1FB2-4325-9EAB-8F88A0A1704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779E0-EA80-49FC-86F1-F2A1579200B4}" type="datetimeFigureOut">
              <a:rPr lang="en-IN" smtClean="0"/>
              <a:t>07-04-2013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2B94-1FB2-4325-9EAB-8F88A0A1704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779E0-EA80-49FC-86F1-F2A1579200B4}" type="datetimeFigureOut">
              <a:rPr lang="en-IN" smtClean="0"/>
              <a:t>07-04-2013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2B94-1FB2-4325-9EAB-8F88A0A1704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779E0-EA80-49FC-86F1-F2A1579200B4}" type="datetimeFigureOut">
              <a:rPr lang="en-IN" smtClean="0"/>
              <a:t>07-04-2013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2B94-1FB2-4325-9EAB-8F88A0A1704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779E0-EA80-49FC-86F1-F2A1579200B4}" type="datetimeFigureOut">
              <a:rPr lang="en-IN" smtClean="0"/>
              <a:t>07-04-2013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2B94-1FB2-4325-9EAB-8F88A0A1704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779E0-EA80-49FC-86F1-F2A1579200B4}" type="datetimeFigureOut">
              <a:rPr lang="en-IN" smtClean="0"/>
              <a:t>07-04-2013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2B94-1FB2-4325-9EAB-8F88A0A1704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779E0-EA80-49FC-86F1-F2A1579200B4}" type="datetimeFigureOut">
              <a:rPr lang="en-IN" smtClean="0"/>
              <a:t>07-04-2013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2B94-1FB2-4325-9EAB-8F88A0A1704E}" type="slidenum">
              <a:rPr lang="en-IN" smtClean="0"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779E0-EA80-49FC-86F1-F2A1579200B4}" type="datetimeFigureOut">
              <a:rPr lang="en-IN" smtClean="0"/>
              <a:t>07-04-2013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2B94-1FB2-4325-9EAB-8F88A0A1704E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19779E0-EA80-49FC-86F1-F2A1579200B4}" type="datetimeFigureOut">
              <a:rPr lang="en-IN" smtClean="0"/>
              <a:t>07-04-2013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43B2B94-1FB2-4325-9EAB-8F88A0A1704E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ture.com/nature/focus/human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1"/>
          <p:cNvGrpSpPr>
            <a:grpSpLocks noChangeAspect="1"/>
          </p:cNvGrpSpPr>
          <p:nvPr/>
        </p:nvGrpSpPr>
        <p:grpSpPr bwMode="auto">
          <a:xfrm>
            <a:off x="457200" y="2438400"/>
            <a:ext cx="8305800" cy="1087500"/>
            <a:chOff x="2527" y="2505"/>
            <a:chExt cx="9400" cy="1863"/>
          </a:xfrm>
        </p:grpSpPr>
        <p:sp>
          <p:nvSpPr>
            <p:cNvPr id="5" name="AutoShape 12"/>
            <p:cNvSpPr>
              <a:spLocks noChangeAspect="1" noChangeArrowheads="1"/>
            </p:cNvSpPr>
            <p:nvPr/>
          </p:nvSpPr>
          <p:spPr bwMode="auto">
            <a:xfrm>
              <a:off x="2527" y="2505"/>
              <a:ext cx="9400" cy="1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WordArt 13"/>
            <p:cNvSpPr>
              <a:spLocks noChangeArrowheads="1" noChangeShapeType="1" noTextEdit="1"/>
            </p:cNvSpPr>
            <p:nvPr/>
          </p:nvSpPr>
          <p:spPr bwMode="auto">
            <a:xfrm>
              <a:off x="2613" y="2505"/>
              <a:ext cx="9314" cy="74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sz="40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3366"/>
                  </a:solidFill>
                  <a:latin typeface="Arial Black"/>
                </a:rPr>
                <a:t>A Portable Wireless Eye Movement Based </a:t>
              </a:r>
            </a:p>
          </p:txBody>
        </p:sp>
        <p:sp>
          <p:nvSpPr>
            <p:cNvPr id="7" name="WordArt 14"/>
            <p:cNvSpPr>
              <a:spLocks noChangeArrowheads="1" noChangeShapeType="1" noTextEdit="1"/>
            </p:cNvSpPr>
            <p:nvPr/>
          </p:nvSpPr>
          <p:spPr bwMode="auto">
            <a:xfrm>
              <a:off x="3670" y="3525"/>
              <a:ext cx="7113" cy="84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3366"/>
                  </a:solidFill>
                  <a:latin typeface="Arial Black"/>
                </a:rPr>
                <a:t>Human Computer Interface.</a:t>
              </a:r>
            </a:p>
          </p:txBody>
        </p:sp>
      </p:grpSp>
      <p:sp>
        <p:nvSpPr>
          <p:cNvPr id="8" name="WordArt 22"/>
          <p:cNvSpPr>
            <a:spLocks noChangeArrowheads="1" noChangeShapeType="1" noTextEdit="1"/>
          </p:cNvSpPr>
          <p:nvPr/>
        </p:nvSpPr>
        <p:spPr bwMode="auto">
          <a:xfrm>
            <a:off x="6105525" y="4191372"/>
            <a:ext cx="2590800" cy="1676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2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3366"/>
                </a:solidFill>
                <a:latin typeface="Arial Black"/>
              </a:rPr>
              <a:t>By</a:t>
            </a:r>
          </a:p>
          <a:p>
            <a:r>
              <a:rPr lang="en-US" sz="3200" kern="10" dirty="0" err="1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3366"/>
                </a:solidFill>
                <a:latin typeface="Arial Black"/>
              </a:rPr>
              <a:t>R.Vikram</a:t>
            </a:r>
            <a:endParaRPr lang="en-US" sz="3200" kern="10" dirty="0" smtClean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3366"/>
              </a:solidFill>
              <a:latin typeface="Arial Black"/>
            </a:endParaRPr>
          </a:p>
          <a:p>
            <a:r>
              <a:rPr lang="en-US" sz="3200" kern="10" dirty="0" err="1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3366"/>
                </a:solidFill>
                <a:latin typeface="Arial Black"/>
              </a:rPr>
              <a:t>G.Varun</a:t>
            </a:r>
            <a:r>
              <a:rPr lang="en-US" sz="32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3366"/>
                </a:solidFill>
                <a:latin typeface="Arial Black"/>
              </a:rPr>
              <a:t> Kumar</a:t>
            </a:r>
          </a:p>
          <a:p>
            <a:r>
              <a:rPr lang="en-US" sz="3200" kern="10" dirty="0" err="1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3366"/>
                </a:solidFill>
                <a:latin typeface="Arial Black"/>
              </a:rPr>
              <a:t>K.Vinoth</a:t>
            </a:r>
            <a:r>
              <a:rPr lang="en-US" sz="32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3366"/>
                </a:solidFill>
                <a:latin typeface="Arial Black"/>
              </a:rPr>
              <a:t> Kumar</a:t>
            </a:r>
          </a:p>
        </p:txBody>
      </p:sp>
      <p:sp>
        <p:nvSpPr>
          <p:cNvPr id="9" name="WordArt 23"/>
          <p:cNvSpPr>
            <a:spLocks noChangeArrowheads="1" noChangeShapeType="1" noTextEdit="1"/>
          </p:cNvSpPr>
          <p:nvPr/>
        </p:nvSpPr>
        <p:spPr bwMode="auto">
          <a:xfrm>
            <a:off x="457200" y="685800"/>
            <a:ext cx="72390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2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Magna College of Engineering.</a:t>
            </a:r>
            <a:endParaRPr lang="en-US" sz="32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pic>
        <p:nvPicPr>
          <p:cNvPr id="10" name="Picture 9" descr="DSC0074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4019922"/>
            <a:ext cx="2463800" cy="2019300"/>
          </a:xfrm>
          <a:prstGeom prst="rect">
            <a:avLst/>
          </a:prstGeom>
        </p:spPr>
      </p:pic>
      <p:pic>
        <p:nvPicPr>
          <p:cNvPr id="11" name="Picture 10" descr="DSC0074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3324533" y="3769432"/>
            <a:ext cx="2019300" cy="2520280"/>
          </a:xfrm>
          <a:prstGeom prst="rect">
            <a:avLst/>
          </a:prstGeom>
        </p:spPr>
      </p:pic>
      <p:pic>
        <p:nvPicPr>
          <p:cNvPr id="12" name="Picture 11" descr="coatofamrs-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48600" y="457200"/>
            <a:ext cx="847725" cy="914400"/>
          </a:xfrm>
          <a:prstGeom prst="rect">
            <a:avLst/>
          </a:prstGeom>
        </p:spPr>
      </p:pic>
      <p:sp>
        <p:nvSpPr>
          <p:cNvPr id="13" name="WordArt 15"/>
          <p:cNvSpPr>
            <a:spLocks noChangeArrowheads="1" noChangeShapeType="1" noTextEdit="1"/>
          </p:cNvSpPr>
          <p:nvPr/>
        </p:nvSpPr>
        <p:spPr bwMode="auto">
          <a:xfrm>
            <a:off x="533400" y="1676400"/>
            <a:ext cx="2895600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200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Project Title:</a:t>
            </a:r>
          </a:p>
        </p:txBody>
      </p:sp>
    </p:spTree>
    <p:extLst>
      <p:ext uri="{BB962C8B-B14F-4D97-AF65-F5344CB8AC3E}">
        <p14:creationId xmlns:p14="http://schemas.microsoft.com/office/powerpoint/2010/main" val="134790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Microcontroller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620688"/>
            <a:ext cx="8229600" cy="66294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400" b="1" dirty="0">
                <a:latin typeface="Times New Roman" pitchFamily="18" charset="0"/>
              </a:rPr>
              <a:t>                  </a:t>
            </a:r>
          </a:p>
          <a:p>
            <a:pPr>
              <a:buFontTx/>
              <a:buNone/>
            </a:pPr>
            <a:endParaRPr lang="en-US" sz="2400" b="1" dirty="0">
              <a:latin typeface="Times New Roman" pitchFamily="18" charset="0"/>
            </a:endParaRPr>
          </a:p>
          <a:p>
            <a:endParaRPr lang="en-US" sz="2400" b="1" dirty="0">
              <a:latin typeface="Times New Roman" pitchFamily="18" charset="0"/>
            </a:endParaRPr>
          </a:p>
          <a:p>
            <a:pPr>
              <a:buFontTx/>
              <a:buBlip>
                <a:blip r:embed="rId2"/>
              </a:buBlip>
            </a:pPr>
            <a:endParaRPr lang="en-US" sz="2400" b="1" dirty="0">
              <a:latin typeface="Times New Roman" pitchFamily="18" charset="0"/>
            </a:endParaRPr>
          </a:p>
          <a:p>
            <a:pPr>
              <a:buFontTx/>
              <a:buBlip>
                <a:blip r:embed="rId2"/>
              </a:buBlip>
            </a:pPr>
            <a:r>
              <a:rPr lang="en-US" sz="2200" b="1" dirty="0">
                <a:latin typeface="Times New Roman" pitchFamily="18" charset="0"/>
              </a:rPr>
              <a:t>PIC16F877 Microcontroller </a:t>
            </a:r>
            <a:r>
              <a:rPr lang="en-US" sz="2200" dirty="0">
                <a:latin typeface="Times New Roman" pitchFamily="18" charset="0"/>
              </a:rPr>
              <a:t>is used because of its  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</a:rPr>
              <a:t> High speed.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</a:rPr>
              <a:t>Better peripheral features.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</a:rPr>
              <a:t>Low power consumption.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</a:rPr>
              <a:t>Higher memory.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</a:rPr>
              <a:t>Easy and compact for use.</a:t>
            </a:r>
          </a:p>
          <a:p>
            <a:pPr>
              <a:buFont typeface="Wingdings" pitchFamily="2" charset="2"/>
              <a:buNone/>
            </a:pPr>
            <a:endParaRPr lang="en-US" sz="2400" dirty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sz="2400" b="1" i="1" dirty="0">
              <a:latin typeface="Times New Roman" pitchFamily="18" charset="0"/>
            </a:endParaRPr>
          </a:p>
        </p:txBody>
      </p:sp>
      <p:pic>
        <p:nvPicPr>
          <p:cNvPr id="4" name="Picture 3" descr="Untitled-2 cop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81600" y="2971800"/>
            <a:ext cx="338952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2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533400"/>
            <a:ext cx="8229600" cy="6324600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sz="2200" b="1" dirty="0">
                <a:latin typeface="Times New Roman" pitchFamily="18" charset="0"/>
              </a:rPr>
              <a:t>Pin diagram </a:t>
            </a:r>
            <a:r>
              <a:rPr lang="en-US" sz="2200" dirty="0">
                <a:latin typeface="Times New Roman" pitchFamily="18" charset="0"/>
              </a:rPr>
              <a:t>of </a:t>
            </a:r>
            <a:r>
              <a:rPr lang="en-US" sz="2200" b="1" dirty="0">
                <a:latin typeface="Times New Roman" pitchFamily="18" charset="0"/>
              </a:rPr>
              <a:t>PIC16F877 Microcontroller  </a:t>
            </a:r>
            <a:r>
              <a:rPr lang="en-US" sz="2200" dirty="0">
                <a:latin typeface="Times New Roman" pitchFamily="18" charset="0"/>
              </a:rPr>
              <a:t>is shown below:</a:t>
            </a:r>
          </a:p>
          <a:p>
            <a:pPr>
              <a:buFontTx/>
              <a:buNone/>
            </a:pPr>
            <a:endParaRPr lang="en-US" sz="2800" dirty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sz="2800" dirty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sz="2800" b="1" i="1" dirty="0">
              <a:latin typeface="Times New Roman" pitchFamily="18" charset="0"/>
            </a:endParaRPr>
          </a:p>
          <a:p>
            <a:endParaRPr lang="en-US" dirty="0"/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2950" y="1412776"/>
            <a:ext cx="7391400" cy="496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4677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Wireless </a:t>
            </a:r>
            <a:r>
              <a:rPr lang="en-IN" sz="3600" dirty="0" err="1" smtClean="0">
                <a:latin typeface="Times New Roman" pitchFamily="18" charset="0"/>
                <a:cs typeface="Times New Roman" pitchFamily="18" charset="0"/>
              </a:rPr>
              <a:t>Zigbee</a:t>
            </a: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 Module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332656"/>
            <a:ext cx="8382000" cy="6858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US" sz="24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Tx/>
              <a:buBlip>
                <a:blip r:embed="rId2"/>
              </a:buBlip>
            </a:pPr>
            <a:endParaRPr lang="en-US" sz="24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Blip>
                <a:blip r:embed="rId3"/>
              </a:buBlip>
            </a:pPr>
            <a:r>
              <a:rPr lang="en-US" sz="22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Transreceiver</a:t>
            </a:r>
            <a:r>
              <a:rPr lang="en-US" sz="2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module</a:t>
            </a:r>
            <a:r>
              <a:rPr lang="en-US" sz="2200" dirty="0">
                <a:latin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buFontTx/>
              <a:buBlip>
                <a:blip r:embed="rId3"/>
              </a:buBlip>
            </a:pPr>
            <a:r>
              <a:rPr lang="en-US" sz="2200" dirty="0">
                <a:latin typeface="Times New Roman" pitchFamily="18" charset="0"/>
              </a:rPr>
              <a:t>It is: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</a:rPr>
              <a:t>Efficient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</a:rPr>
              <a:t>Low power consuming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</a:rPr>
              <a:t>Can connect large number of nodes.</a:t>
            </a:r>
          </a:p>
          <a:p>
            <a:pPr>
              <a:lnSpc>
                <a:spcPct val="90000"/>
              </a:lnSpc>
              <a:buFont typeface="Wingdings" pitchFamily="2" charset="2"/>
              <a:buBlip>
                <a:blip r:embed="rId3"/>
              </a:buBlip>
            </a:pPr>
            <a:r>
              <a:rPr lang="en-US" sz="2200" dirty="0">
                <a:latin typeface="Times New Roman" pitchFamily="18" charset="0"/>
              </a:rPr>
              <a:t>Generally covers </a:t>
            </a:r>
            <a:r>
              <a:rPr lang="en-US" sz="2200" b="1" dirty="0">
                <a:latin typeface="Times New Roman" pitchFamily="18" charset="0"/>
              </a:rPr>
              <a:t>30 feet,</a:t>
            </a:r>
            <a:r>
              <a:rPr lang="en-US" sz="2200" dirty="0">
                <a:latin typeface="Times New Roman" pitchFamily="18" charset="0"/>
              </a:rPr>
              <a:t> can be</a:t>
            </a:r>
            <a:r>
              <a:rPr lang="en-US" sz="2200" b="1" dirty="0">
                <a:latin typeface="Times New Roman" pitchFamily="18" charset="0"/>
              </a:rPr>
              <a:t> extended to 100 feet.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Times New Roman" pitchFamily="18" charset="0"/>
              </a:rPr>
              <a:t/>
            </a:r>
            <a:br>
              <a:rPr lang="en-US" sz="2400" b="1" dirty="0">
                <a:latin typeface="Times New Roman" pitchFamily="18" charset="0"/>
              </a:rPr>
            </a:br>
            <a:endParaRPr lang="en-US" sz="2400" b="1" dirty="0"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721" y="4077072"/>
            <a:ext cx="4355976" cy="258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Software Used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620688"/>
            <a:ext cx="8229600" cy="58975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Software required are :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language(used for coding on user level).</a:t>
            </a:r>
          </a:p>
          <a:p>
            <a:pPr>
              <a:buFont typeface="Wingdings" pitchFamily="2" charset="2"/>
              <a:buChar char="Ø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MPLAB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compiler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(used for converting   C coding into processor language)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Windows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operating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system</a:t>
            </a:r>
          </a:p>
          <a:p>
            <a:pPr>
              <a:buFont typeface="Wingdings" pitchFamily="2" charset="2"/>
              <a:buChar char="Ø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.(for communication aid Implementation)</a:t>
            </a: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Software Requirements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Operating system	      : Windows XP/Vista/7/8 </a:t>
            </a:r>
          </a:p>
          <a:p>
            <a:pPr lvl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IDE		                   :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MPLAB IDE</a:t>
            </a:r>
          </a:p>
          <a:p>
            <a:pPr lvl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Programming Language  :  Embedded C</a:t>
            </a:r>
          </a:p>
          <a:p>
            <a:pPr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4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9592" y="2204864"/>
            <a:ext cx="7200800" cy="4098768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It stands for Matrix Laboratory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Its a numerical computing environment and a fourth generation  programming language developed by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MathWorks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It allows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 matrix manipulations, plotting of functions and data, implementation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of algorithms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, creation of user interfaces, and interfacing with programs written in other languages, including C, C++,Java, and 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Fortran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endParaRPr lang="en-US" sz="36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725144"/>
            <a:ext cx="2024903" cy="181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3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84784"/>
            <a:ext cx="8784976" cy="496855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effectLst/>
                <a:latin typeface="Times New Roman" pitchFamily="18" charset="0"/>
                <a:cs typeface="Times New Roman" pitchFamily="18" charset="0"/>
              </a:rPr>
              <a:t>Screenshot of a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2800" dirty="0" smtClean="0">
                <a:effectLst/>
                <a:latin typeface="Times New Roman" pitchFamily="18" charset="0"/>
                <a:cs typeface="Times New Roman" pitchFamily="18" charset="0"/>
              </a:rPr>
              <a:t> program</a:t>
            </a:r>
            <a:endParaRPr lang="en-US" sz="28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53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7" name="Picture 7"/>
          <p:cNvPicPr>
            <a:picLocks noChangeAspect="1" noChangeArrowheads="1"/>
          </p:cNvPicPr>
          <p:nvPr/>
        </p:nvPicPr>
        <p:blipFill>
          <a:blip r:embed="rId2"/>
          <a:srcRect l="39128" t="11011" r="568" b="354"/>
          <a:stretch>
            <a:fillRect/>
          </a:stretch>
        </p:blipFill>
        <p:spPr bwMode="auto">
          <a:xfrm>
            <a:off x="0" y="914400"/>
            <a:ext cx="91440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1564"/>
            <a:ext cx="8229600" cy="1252728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Full Circuit Diagram</a:t>
            </a:r>
            <a:r>
              <a:rPr lang="en-IN" sz="36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IN" sz="36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(Human Side)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00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609008" y="1312907"/>
            <a:ext cx="7162800" cy="5410200"/>
            <a:chOff x="2528" y="2035"/>
            <a:chExt cx="7200" cy="8949"/>
          </a:xfrm>
        </p:grpSpPr>
        <p:sp>
          <p:nvSpPr>
            <p:cNvPr id="70662" name="AutoShape 6"/>
            <p:cNvSpPr>
              <a:spLocks noChangeAspect="1" noChangeArrowheads="1"/>
            </p:cNvSpPr>
            <p:nvPr/>
          </p:nvSpPr>
          <p:spPr bwMode="auto">
            <a:xfrm>
              <a:off x="2528" y="2035"/>
              <a:ext cx="7200" cy="8949"/>
            </a:xfrm>
            <a:prstGeom prst="rect">
              <a:avLst/>
            </a:prstGeom>
            <a:noFill/>
          </p:spPr>
          <p:txBody>
            <a:bodyPr/>
            <a:lstStyle/>
            <a:p>
              <a:endParaRPr lang="en-US"/>
            </a:p>
          </p:txBody>
        </p:sp>
        <p:sp>
          <p:nvSpPr>
            <p:cNvPr id="70663" name="Oval 7"/>
            <p:cNvSpPr>
              <a:spLocks noChangeArrowheads="1"/>
            </p:cNvSpPr>
            <p:nvPr/>
          </p:nvSpPr>
          <p:spPr bwMode="auto">
            <a:xfrm>
              <a:off x="5228" y="2190"/>
              <a:ext cx="1950" cy="4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 dirty="0">
                  <a:latin typeface="Times New Roman" pitchFamily="18" charset="0"/>
                </a:rPr>
                <a:t>     </a:t>
              </a:r>
              <a:r>
                <a:rPr lang="en-US" sz="1200" b="1" dirty="0">
                  <a:latin typeface="Times New Roman" pitchFamily="18" charset="0"/>
                </a:rPr>
                <a:t>START</a:t>
              </a:r>
              <a:endParaRPr lang="en-US" dirty="0"/>
            </a:p>
          </p:txBody>
        </p:sp>
        <p:sp>
          <p:nvSpPr>
            <p:cNvPr id="70664" name="AutoShape 8"/>
            <p:cNvSpPr>
              <a:spLocks noChangeArrowheads="1"/>
            </p:cNvSpPr>
            <p:nvPr/>
          </p:nvSpPr>
          <p:spPr bwMode="auto">
            <a:xfrm>
              <a:off x="5078" y="3115"/>
              <a:ext cx="2250" cy="926"/>
            </a:xfrm>
            <a:prstGeom prst="flowChartInputOutpu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 dirty="0">
                  <a:latin typeface="Times New Roman" pitchFamily="18" charset="0"/>
                </a:rPr>
                <a:t>Input from surface electrode`</a:t>
              </a:r>
              <a:endParaRPr lang="en-US" dirty="0"/>
            </a:p>
          </p:txBody>
        </p:sp>
        <p:sp>
          <p:nvSpPr>
            <p:cNvPr id="70665" name="AutoShape 9"/>
            <p:cNvSpPr>
              <a:spLocks noChangeArrowheads="1"/>
            </p:cNvSpPr>
            <p:nvPr/>
          </p:nvSpPr>
          <p:spPr bwMode="auto">
            <a:xfrm>
              <a:off x="5078" y="5892"/>
              <a:ext cx="2250" cy="617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latin typeface="Times New Roman" pitchFamily="18" charset="0"/>
                </a:rPr>
                <a:t>Input sent to ADC block in PIC</a:t>
              </a:r>
              <a:endParaRPr lang="en-US"/>
            </a:p>
          </p:txBody>
        </p:sp>
        <p:sp>
          <p:nvSpPr>
            <p:cNvPr id="70666" name="AutoShape 10"/>
            <p:cNvSpPr>
              <a:spLocks noChangeShapeType="1"/>
            </p:cNvSpPr>
            <p:nvPr/>
          </p:nvSpPr>
          <p:spPr bwMode="auto">
            <a:xfrm>
              <a:off x="6203" y="2652"/>
              <a:ext cx="1" cy="4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67" name="Text Box 11"/>
            <p:cNvSpPr txBox="1">
              <a:spLocks noChangeArrowheads="1"/>
            </p:cNvSpPr>
            <p:nvPr/>
          </p:nvSpPr>
          <p:spPr bwMode="auto">
            <a:xfrm>
              <a:off x="7178" y="5430"/>
              <a:ext cx="900" cy="3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1200">
                  <a:latin typeface="Times New Roman" pitchFamily="18" charset="0"/>
                </a:rPr>
                <a:t>To PIC</a:t>
              </a:r>
              <a:endParaRPr lang="en-US"/>
            </a:p>
          </p:txBody>
        </p:sp>
        <p:sp>
          <p:nvSpPr>
            <p:cNvPr id="70668" name="Rectangle 12"/>
            <p:cNvSpPr>
              <a:spLocks noChangeArrowheads="1"/>
            </p:cNvSpPr>
            <p:nvPr/>
          </p:nvSpPr>
          <p:spPr bwMode="auto">
            <a:xfrm>
              <a:off x="5078" y="4504"/>
              <a:ext cx="1950" cy="9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latin typeface="Times New Roman" pitchFamily="18" charset="0"/>
                </a:rPr>
                <a:t>EOG signals amplified in amplifier</a:t>
              </a:r>
              <a:endParaRPr lang="en-US"/>
            </a:p>
          </p:txBody>
        </p:sp>
        <p:sp>
          <p:nvSpPr>
            <p:cNvPr id="70669" name="Line 13"/>
            <p:cNvSpPr>
              <a:spLocks noChangeShapeType="1"/>
            </p:cNvSpPr>
            <p:nvPr/>
          </p:nvSpPr>
          <p:spPr bwMode="auto">
            <a:xfrm>
              <a:off x="6128" y="4041"/>
              <a:ext cx="0" cy="4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70" name="Line 14"/>
            <p:cNvSpPr>
              <a:spLocks noChangeShapeType="1"/>
            </p:cNvSpPr>
            <p:nvPr/>
          </p:nvSpPr>
          <p:spPr bwMode="auto">
            <a:xfrm>
              <a:off x="6128" y="5430"/>
              <a:ext cx="1" cy="4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71" name="Line 15"/>
            <p:cNvSpPr>
              <a:spLocks noChangeShapeType="1"/>
            </p:cNvSpPr>
            <p:nvPr/>
          </p:nvSpPr>
          <p:spPr bwMode="auto">
            <a:xfrm>
              <a:off x="6128" y="6510"/>
              <a:ext cx="1" cy="7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72" name="Text Box 16"/>
            <p:cNvSpPr txBox="1">
              <a:spLocks noChangeArrowheads="1"/>
            </p:cNvSpPr>
            <p:nvPr/>
          </p:nvSpPr>
          <p:spPr bwMode="auto">
            <a:xfrm>
              <a:off x="7328" y="6664"/>
              <a:ext cx="1200" cy="4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1200">
                  <a:latin typeface="Times New Roman" pitchFamily="18" charset="0"/>
                </a:rPr>
                <a:t>Digital o/p</a:t>
              </a:r>
              <a:endParaRPr lang="en-US"/>
            </a:p>
          </p:txBody>
        </p:sp>
        <p:sp>
          <p:nvSpPr>
            <p:cNvPr id="70673" name="Rectangle 17"/>
            <p:cNvSpPr>
              <a:spLocks noChangeArrowheads="1"/>
            </p:cNvSpPr>
            <p:nvPr/>
          </p:nvSpPr>
          <p:spPr bwMode="auto">
            <a:xfrm>
              <a:off x="5078" y="7281"/>
              <a:ext cx="2250" cy="9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latin typeface="Times New Roman" pitchFamily="18" charset="0"/>
                </a:rPr>
                <a:t>Digital value compared and eye movement detected.</a:t>
              </a:r>
              <a:endParaRPr lang="en-US"/>
            </a:p>
          </p:txBody>
        </p:sp>
        <p:sp>
          <p:nvSpPr>
            <p:cNvPr id="70674" name="Rectangle 18"/>
            <p:cNvSpPr>
              <a:spLocks noChangeArrowheads="1"/>
            </p:cNvSpPr>
            <p:nvPr/>
          </p:nvSpPr>
          <p:spPr bwMode="auto">
            <a:xfrm>
              <a:off x="3428" y="8823"/>
              <a:ext cx="2250" cy="7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latin typeface="Times New Roman" pitchFamily="18" charset="0"/>
                </a:rPr>
                <a:t>UP/DOWN/NORMAL displayed in LCD</a:t>
              </a:r>
              <a:endParaRPr lang="en-US"/>
            </a:p>
          </p:txBody>
        </p:sp>
        <p:sp>
          <p:nvSpPr>
            <p:cNvPr id="70675" name="Line 19"/>
            <p:cNvSpPr>
              <a:spLocks noChangeShapeType="1"/>
            </p:cNvSpPr>
            <p:nvPr/>
          </p:nvSpPr>
          <p:spPr bwMode="auto">
            <a:xfrm>
              <a:off x="5228" y="8206"/>
              <a:ext cx="0" cy="6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76" name="Rectangle 20"/>
            <p:cNvSpPr>
              <a:spLocks noChangeArrowheads="1"/>
            </p:cNvSpPr>
            <p:nvPr/>
          </p:nvSpPr>
          <p:spPr bwMode="auto">
            <a:xfrm>
              <a:off x="6578" y="8670"/>
              <a:ext cx="2400" cy="6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latin typeface="Times New Roman" pitchFamily="18" charset="0"/>
                </a:rPr>
                <a:t>U/D/N sent to zigbee accordingly</a:t>
              </a:r>
              <a:r>
                <a:rPr lang="en-US" sz="1200">
                  <a:latin typeface="Times New Roman" pitchFamily="18" charset="0"/>
                </a:rPr>
                <a:t>.</a:t>
              </a:r>
              <a:endParaRPr lang="en-US"/>
            </a:p>
          </p:txBody>
        </p:sp>
        <p:sp>
          <p:nvSpPr>
            <p:cNvPr id="70677" name="Line 21"/>
            <p:cNvSpPr>
              <a:spLocks noChangeShapeType="1"/>
            </p:cNvSpPr>
            <p:nvPr/>
          </p:nvSpPr>
          <p:spPr bwMode="auto">
            <a:xfrm>
              <a:off x="7178" y="8207"/>
              <a:ext cx="1" cy="4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78" name="Rectangle 22"/>
            <p:cNvSpPr>
              <a:spLocks noChangeArrowheads="1"/>
            </p:cNvSpPr>
            <p:nvPr/>
          </p:nvSpPr>
          <p:spPr bwMode="auto">
            <a:xfrm>
              <a:off x="6578" y="9595"/>
              <a:ext cx="2100" cy="6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latin typeface="Times New Roman" pitchFamily="18" charset="0"/>
                </a:rPr>
                <a:t>Zigbee transmits to other side.</a:t>
              </a:r>
              <a:endParaRPr lang="en-US"/>
            </a:p>
          </p:txBody>
        </p:sp>
        <p:sp>
          <p:nvSpPr>
            <p:cNvPr id="70679" name="Line 23"/>
            <p:cNvSpPr>
              <a:spLocks noChangeShapeType="1"/>
            </p:cNvSpPr>
            <p:nvPr/>
          </p:nvSpPr>
          <p:spPr bwMode="auto">
            <a:xfrm>
              <a:off x="7178" y="9287"/>
              <a:ext cx="1" cy="3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80" name="Oval 24"/>
            <p:cNvSpPr>
              <a:spLocks noChangeArrowheads="1"/>
            </p:cNvSpPr>
            <p:nvPr/>
          </p:nvSpPr>
          <p:spPr bwMode="auto">
            <a:xfrm>
              <a:off x="7028" y="10521"/>
              <a:ext cx="450" cy="4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r>
                <a:rPr lang="en-US" sz="1200" b="1">
                  <a:latin typeface="Times New Roman" pitchFamily="18" charset="0"/>
                </a:rPr>
                <a:t>A</a:t>
              </a:r>
              <a:endParaRPr lang="en-US"/>
            </a:p>
          </p:txBody>
        </p:sp>
        <p:sp>
          <p:nvSpPr>
            <p:cNvPr id="70681" name="Line 25"/>
            <p:cNvSpPr>
              <a:spLocks noChangeShapeType="1"/>
            </p:cNvSpPr>
            <p:nvPr/>
          </p:nvSpPr>
          <p:spPr bwMode="auto">
            <a:xfrm>
              <a:off x="7178" y="10213"/>
              <a:ext cx="1" cy="3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3283" y="165152"/>
            <a:ext cx="8229600" cy="1252728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Input Section Flowchart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34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Human Side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04" y="1398367"/>
            <a:ext cx="8064896" cy="5325875"/>
          </a:xfrm>
          <a:prstGeom prst="rect">
            <a:avLst/>
          </a:prstGeom>
        </p:spPr>
      </p:pic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2915816" y="5589240"/>
            <a:ext cx="1828800" cy="914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lang="en-US" sz="1600" b="1" dirty="0">
                <a:cs typeface="Times New Roman" pitchFamily="18" charset="0"/>
              </a:rPr>
              <a:t>PIC16F877 Microcontroller</a:t>
            </a:r>
            <a:endParaRPr lang="en-US" sz="1100" dirty="0"/>
          </a:p>
          <a:p>
            <a:r>
              <a:rPr lang="en-US" sz="1600" b="1" dirty="0">
                <a:cs typeface="Times New Roman" pitchFamily="18" charset="0"/>
              </a:rPr>
              <a:t>Board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 flipH="1" flipV="1">
            <a:off x="3131840" y="5155096"/>
            <a:ext cx="343762" cy="434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3938917" y="1508715"/>
            <a:ext cx="1130424" cy="838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lang="en-US" sz="1600" b="1" dirty="0" smtClean="0">
                <a:cs typeface="Times New Roman" pitchFamily="18" charset="0"/>
              </a:rPr>
              <a:t>Wireless</a:t>
            </a:r>
          </a:p>
          <a:p>
            <a:pPr eaLnBrk="1" hangingPunct="1"/>
            <a:r>
              <a:rPr lang="en-US" sz="1600" b="1" dirty="0" err="1" smtClean="0">
                <a:cs typeface="Times New Roman" pitchFamily="18" charset="0"/>
              </a:rPr>
              <a:t>Zigbee</a:t>
            </a:r>
            <a:r>
              <a:rPr lang="en-US" sz="1600" b="1" dirty="0" smtClean="0">
                <a:cs typeface="Times New Roman" pitchFamily="18" charset="0"/>
              </a:rPr>
              <a:t> </a:t>
            </a:r>
            <a:r>
              <a:rPr lang="en-US" sz="1600" b="1" dirty="0">
                <a:cs typeface="Times New Roman" pitchFamily="18" charset="0"/>
              </a:rPr>
              <a:t>Module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4129100" y="2346915"/>
            <a:ext cx="453752" cy="9597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utoShape 27"/>
          <p:cNvSpPr>
            <a:spLocks noChangeArrowheads="1"/>
          </p:cNvSpPr>
          <p:nvPr/>
        </p:nvSpPr>
        <p:spPr bwMode="auto">
          <a:xfrm>
            <a:off x="6096558" y="1548848"/>
            <a:ext cx="11430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b="1">
                <a:latin typeface="Times New Roman" pitchFamily="18" charset="0"/>
              </a:rPr>
              <a:t>Amplifier</a:t>
            </a:r>
          </a:p>
        </p:txBody>
      </p:sp>
      <p:sp>
        <p:nvSpPr>
          <p:cNvPr id="9" name="AutoShape 28"/>
          <p:cNvSpPr>
            <a:spLocks noChangeArrowheads="1"/>
          </p:cNvSpPr>
          <p:nvPr/>
        </p:nvSpPr>
        <p:spPr bwMode="auto">
          <a:xfrm>
            <a:off x="7208811" y="5360640"/>
            <a:ext cx="1285056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b="1" dirty="0">
                <a:latin typeface="Times New Roman" pitchFamily="18" charset="0"/>
              </a:rPr>
              <a:t>Electrodes</a:t>
            </a:r>
          </a:p>
        </p:txBody>
      </p:sp>
      <p:sp>
        <p:nvSpPr>
          <p:cNvPr id="2" name="Down Arrow 1"/>
          <p:cNvSpPr/>
          <p:nvPr/>
        </p:nvSpPr>
        <p:spPr>
          <a:xfrm>
            <a:off x="6326832" y="2006048"/>
            <a:ext cx="303684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urved Down Arrow 5"/>
          <p:cNvSpPr/>
          <p:nvPr/>
        </p:nvSpPr>
        <p:spPr>
          <a:xfrm>
            <a:off x="6418552" y="4702014"/>
            <a:ext cx="1432787" cy="6701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96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51" name="Picture 7" descr="Circuit-Receiver sid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91440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52728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Full Circuit Diagram (Receiver Side)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03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001510"/>
            <a:ext cx="8964488" cy="58674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Tx/>
              <a:buNone/>
            </a:pPr>
            <a:endParaRPr lang="en-US" sz="2200" b="1" dirty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sz="2200" b="1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Tx/>
              <a:buBlip>
                <a:blip r:embed="rId2"/>
              </a:buBlip>
            </a:pPr>
            <a:endParaRPr lang="en-US" sz="2200" b="1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Tx/>
              <a:buBlip>
                <a:blip r:embed="rId2"/>
              </a:buBlip>
            </a:pPr>
            <a:r>
              <a:rPr lang="en-US" sz="2200" b="1" dirty="0" smtClean="0">
                <a:latin typeface="Times New Roman" pitchFamily="18" charset="0"/>
              </a:rPr>
              <a:t>Human </a:t>
            </a:r>
            <a:r>
              <a:rPr lang="en-US" sz="2200" b="1" dirty="0">
                <a:latin typeface="Times New Roman" pitchFamily="18" charset="0"/>
              </a:rPr>
              <a:t>Computer </a:t>
            </a:r>
            <a:r>
              <a:rPr lang="en-US" sz="2200" b="1" dirty="0" smtClean="0">
                <a:latin typeface="Times New Roman" pitchFamily="18" charset="0"/>
              </a:rPr>
              <a:t>Interface:</a:t>
            </a:r>
          </a:p>
          <a:p>
            <a:pPr>
              <a:lnSpc>
                <a:spcPct val="80000"/>
              </a:lnSpc>
              <a:buNone/>
            </a:pPr>
            <a:r>
              <a:rPr lang="en-US" sz="2200" b="1" dirty="0" smtClean="0">
                <a:latin typeface="Times New Roman" pitchFamily="18" charset="0"/>
              </a:rPr>
              <a:t>  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It can be described as the point of communication between</a:t>
            </a:r>
          </a:p>
          <a:p>
            <a:pPr>
              <a:lnSpc>
                <a:spcPct val="80000"/>
              </a:lnSpc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the human user and the computer.</a:t>
            </a:r>
          </a:p>
          <a:p>
            <a:pPr>
              <a:lnSpc>
                <a:spcPct val="80000"/>
              </a:lnSpc>
              <a:buFontTx/>
              <a:buBlip>
                <a:blip r:embed="rId2"/>
              </a:buBlip>
            </a:pPr>
            <a:r>
              <a:rPr lang="en-US" sz="2200" dirty="0" smtClean="0">
                <a:latin typeface="Times New Roman" pitchFamily="18" charset="0"/>
              </a:rPr>
              <a:t>HCI’s based on movements of </a:t>
            </a:r>
            <a:r>
              <a:rPr lang="en-US" sz="2200" b="1" dirty="0" smtClean="0">
                <a:latin typeface="Times New Roman" pitchFamily="18" charset="0"/>
              </a:rPr>
              <a:t>hand</a:t>
            </a:r>
            <a:r>
              <a:rPr lang="en-US" sz="2200" dirty="0" smtClean="0">
                <a:latin typeface="Times New Roman" pitchFamily="18" charset="0"/>
              </a:rPr>
              <a:t>, </a:t>
            </a:r>
            <a:r>
              <a:rPr lang="en-US" sz="2200" b="1" dirty="0" smtClean="0">
                <a:latin typeface="Times New Roman" pitchFamily="18" charset="0"/>
              </a:rPr>
              <a:t>leg</a:t>
            </a:r>
            <a:r>
              <a:rPr lang="en-US" sz="2200" dirty="0" smtClean="0">
                <a:latin typeface="Times New Roman" pitchFamily="18" charset="0"/>
              </a:rPr>
              <a:t> and </a:t>
            </a:r>
            <a:r>
              <a:rPr lang="en-US" sz="2200" b="1" dirty="0" smtClean="0">
                <a:latin typeface="Times New Roman" pitchFamily="18" charset="0"/>
              </a:rPr>
              <a:t>eye</a:t>
            </a:r>
          </a:p>
          <a:p>
            <a:pPr>
              <a:lnSpc>
                <a:spcPct val="80000"/>
              </a:lnSpc>
              <a:buBlip>
                <a:blip r:embed="rId2"/>
              </a:buBlip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Boon for the disabled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lnSpc>
                <a:spcPct val="80000"/>
              </a:lnSpc>
              <a:buNone/>
            </a:pPr>
            <a:endParaRPr lang="en-US" sz="22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Blip>
                <a:blip r:embed="rId2"/>
              </a:buBlip>
            </a:pPr>
            <a:r>
              <a:rPr lang="en-US" sz="2200" dirty="0" smtClean="0">
                <a:latin typeface="Times New Roman" pitchFamily="18" charset="0"/>
              </a:rPr>
              <a:t>Eye </a:t>
            </a:r>
            <a:r>
              <a:rPr lang="en-US" sz="2200" dirty="0">
                <a:latin typeface="Times New Roman" pitchFamily="18" charset="0"/>
              </a:rPr>
              <a:t>movement based HCI beneficial to people </a:t>
            </a:r>
            <a:endParaRPr lang="en-US" sz="22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200" dirty="0" smtClean="0">
                <a:latin typeface="Times New Roman" pitchFamily="18" charset="0"/>
              </a:rPr>
              <a:t>with </a:t>
            </a:r>
            <a:r>
              <a:rPr lang="en-US" sz="2200" dirty="0">
                <a:latin typeface="Times New Roman" pitchFamily="18" charset="0"/>
              </a:rPr>
              <a:t>problems as: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</a:rPr>
              <a:t>Cerebral Palsy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</a:rPr>
              <a:t>Brainstem stroke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</a:rPr>
              <a:t>Motor paralysis   </a:t>
            </a:r>
          </a:p>
          <a:p>
            <a:pPr>
              <a:lnSpc>
                <a:spcPct val="80000"/>
              </a:lnSpc>
              <a:buFontTx/>
              <a:buBlip>
                <a:blip r:embed="rId2"/>
              </a:buBlip>
            </a:pPr>
            <a:r>
              <a:rPr lang="en-US" sz="2200" b="1" dirty="0">
                <a:latin typeface="Times New Roman" pitchFamily="18" charset="0"/>
              </a:rPr>
              <a:t>EOG based HCI.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>
                <a:latin typeface="Times New Roman" pitchFamily="18" charset="0"/>
              </a:rPr>
              <a:t>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138291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 noChangeAspect="1"/>
          </p:cNvGrpSpPr>
          <p:nvPr/>
        </p:nvGrpSpPr>
        <p:grpSpPr bwMode="auto">
          <a:xfrm>
            <a:off x="1850189" y="1131114"/>
            <a:ext cx="5390148" cy="5486400"/>
            <a:chOff x="3328" y="1974"/>
            <a:chExt cx="6300" cy="7405"/>
          </a:xfrm>
        </p:grpSpPr>
        <p:sp>
          <p:nvSpPr>
            <p:cNvPr id="71710" name="AutoShape 30"/>
            <p:cNvSpPr>
              <a:spLocks noChangeAspect="1" noChangeArrowheads="1"/>
            </p:cNvSpPr>
            <p:nvPr/>
          </p:nvSpPr>
          <p:spPr bwMode="auto">
            <a:xfrm>
              <a:off x="3328" y="1974"/>
              <a:ext cx="5700" cy="7405"/>
            </a:xfrm>
            <a:prstGeom prst="rect">
              <a:avLst/>
            </a:prstGeom>
            <a:noFill/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71711" name="AutoShape 31"/>
            <p:cNvSpPr>
              <a:spLocks noChangeArrowheads="1"/>
            </p:cNvSpPr>
            <p:nvPr/>
          </p:nvSpPr>
          <p:spPr bwMode="auto">
            <a:xfrm>
              <a:off x="5078" y="4967"/>
              <a:ext cx="2250" cy="1542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 sz="1400" b="1" dirty="0" smtClean="0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ctr"/>
              <a:r>
                <a:rPr lang="en-US" sz="1400" b="1" dirty="0" smtClean="0">
                  <a:solidFill>
                    <a:srgbClr val="000000"/>
                  </a:solidFill>
                  <a:latin typeface="Times New Roman" pitchFamily="18" charset="0"/>
                </a:rPr>
                <a:t>Data </a:t>
              </a: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</a:rPr>
                <a:t>sent to </a:t>
              </a:r>
              <a:r>
                <a:rPr lang="en-US" sz="1400" b="1" dirty="0" smtClean="0">
                  <a:solidFill>
                    <a:srgbClr val="000000"/>
                  </a:solidFill>
                  <a:latin typeface="Times New Roman" pitchFamily="18" charset="0"/>
                </a:rPr>
                <a:t>Pc </a:t>
              </a: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</a:rPr>
                <a:t>which </a:t>
              </a:r>
              <a:r>
                <a:rPr lang="en-US" sz="1400" b="1" dirty="0" smtClean="0">
                  <a:solidFill>
                    <a:srgbClr val="000000"/>
                  </a:solidFill>
                  <a:latin typeface="Times New Roman" pitchFamily="18" charset="0"/>
                </a:rPr>
                <a:t>receives the U/D/N.</a:t>
              </a:r>
              <a:endParaRPr lang="en-US" sz="1400" dirty="0"/>
            </a:p>
          </p:txBody>
        </p:sp>
        <p:sp>
          <p:nvSpPr>
            <p:cNvPr id="71712" name="Text Box 32"/>
            <p:cNvSpPr txBox="1">
              <a:spLocks noChangeArrowheads="1"/>
            </p:cNvSpPr>
            <p:nvPr/>
          </p:nvSpPr>
          <p:spPr bwMode="auto">
            <a:xfrm>
              <a:off x="8728" y="8361"/>
              <a:ext cx="900" cy="3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To PIC</a:t>
              </a:r>
              <a:endParaRPr lang="en-US"/>
            </a:p>
          </p:txBody>
        </p:sp>
        <p:sp>
          <p:nvSpPr>
            <p:cNvPr id="71715" name="Line 35"/>
            <p:cNvSpPr>
              <a:spLocks noChangeShapeType="1"/>
            </p:cNvSpPr>
            <p:nvPr/>
          </p:nvSpPr>
          <p:spPr bwMode="auto">
            <a:xfrm>
              <a:off x="6128" y="4504"/>
              <a:ext cx="1" cy="4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71716" name="Line 36"/>
            <p:cNvSpPr>
              <a:spLocks noChangeShapeType="1"/>
            </p:cNvSpPr>
            <p:nvPr/>
          </p:nvSpPr>
          <p:spPr bwMode="auto">
            <a:xfrm>
              <a:off x="6128" y="6509"/>
              <a:ext cx="1" cy="6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71717" name="Oval 37"/>
            <p:cNvSpPr>
              <a:spLocks noChangeArrowheads="1"/>
            </p:cNvSpPr>
            <p:nvPr/>
          </p:nvSpPr>
          <p:spPr bwMode="auto">
            <a:xfrm>
              <a:off x="5823" y="2941"/>
              <a:ext cx="600" cy="4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  <a:latin typeface="Times New Roman" pitchFamily="18" charset="0"/>
                </a:rPr>
                <a:t> A</a:t>
              </a:r>
              <a:endParaRPr lang="en-US"/>
            </a:p>
          </p:txBody>
        </p:sp>
        <p:sp>
          <p:nvSpPr>
            <p:cNvPr id="71718" name="Line 38"/>
            <p:cNvSpPr>
              <a:spLocks noChangeShapeType="1"/>
            </p:cNvSpPr>
            <p:nvPr/>
          </p:nvSpPr>
          <p:spPr bwMode="auto">
            <a:xfrm>
              <a:off x="6128" y="3404"/>
              <a:ext cx="1" cy="3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71719" name="Rectangle 39"/>
            <p:cNvSpPr>
              <a:spLocks noChangeArrowheads="1"/>
            </p:cNvSpPr>
            <p:nvPr/>
          </p:nvSpPr>
          <p:spPr bwMode="auto">
            <a:xfrm>
              <a:off x="5148" y="3733"/>
              <a:ext cx="1950" cy="77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 b="1" dirty="0" err="1">
                  <a:solidFill>
                    <a:srgbClr val="000000"/>
                  </a:solidFill>
                  <a:latin typeface="Times New Roman" pitchFamily="18" charset="0"/>
                </a:rPr>
                <a:t>Zigbee</a:t>
              </a: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</a:rPr>
                <a:t> on receiver side gets U/D/N</a:t>
              </a:r>
              <a:r>
                <a:rPr lang="en-US" sz="1200" b="1" dirty="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endParaRPr lang="en-US" dirty="0"/>
            </a:p>
          </p:txBody>
        </p:sp>
        <p:sp>
          <p:nvSpPr>
            <p:cNvPr id="71720" name="AutoShape 40"/>
            <p:cNvSpPr>
              <a:spLocks noChangeArrowheads="1"/>
            </p:cNvSpPr>
            <p:nvPr/>
          </p:nvSpPr>
          <p:spPr bwMode="auto">
            <a:xfrm>
              <a:off x="4928" y="7126"/>
              <a:ext cx="2475" cy="1852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  <a:latin typeface="Times New Roman" pitchFamily="18" charset="0"/>
                </a:rPr>
                <a:t>Pc </a:t>
              </a: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</a:rPr>
                <a:t>checks </a:t>
              </a:r>
              <a:r>
                <a:rPr lang="en-US" sz="1400" b="1" dirty="0" smtClean="0">
                  <a:solidFill>
                    <a:srgbClr val="000000"/>
                  </a:solidFill>
                  <a:latin typeface="Times New Roman" pitchFamily="18" charset="0"/>
                </a:rPr>
                <a:t>which application</a:t>
              </a:r>
              <a:endParaRPr lang="en-US" sz="1400" dirty="0"/>
            </a:p>
          </p:txBody>
        </p:sp>
        <p:sp>
          <p:nvSpPr>
            <p:cNvPr id="71721" name="Line 41"/>
            <p:cNvSpPr>
              <a:spLocks noChangeShapeType="1"/>
            </p:cNvSpPr>
            <p:nvPr/>
          </p:nvSpPr>
          <p:spPr bwMode="auto">
            <a:xfrm flipH="1">
              <a:off x="3878" y="8052"/>
              <a:ext cx="10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71722" name="Line 42"/>
            <p:cNvSpPr>
              <a:spLocks noChangeShapeType="1"/>
            </p:cNvSpPr>
            <p:nvPr/>
          </p:nvSpPr>
          <p:spPr bwMode="auto">
            <a:xfrm>
              <a:off x="3878" y="8052"/>
              <a:ext cx="0" cy="9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71723" name="Line 43"/>
            <p:cNvSpPr>
              <a:spLocks noChangeShapeType="1"/>
            </p:cNvSpPr>
            <p:nvPr/>
          </p:nvSpPr>
          <p:spPr bwMode="auto">
            <a:xfrm>
              <a:off x="7403" y="8052"/>
              <a:ext cx="11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71724" name="Line 44"/>
            <p:cNvSpPr>
              <a:spLocks noChangeShapeType="1"/>
            </p:cNvSpPr>
            <p:nvPr/>
          </p:nvSpPr>
          <p:spPr bwMode="auto">
            <a:xfrm>
              <a:off x="8528" y="8052"/>
              <a:ext cx="0" cy="9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71725" name="Rectangle 45"/>
            <p:cNvSpPr>
              <a:spLocks noChangeArrowheads="1"/>
            </p:cNvSpPr>
            <p:nvPr/>
          </p:nvSpPr>
          <p:spPr bwMode="auto">
            <a:xfrm>
              <a:off x="3428" y="7126"/>
              <a:ext cx="1350" cy="7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lang="en-US" sz="1400" b="1" baseline="30000" dirty="0">
                  <a:solidFill>
                    <a:srgbClr val="000000"/>
                  </a:solidFill>
                  <a:latin typeface="Times New Roman" pitchFamily="18" charset="0"/>
                </a:rPr>
                <a:t>st</a:t>
              </a: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</a:rPr>
                <a:t> application</a:t>
              </a:r>
              <a:endParaRPr lang="en-US" sz="1400" dirty="0"/>
            </a:p>
          </p:txBody>
        </p:sp>
        <p:sp>
          <p:nvSpPr>
            <p:cNvPr id="71726" name="Rectangle 46"/>
            <p:cNvSpPr>
              <a:spLocks noChangeArrowheads="1"/>
            </p:cNvSpPr>
            <p:nvPr/>
          </p:nvSpPr>
          <p:spPr bwMode="auto">
            <a:xfrm>
              <a:off x="7628" y="6972"/>
              <a:ext cx="1350" cy="77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US" sz="1400" b="1" baseline="30000" dirty="0">
                  <a:solidFill>
                    <a:srgbClr val="000000"/>
                  </a:solidFill>
                  <a:latin typeface="Times New Roman" pitchFamily="18" charset="0"/>
                </a:rPr>
                <a:t>nd</a:t>
              </a: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</a:rPr>
                <a:t> application</a:t>
              </a:r>
              <a:r>
                <a:rPr lang="en-US" sz="1200" b="1" dirty="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endParaRPr lang="en-US" dirty="0"/>
            </a:p>
          </p:txBody>
        </p:sp>
        <p:sp>
          <p:nvSpPr>
            <p:cNvPr id="71727" name="Oval 47"/>
            <p:cNvSpPr>
              <a:spLocks noChangeArrowheads="1"/>
            </p:cNvSpPr>
            <p:nvPr/>
          </p:nvSpPr>
          <p:spPr bwMode="auto">
            <a:xfrm>
              <a:off x="8278" y="8916"/>
              <a:ext cx="450" cy="4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 b="1">
                  <a:latin typeface="Times New Roman" pitchFamily="18" charset="0"/>
                </a:rPr>
                <a:t>C</a:t>
              </a:r>
              <a:endParaRPr lang="en-US"/>
            </a:p>
          </p:txBody>
        </p:sp>
        <p:sp>
          <p:nvSpPr>
            <p:cNvPr id="71728" name="Oval 48"/>
            <p:cNvSpPr>
              <a:spLocks noChangeArrowheads="1"/>
            </p:cNvSpPr>
            <p:nvPr/>
          </p:nvSpPr>
          <p:spPr bwMode="auto">
            <a:xfrm>
              <a:off x="3628" y="8916"/>
              <a:ext cx="450" cy="4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 b="1">
                  <a:latin typeface="Times New Roman" pitchFamily="18" charset="0"/>
                </a:rPr>
                <a:t>B</a:t>
              </a:r>
              <a:endParaRPr lang="en-US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0668"/>
            <a:ext cx="8229600" cy="1252728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Output Section Flowchart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5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Oval 4"/>
          <p:cNvSpPr>
            <a:spLocks noChangeArrowheads="1"/>
          </p:cNvSpPr>
          <p:nvPr/>
        </p:nvSpPr>
        <p:spPr bwMode="auto">
          <a:xfrm>
            <a:off x="2057400" y="1828800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sz="1200" b="1">
                <a:latin typeface="Times New Roman" pitchFamily="18" charset="0"/>
              </a:rPr>
              <a:t> B</a:t>
            </a:r>
            <a:endParaRPr lang="en-US"/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1600200" y="2971800"/>
            <a:ext cx="1676400" cy="1752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600" b="1" dirty="0">
                <a:solidFill>
                  <a:srgbClr val="000000"/>
                </a:solidFill>
                <a:latin typeface="Times New Roman" pitchFamily="18" charset="0"/>
              </a:rPr>
              <a:t>Communication Aid implemented in Pc </a:t>
            </a:r>
            <a:r>
              <a:rPr lang="en-US" sz="1600" b="1" dirty="0" smtClean="0">
                <a:solidFill>
                  <a:srgbClr val="000000"/>
                </a:solidFill>
                <a:latin typeface="Times New Roman" pitchFamily="18" charset="0"/>
              </a:rPr>
              <a:t>using MATLAB.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72711" name="Line 7"/>
          <p:cNvSpPr>
            <a:spLocks noChangeShapeType="1"/>
          </p:cNvSpPr>
          <p:nvPr/>
        </p:nvSpPr>
        <p:spPr bwMode="auto">
          <a:xfrm>
            <a:off x="2286000" y="2286000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712" name="Oval 8"/>
          <p:cNvSpPr>
            <a:spLocks noChangeArrowheads="1"/>
          </p:cNvSpPr>
          <p:nvPr/>
        </p:nvSpPr>
        <p:spPr bwMode="auto">
          <a:xfrm>
            <a:off x="6400800" y="1676400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200" b="1" dirty="0" smtClean="0">
                <a:latin typeface="Times New Roman" pitchFamily="18" charset="0"/>
              </a:rPr>
              <a:t>C </a:t>
            </a:r>
            <a:endParaRPr lang="en-US" sz="1200" b="1" dirty="0">
              <a:latin typeface="Times New Roman" pitchFamily="18" charset="0"/>
            </a:endParaRPr>
          </a:p>
          <a:p>
            <a:pPr algn="l"/>
            <a:endParaRPr lang="en-US" dirty="0"/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6019800" y="2438400"/>
            <a:ext cx="1676400" cy="1066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600" b="1" dirty="0">
                <a:solidFill>
                  <a:srgbClr val="000000"/>
                </a:solidFill>
                <a:latin typeface="Times New Roman" pitchFamily="18" charset="0"/>
              </a:rPr>
              <a:t>a/b/c (code) sent </a:t>
            </a: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by </a:t>
            </a:r>
            <a:r>
              <a:rPr lang="en-US" sz="1600" b="1" smtClean="0">
                <a:solidFill>
                  <a:srgbClr val="000000"/>
                </a:solidFill>
                <a:latin typeface="Times New Roman" pitchFamily="18" charset="0"/>
              </a:rPr>
              <a:t>Pc </a:t>
            </a:r>
            <a:r>
              <a:rPr lang="en-US" sz="1600" b="1" dirty="0">
                <a:solidFill>
                  <a:srgbClr val="000000"/>
                </a:solidFill>
                <a:latin typeface="Times New Roman" pitchFamily="18" charset="0"/>
              </a:rPr>
              <a:t>to PIC </a:t>
            </a:r>
            <a:r>
              <a:rPr lang="en-US" sz="1600" b="1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72714" name="Rectangle 10"/>
          <p:cNvSpPr>
            <a:spLocks noChangeArrowheads="1"/>
          </p:cNvSpPr>
          <p:nvPr/>
        </p:nvSpPr>
        <p:spPr bwMode="auto">
          <a:xfrm>
            <a:off x="5867400" y="3810000"/>
            <a:ext cx="2057400" cy="762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PIC sends command 1/0 to respective relay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5867400" y="4876800"/>
            <a:ext cx="1828800" cy="838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Respective device switched ON/OFF</a:t>
            </a:r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.</a:t>
            </a:r>
            <a:endParaRPr lang="en-US"/>
          </a:p>
        </p:txBody>
      </p:sp>
      <p:sp>
        <p:nvSpPr>
          <p:cNvPr id="72716" name="Line 12"/>
          <p:cNvSpPr>
            <a:spLocks noChangeShapeType="1"/>
          </p:cNvSpPr>
          <p:nvPr/>
        </p:nvSpPr>
        <p:spPr bwMode="auto">
          <a:xfrm>
            <a:off x="6629400" y="21336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717" name="Line 13"/>
          <p:cNvSpPr>
            <a:spLocks noChangeShapeType="1"/>
          </p:cNvSpPr>
          <p:nvPr/>
        </p:nvSpPr>
        <p:spPr bwMode="auto">
          <a:xfrm>
            <a:off x="6629400" y="3505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718" name="Line 14"/>
          <p:cNvSpPr>
            <a:spLocks noChangeShapeType="1"/>
          </p:cNvSpPr>
          <p:nvPr/>
        </p:nvSpPr>
        <p:spPr bwMode="auto">
          <a:xfrm>
            <a:off x="6629400" y="45720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Output Section Flowchart: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2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Receiver Side</a:t>
            </a:r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35632"/>
            <a:ext cx="7126571" cy="4981572"/>
          </a:xfrm>
          <a:prstGeom prst="rect">
            <a:avLst/>
          </a:prstGeom>
        </p:spPr>
      </p:pic>
      <p:sp>
        <p:nvSpPr>
          <p:cNvPr id="14" name="AutoShape 9"/>
          <p:cNvSpPr>
            <a:spLocks noChangeArrowheads="1"/>
          </p:cNvSpPr>
          <p:nvPr/>
        </p:nvSpPr>
        <p:spPr bwMode="auto">
          <a:xfrm>
            <a:off x="5508104" y="5995555"/>
            <a:ext cx="1143000" cy="685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lang="en-US" b="1">
                <a:latin typeface="Times New Roman" pitchFamily="18" charset="0"/>
              </a:rPr>
              <a:t>Relay Board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6079604" y="5373216"/>
            <a:ext cx="436612" cy="6223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1547664" y="5881255"/>
            <a:ext cx="1905000" cy="914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lang="en-US" sz="1600" b="1" dirty="0">
                <a:cs typeface="Times New Roman" pitchFamily="18" charset="0"/>
              </a:rPr>
              <a:t>PIC16F877 Microcontroller</a:t>
            </a:r>
            <a:endParaRPr lang="en-US" sz="1100" dirty="0"/>
          </a:p>
          <a:p>
            <a:r>
              <a:rPr lang="en-US" sz="1600" b="1" dirty="0">
                <a:cs typeface="Times New Roman" pitchFamily="18" charset="0"/>
              </a:rPr>
              <a:t>Board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2500164" y="5157192"/>
            <a:ext cx="415652" cy="724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Curved Down Arrow 17"/>
          <p:cNvSpPr/>
          <p:nvPr/>
        </p:nvSpPr>
        <p:spPr>
          <a:xfrm>
            <a:off x="6732240" y="1556792"/>
            <a:ext cx="864096" cy="56311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7182009" y="2119908"/>
            <a:ext cx="1219200" cy="838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lang="en-US" sz="1600" b="1" dirty="0">
                <a:cs typeface="Times New Roman" pitchFamily="18" charset="0"/>
              </a:rPr>
              <a:t>Wireless </a:t>
            </a:r>
            <a:r>
              <a:rPr lang="en-US" sz="1600" b="1" dirty="0" err="1">
                <a:cs typeface="Times New Roman" pitchFamily="18" charset="0"/>
              </a:rPr>
              <a:t>Zigbee</a:t>
            </a:r>
            <a:r>
              <a:rPr lang="en-US" sz="1600" b="1" dirty="0">
                <a:cs typeface="Times New Roman" pitchFamily="18" charset="0"/>
              </a:rPr>
              <a:t>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5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Implementation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1124744"/>
            <a:ext cx="8229600" cy="5638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endParaRPr lang="en-US" sz="2200" dirty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sz="2200" dirty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sz="22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Tx/>
              <a:buBlip>
                <a:blip r:embed="rId2"/>
              </a:buBlip>
            </a:pPr>
            <a:r>
              <a:rPr lang="en-US" sz="2200" b="1" dirty="0">
                <a:latin typeface="Times New Roman" pitchFamily="18" charset="0"/>
              </a:rPr>
              <a:t>2 applications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</a:rPr>
              <a:t>are demonstrated</a:t>
            </a:r>
            <a:r>
              <a:rPr lang="en-US" sz="2200" b="1" dirty="0" smtClean="0">
                <a:latin typeface="Times New Roman" pitchFamily="18" charset="0"/>
              </a:rPr>
              <a:t>:</a:t>
            </a:r>
            <a:r>
              <a:rPr lang="en-US" sz="2200" b="1" dirty="0">
                <a:latin typeface="Times New Roman" pitchFamily="18" charset="0"/>
              </a:rPr>
              <a:t/>
            </a:r>
            <a:br>
              <a:rPr lang="en-US" sz="2200" b="1" dirty="0">
                <a:latin typeface="Times New Roman" pitchFamily="18" charset="0"/>
              </a:rPr>
            </a:br>
            <a:endParaRPr lang="en-US" sz="2200" b="1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200" b="1" dirty="0" smtClean="0">
                <a:latin typeface="Times New Roman" pitchFamily="18" charset="0"/>
              </a:rPr>
              <a:t>Communication aid (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word speller or online keyboard)</a:t>
            </a:r>
            <a:r>
              <a:rPr lang="en-US" sz="2200" b="1" dirty="0" smtClean="0">
                <a:latin typeface="Times New Roman" pitchFamily="18" charset="0"/>
              </a:rPr>
              <a:t/>
            </a:r>
            <a:br>
              <a:rPr lang="en-US" sz="2200" b="1" dirty="0" smtClean="0">
                <a:latin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According to direction of eye movement data is selected thus information communicated.</a:t>
            </a:r>
          </a:p>
          <a:p>
            <a:pPr>
              <a:lnSpc>
                <a:spcPct val="80000"/>
              </a:lnSpc>
              <a:buNone/>
            </a:pPr>
            <a:endParaRPr lang="en-US" sz="22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200" b="1" dirty="0" smtClean="0">
                <a:latin typeface="Times New Roman" pitchFamily="18" charset="0"/>
              </a:rPr>
              <a:t>Smart Home Application</a:t>
            </a:r>
            <a:r>
              <a:rPr lang="en-US" sz="2200" dirty="0" smtClean="0">
                <a:latin typeface="Times New Roman" pitchFamily="18" charset="0"/>
              </a:rPr>
              <a:t/>
            </a:r>
            <a:br>
              <a:rPr lang="en-US" sz="2200" dirty="0" smtClean="0">
                <a:latin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</a:rPr>
              <a:t>According to direction of eye movement electrical devices in the room is controlled.</a:t>
            </a:r>
            <a:r>
              <a:rPr lang="en-US" sz="2200" dirty="0">
                <a:latin typeface="Times New Roman" pitchFamily="18" charset="0"/>
              </a:rPr>
              <a:t/>
            </a:r>
            <a:br>
              <a:rPr lang="en-US" sz="2200" dirty="0">
                <a:latin typeface="Times New Roman" pitchFamily="18" charset="0"/>
              </a:rPr>
            </a:br>
            <a:r>
              <a:rPr lang="en-US" sz="2200" dirty="0">
                <a:latin typeface="Times New Roman" pitchFamily="18" charset="0"/>
              </a:rPr>
              <a:t/>
            </a:r>
            <a:br>
              <a:rPr lang="en-US" sz="2200" dirty="0">
                <a:latin typeface="Times New Roman" pitchFamily="18" charset="0"/>
              </a:rPr>
            </a:br>
            <a:r>
              <a:rPr lang="en-US" sz="2200" dirty="0">
                <a:latin typeface="Times New Roman" pitchFamily="18" charset="0"/>
              </a:rPr>
              <a:t/>
            </a:r>
            <a:br>
              <a:rPr lang="en-US" sz="2200" dirty="0">
                <a:latin typeface="Times New Roman" pitchFamily="18" charset="0"/>
              </a:rPr>
            </a:br>
            <a:endParaRPr lang="en-US" sz="2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37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02694" y="6104446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400" b="1" i="1" dirty="0" smtClean="0">
                <a:latin typeface="Times New Roman" pitchFamily="18" charset="0"/>
                <a:cs typeface="Times New Roman" pitchFamily="18" charset="0"/>
              </a:rPr>
              <a:t> screenshot of  </a:t>
            </a:r>
            <a:r>
              <a:rPr lang="en-US" sz="1400" b="1" i="1" dirty="0">
                <a:latin typeface="Times New Roman" pitchFamily="18" charset="0"/>
                <a:cs typeface="Times New Roman" pitchFamily="18" charset="0"/>
              </a:rPr>
              <a:t>implementation of communication aid 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95072"/>
            <a:ext cx="8229600" cy="1252728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Communication Aid </a:t>
            </a:r>
            <a:r>
              <a:rPr lang="en-IN" sz="3600" dirty="0" err="1" smtClean="0">
                <a:latin typeface="Times New Roman" pitchFamily="18" charset="0"/>
                <a:cs typeface="Times New Roman" pitchFamily="18" charset="0"/>
              </a:rPr>
              <a:t>ImplementationView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 descr="C:\Users\rengarajan\Pictures\Proj\wordspel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674349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72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Smart Home Application View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5616" y="5850522"/>
            <a:ext cx="81598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A screenshot showing implementation 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of smart </a:t>
            </a:r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home application in PC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rengarajan\Pictures\Proj\smartho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34" y="1554195"/>
            <a:ext cx="8572946" cy="429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27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Advantages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735138" y="2564904"/>
            <a:ext cx="7408862" cy="3451225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is one of the most user friendly HCI.</a:t>
            </a: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It’s easy to maintain and reliable.</a:t>
            </a: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Since it does not use any harmful rays as IR for detection it is a safe method</a:t>
            </a: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consumes less power.</a:t>
            </a: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doesn’t cause high strain to the patient.</a:t>
            </a: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compact and since wireless technology is used it is portable also.</a:t>
            </a: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highly accurate.</a:t>
            </a: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Real time monitoring system.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24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Epilogue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5372" y="404664"/>
            <a:ext cx="8610600" cy="7543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Blip>
                <a:blip r:embed="rId2"/>
              </a:buBlip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Thus a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portable wireless eye movement based HCI using EOG signals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developed. It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is :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Compact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Accurate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Cheaper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Portable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Safe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applications implemented are on a small scale for practical purpose this technology can be expanded on a large scale which if done would be a real boon for the disabled people and even for elderly persons.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Blip>
                <a:blip r:embed="rId2"/>
              </a:buBlip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Applications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 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Houses, Hospitals and Offices.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3501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5105400"/>
            <a:ext cx="1981200" cy="140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0749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Future Enhancements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2348880"/>
            <a:ext cx="8305800" cy="4876800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 method for measuring EOG maybe found out without using these kinds of sensors.</a:t>
            </a:r>
          </a:p>
          <a:p>
            <a:pPr>
              <a:buBlip>
                <a:blip r:embed="rId2"/>
              </a:buBlip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Zigbee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range can be extended.</a:t>
            </a:r>
          </a:p>
          <a:p>
            <a:pPr>
              <a:buBlip>
                <a:blip r:embed="rId2"/>
              </a:buBlip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Patients can be monitored in hospital using this technology.</a:t>
            </a:r>
          </a:p>
          <a:p>
            <a:pPr>
              <a:buFontTx/>
              <a:buBlip>
                <a:blip r:embed="rId2"/>
              </a:buBlip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Wider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scope applications.</a:t>
            </a:r>
          </a:p>
          <a:p>
            <a:pPr>
              <a:buFontTx/>
              <a:buBlip>
                <a:blip r:embed="rId2"/>
              </a:buBlip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Full virtual keyboard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Blip>
                <a:blip r:embed="rId2"/>
              </a:buBlip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Can be implemented with the disciplines of  Human Machine Interface and Artificial Intelligence.</a:t>
            </a:r>
          </a:p>
          <a:p>
            <a:pPr>
              <a:buBlip>
                <a:blip r:embed="rId2"/>
              </a:buBlip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Blip>
                <a:blip r:embed="rId2"/>
              </a:buBlip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35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047824"/>
              </p:ext>
            </p:extLst>
          </p:nvPr>
        </p:nvGraphicFramePr>
        <p:xfrm>
          <a:off x="611560" y="1412775"/>
          <a:ext cx="8001001" cy="5427260"/>
        </p:xfrm>
        <a:graphic>
          <a:graphicData uri="http://schemas.openxmlformats.org/drawingml/2006/table">
            <a:tbl>
              <a:tblPr/>
              <a:tblGrid>
                <a:gridCol w="720080"/>
                <a:gridCol w="3013720"/>
                <a:gridCol w="1752600"/>
                <a:gridCol w="533400"/>
                <a:gridCol w="822729"/>
                <a:gridCol w="1158472"/>
              </a:tblGrid>
              <a:tr h="3743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S. NO.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ITEM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SPECIFICATION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NO.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PRICE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TOTAL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3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</a:t>
                      </a:r>
                      <a:endParaRPr lang="en-US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Relay</a:t>
                      </a:r>
                      <a:endParaRPr lang="en-US" sz="14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12v</a:t>
                      </a:r>
                      <a:endParaRPr lang="en-US" sz="11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15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30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6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  <a:endParaRPr lang="en-US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dirty="0" err="1" smtClean="0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Analog</a:t>
                      </a:r>
                      <a:r>
                        <a:rPr lang="fr-FR" sz="1400" b="1" dirty="0" smtClean="0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multiplexer </a:t>
                      </a:r>
                      <a:r>
                        <a:rPr lang="fr-FR" sz="1400" b="1" dirty="0" smtClean="0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/</a:t>
                      </a:r>
                      <a:r>
                        <a:rPr lang="fr-FR" sz="1400" b="1" dirty="0" err="1" smtClean="0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Demultiplexer</a:t>
                      </a:r>
                      <a:endParaRPr lang="en-US" sz="14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UTC4052</a:t>
                      </a:r>
                      <a:endParaRPr lang="en-US" sz="11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15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15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30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30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6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  <a:endParaRPr lang="en-US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Strap</a:t>
                      </a:r>
                      <a:endParaRPr lang="en-US" sz="14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D0D0D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-</a:t>
                      </a:r>
                      <a:endParaRPr lang="en-US" sz="1100" b="1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50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50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3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</a:t>
                      </a:r>
                      <a:endParaRPr lang="en-US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Bulb</a:t>
                      </a:r>
                      <a:endParaRPr lang="en-US" sz="14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D0D0D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60 W</a:t>
                      </a:r>
                      <a:endParaRPr lang="en-US" sz="11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30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60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3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</a:t>
                      </a:r>
                      <a:endParaRPr lang="en-US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Regulator</a:t>
                      </a:r>
                      <a:endParaRPr lang="en-US" sz="14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D0D0D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LM7812</a:t>
                      </a:r>
                      <a:endParaRPr lang="en-US" sz="11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30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60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3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</a:t>
                      </a:r>
                      <a:endParaRPr lang="en-US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Transceivers</a:t>
                      </a:r>
                      <a:endParaRPr lang="en-US" sz="14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MC13192</a:t>
                      </a:r>
                      <a:endParaRPr lang="en-US" sz="11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30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60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3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7</a:t>
                      </a:r>
                      <a:endParaRPr lang="en-US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Integrated circuit</a:t>
                      </a: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MAX232</a:t>
                      </a:r>
                      <a:endParaRPr lang="en-US" sz="11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50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100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3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8</a:t>
                      </a:r>
                      <a:endParaRPr lang="en-US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Transformer</a:t>
                      </a:r>
                      <a:endParaRPr lang="en-US" sz="14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D0D0D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(0-12)V</a:t>
                      </a:r>
                      <a:endParaRPr lang="en-US" sz="11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50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100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3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9</a:t>
                      </a:r>
                      <a:endParaRPr lang="en-US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Breadboard</a:t>
                      </a:r>
                      <a:endParaRPr lang="en-US" sz="14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D0D0D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-</a:t>
                      </a:r>
                      <a:endParaRPr lang="en-US" sz="11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50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100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3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10</a:t>
                      </a:r>
                      <a:endParaRPr lang="en-US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PCB</a:t>
                      </a:r>
                      <a:endParaRPr lang="en-US" sz="14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D0D0D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-</a:t>
                      </a:r>
                      <a:endParaRPr lang="en-US" sz="1100" b="1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50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100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3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11</a:t>
                      </a:r>
                      <a:endParaRPr lang="en-US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Amplifier</a:t>
                      </a:r>
                      <a:endParaRPr lang="en-US" sz="14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LT1167</a:t>
                      </a:r>
                      <a:endParaRPr lang="en-US" sz="11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50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150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3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12</a:t>
                      </a:r>
                      <a:endParaRPr lang="en-US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LCD</a:t>
                      </a:r>
                      <a:endParaRPr lang="en-US" sz="14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JHD162A</a:t>
                      </a:r>
                      <a:endParaRPr lang="en-US" sz="11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190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380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3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13</a:t>
                      </a:r>
                      <a:endParaRPr lang="en-US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EOG </a:t>
                      </a:r>
                      <a:r>
                        <a:rPr lang="en-US" sz="1400" b="1" dirty="0" smtClean="0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sensors:</a:t>
                      </a:r>
                      <a:r>
                        <a:rPr lang="en-US" sz="1400" b="1" baseline="0" dirty="0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Surface </a:t>
                      </a:r>
                      <a:r>
                        <a:rPr lang="en-US" sz="1400" b="1" dirty="0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electrodes</a:t>
                      </a:r>
                      <a:endParaRPr lang="en-US" sz="14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Electrodes (EOG)</a:t>
                      </a:r>
                      <a:endParaRPr lang="en-US" sz="11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200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600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3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14</a:t>
                      </a:r>
                      <a:endParaRPr lang="en-US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PIC board</a:t>
                      </a:r>
                      <a:endParaRPr lang="en-US" sz="14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D0D0D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-</a:t>
                      </a:r>
                      <a:endParaRPr lang="en-US" sz="11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500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1000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3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15</a:t>
                      </a:r>
                      <a:endParaRPr lang="en-US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Interface Chords</a:t>
                      </a:r>
                      <a:endParaRPr lang="en-US" sz="14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D0D0D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USB 2.0</a:t>
                      </a:r>
                      <a:endParaRPr lang="en-US" sz="11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500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1000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3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16</a:t>
                      </a:r>
                      <a:endParaRPr lang="en-US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Basic Hardware</a:t>
                      </a:r>
                      <a:endParaRPr lang="en-US" sz="14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D0D0D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-</a:t>
                      </a:r>
                      <a:endParaRPr lang="en-US" sz="11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-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-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1000</a:t>
                      </a:r>
                      <a:endParaRPr lang="en-US" sz="12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3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17</a:t>
                      </a:r>
                      <a:endParaRPr lang="en-US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Microcontroller</a:t>
                      </a:r>
                      <a:endParaRPr lang="en-US" sz="14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PIC16F877</a:t>
                      </a:r>
                      <a:endParaRPr lang="en-US" sz="1100" b="1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2000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4000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3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18</a:t>
                      </a:r>
                      <a:endParaRPr lang="en-US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Wireless </a:t>
                      </a:r>
                      <a:r>
                        <a:rPr lang="en-US" sz="1400" b="1" dirty="0" err="1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Zigbee</a:t>
                      </a:r>
                      <a:endParaRPr lang="en-US" sz="14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30-100 feet</a:t>
                      </a:r>
                      <a:endParaRPr lang="en-US" sz="11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5000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10000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099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                                 Approximate 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total budget:</a:t>
                      </a:r>
                      <a:endParaRPr lang="en-US" sz="20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18850</a:t>
                      </a:r>
                      <a:endParaRPr lang="en-US" sz="20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21489"/>
            <a:ext cx="8229600" cy="1252728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Approximate product costing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50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Existing system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71600" y="2276872"/>
            <a:ext cx="7408863" cy="3451225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For Eye Movement Detection there are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various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techniques:</a:t>
            </a:r>
          </a:p>
          <a:p>
            <a:pPr>
              <a:buBlip>
                <a:blip r:embed="rId2"/>
              </a:buBlip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Infrared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oculography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Blip>
                <a:blip r:embed="rId2"/>
              </a:buBlip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Electrooculography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(EOG)</a:t>
            </a:r>
          </a:p>
          <a:p>
            <a:pPr>
              <a:buBlip>
                <a:blip r:embed="rId2"/>
              </a:buBlip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Image based methods.</a:t>
            </a:r>
          </a:p>
          <a:p>
            <a:pPr marL="0" indent="0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features of the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EOG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based method are: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convenient, low cost and easy to setup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accurate </a:t>
            </a:r>
          </a:p>
          <a:p>
            <a:pPr>
              <a:buFont typeface="Wingdings" pitchFamily="2" charset="2"/>
              <a:buBlip>
                <a:blip r:embed="rId2"/>
              </a:buBlip>
            </a:pPr>
            <a:endParaRPr lang="en-US" sz="2200" dirty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sz="2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06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395536" y="1916832"/>
            <a:ext cx="8382000" cy="4373563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“Focus on Human-Machine Interfaces,”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  <a:hlinkClick r:id="rId2"/>
              </a:rPr>
              <a:t>www.nature.com/nature/focus/human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it-IT" sz="2100" dirty="0" smtClean="0">
                <a:latin typeface="Times New Roman" pitchFamily="18" charset="0"/>
                <a:cs typeface="Times New Roman" pitchFamily="18" charset="0"/>
              </a:rPr>
              <a:t>O. Tonet, M. Marinelli, L. Citi a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P. Dario, "Defining BCI applications by matching interface performance with device requirements," </a:t>
            </a:r>
            <a:r>
              <a:rPr lang="en-US" sz="2100" i="1" dirty="0" smtClean="0">
                <a:latin typeface="Times New Roman" pitchFamily="18" charset="0"/>
                <a:cs typeface="Times New Roman" pitchFamily="18" charset="0"/>
              </a:rPr>
              <a:t>Journal of </a:t>
            </a:r>
            <a:r>
              <a:rPr lang="nl-NL" sz="2100" i="1" dirty="0" smtClean="0">
                <a:latin typeface="Times New Roman" pitchFamily="18" charset="0"/>
                <a:cs typeface="Times New Roman" pitchFamily="18" charset="0"/>
              </a:rPr>
              <a:t>Neuroscience Methods, vol. 167, pp. 91-104, 2008.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M. A.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Lebedev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and M. A.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Nicolelis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, "Brain-machine interfaces: past,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    present and future," </a:t>
            </a:r>
            <a:r>
              <a:rPr lang="en-US" sz="2100" i="1" dirty="0" smtClean="0">
                <a:latin typeface="Times New Roman" pitchFamily="18" charset="0"/>
                <a:cs typeface="Times New Roman" pitchFamily="18" charset="0"/>
              </a:rPr>
              <a:t>Trends </a:t>
            </a:r>
            <a:r>
              <a:rPr lang="en-US" sz="2100" i="1" dirty="0" err="1" smtClean="0">
                <a:latin typeface="Times New Roman" pitchFamily="18" charset="0"/>
                <a:cs typeface="Times New Roman" pitchFamily="18" charset="0"/>
              </a:rPr>
              <a:t>Neurosci</a:t>
            </a:r>
            <a:r>
              <a:rPr lang="en-US" sz="2100" i="1" dirty="0" smtClean="0">
                <a:latin typeface="Times New Roman" pitchFamily="18" charset="0"/>
                <a:cs typeface="Times New Roman" pitchFamily="18" charset="0"/>
              </a:rPr>
              <a:t>, vol. 29, pp. 536-46, Sep 2006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R.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Wolpaw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, N.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Birbaumer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, D. J. McFarland, G.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Pfurtscheller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, and T.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   M. Vaughan, "Brain-computer interfaces for communication and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   control," </a:t>
            </a:r>
            <a:r>
              <a:rPr lang="en-US" sz="2100" i="1" dirty="0" smtClean="0">
                <a:latin typeface="Times New Roman" pitchFamily="18" charset="0"/>
                <a:cs typeface="Times New Roman" pitchFamily="18" charset="0"/>
              </a:rPr>
              <a:t>Clinical Neurophysiology, vol. 113, pp. 767-791, 2002.</a:t>
            </a:r>
          </a:p>
          <a:p>
            <a:pPr eaLnBrk="1" hangingPunct="1">
              <a:buFont typeface="Wingdings 3" pitchFamily="18" charset="2"/>
              <a:buNone/>
            </a:pP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3716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7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0724" name="Picture 5" descr="thank-you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6350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0393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35138" y="2492896"/>
            <a:ext cx="7408862" cy="34512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</a:rPr>
              <a:t>An </a:t>
            </a:r>
            <a:r>
              <a:rPr lang="en-US" sz="2200" b="1" dirty="0">
                <a:latin typeface="Times New Roman" pitchFamily="18" charset="0"/>
              </a:rPr>
              <a:t>EOG based HCI</a:t>
            </a:r>
            <a:r>
              <a:rPr lang="en-US" sz="2200" dirty="0">
                <a:latin typeface="Times New Roman" pitchFamily="18" charset="0"/>
              </a:rPr>
              <a:t> which is:</a:t>
            </a:r>
          </a:p>
          <a:p>
            <a:pPr>
              <a:buFontTx/>
              <a:buBlip>
                <a:blip r:embed="rId2"/>
              </a:buBlip>
            </a:pPr>
            <a:r>
              <a:rPr lang="en-US" sz="2200" dirty="0">
                <a:latin typeface="Times New Roman" pitchFamily="18" charset="0"/>
              </a:rPr>
              <a:t>Cheap</a:t>
            </a:r>
          </a:p>
          <a:p>
            <a:pPr>
              <a:buFontTx/>
              <a:buBlip>
                <a:blip r:embed="rId2"/>
              </a:buBlip>
            </a:pPr>
            <a:r>
              <a:rPr lang="en-US" sz="2200" dirty="0">
                <a:latin typeface="Times New Roman" pitchFamily="18" charset="0"/>
              </a:rPr>
              <a:t>Portable</a:t>
            </a:r>
          </a:p>
          <a:p>
            <a:pPr>
              <a:buFontTx/>
              <a:buBlip>
                <a:blip r:embed="rId2"/>
              </a:buBlip>
            </a:pPr>
            <a:r>
              <a:rPr lang="en-US" sz="2200" dirty="0" smtClean="0">
                <a:latin typeface="Times New Roman" pitchFamily="18" charset="0"/>
              </a:rPr>
              <a:t>Efficient</a:t>
            </a:r>
          </a:p>
          <a:p>
            <a:pPr>
              <a:buFontTx/>
              <a:buBlip>
                <a:blip r:embed="rId2"/>
              </a:buBlip>
            </a:pPr>
            <a:r>
              <a:rPr lang="en-US" sz="2200" dirty="0" smtClean="0">
                <a:latin typeface="Times New Roman" pitchFamily="18" charset="0"/>
              </a:rPr>
              <a:t>Non-Invasive</a:t>
            </a:r>
            <a:endParaRPr lang="en-US" sz="2200" dirty="0">
              <a:latin typeface="Times New Roman" pitchFamily="18" charset="0"/>
            </a:endParaRPr>
          </a:p>
          <a:p>
            <a:pPr>
              <a:buFontTx/>
              <a:buBlip>
                <a:blip r:embed="rId2"/>
              </a:buBlip>
            </a:pPr>
            <a:r>
              <a:rPr lang="en-US" sz="2200" dirty="0">
                <a:latin typeface="Times New Roman" pitchFamily="18" charset="0"/>
              </a:rPr>
              <a:t>Wider scope of applications.</a:t>
            </a:r>
          </a:p>
          <a:p>
            <a:endParaRPr lang="en-US" sz="2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83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9592" y="2348880"/>
            <a:ext cx="7408333" cy="34506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main difference between our system and others are: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Non-invasive technique of  signal extraction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Designing and implementing a mathematical morphology method to preprocess original EOG signals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Including a wireless module based on the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ZigBee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protocol to increase the scope of applications (communication aid, smart home applications, etc.) of this system.</a:t>
            </a:r>
          </a:p>
          <a:p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effectLst/>
                <a:latin typeface="Times New Roman" pitchFamily="18" charset="0"/>
                <a:cs typeface="Times New Roman" pitchFamily="18" charset="0"/>
              </a:rPr>
              <a:t>Features</a:t>
            </a:r>
            <a:endParaRPr lang="en-US" sz="36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66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1"/>
          <p:cNvGrpSpPr>
            <a:grpSpLocks noChangeAspect="1"/>
          </p:cNvGrpSpPr>
          <p:nvPr/>
        </p:nvGrpSpPr>
        <p:grpSpPr bwMode="auto">
          <a:xfrm>
            <a:off x="94444" y="722745"/>
            <a:ext cx="9144000" cy="5799138"/>
            <a:chOff x="2597" y="2954"/>
            <a:chExt cx="8205" cy="6746"/>
          </a:xfrm>
        </p:grpSpPr>
        <p:sp>
          <p:nvSpPr>
            <p:cNvPr id="48290" name="AutoShape 162"/>
            <p:cNvSpPr>
              <a:spLocks noChangeAspect="1" noChangeArrowheads="1"/>
            </p:cNvSpPr>
            <p:nvPr/>
          </p:nvSpPr>
          <p:spPr bwMode="auto">
            <a:xfrm>
              <a:off x="2597" y="2954"/>
              <a:ext cx="8205" cy="6746"/>
            </a:xfrm>
            <a:prstGeom prst="rect">
              <a:avLst/>
            </a:prstGeom>
            <a:noFill/>
          </p:spPr>
          <p:txBody>
            <a:bodyPr/>
            <a:lstStyle/>
            <a:p>
              <a:endParaRPr lang="en-US"/>
            </a:p>
          </p:txBody>
        </p:sp>
        <p:sp>
          <p:nvSpPr>
            <p:cNvPr id="48291" name="Rectangle 163"/>
            <p:cNvSpPr>
              <a:spLocks noChangeArrowheads="1"/>
            </p:cNvSpPr>
            <p:nvPr/>
          </p:nvSpPr>
          <p:spPr bwMode="auto">
            <a:xfrm>
              <a:off x="2771" y="4532"/>
              <a:ext cx="1259" cy="10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522" tIns="27761" rIns="55522" bIns="27761"/>
            <a:lstStyle/>
            <a:p>
              <a:endParaRPr lang="en-US"/>
            </a:p>
          </p:txBody>
        </p:sp>
        <p:sp>
          <p:nvSpPr>
            <p:cNvPr id="48292" name="Rectangle 164"/>
            <p:cNvSpPr>
              <a:spLocks noChangeArrowheads="1"/>
            </p:cNvSpPr>
            <p:nvPr/>
          </p:nvSpPr>
          <p:spPr bwMode="auto">
            <a:xfrm>
              <a:off x="4517" y="4762"/>
              <a:ext cx="1222" cy="6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522" tIns="27761" rIns="55522" bIns="27761"/>
            <a:lstStyle/>
            <a:p>
              <a:endParaRPr lang="en-US" sz="800" b="1" dirty="0">
                <a:solidFill>
                  <a:srgbClr val="000000"/>
                </a:solidFill>
                <a:latin typeface="Times New Roman" pitchFamily="18" charset="0"/>
              </a:endParaRPr>
            </a:p>
            <a:p>
              <a:r>
                <a:rPr lang="en-US" sz="1600" b="1" dirty="0">
                  <a:solidFill>
                    <a:srgbClr val="000000"/>
                  </a:solidFill>
                  <a:latin typeface="Times New Roman" pitchFamily="18" charset="0"/>
                </a:rPr>
                <a:t>Amplifier</a:t>
              </a:r>
              <a:endParaRPr lang="en-US" sz="1600" dirty="0">
                <a:latin typeface="Times New Roman" pitchFamily="18" charset="0"/>
              </a:endParaRPr>
            </a:p>
          </p:txBody>
        </p:sp>
        <p:sp>
          <p:nvSpPr>
            <p:cNvPr id="48293" name="Rectangle 165"/>
            <p:cNvSpPr>
              <a:spLocks noChangeArrowheads="1"/>
            </p:cNvSpPr>
            <p:nvPr/>
          </p:nvSpPr>
          <p:spPr bwMode="auto">
            <a:xfrm>
              <a:off x="6263" y="4673"/>
              <a:ext cx="1920" cy="84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522" tIns="27761" rIns="55522" bIns="27761"/>
            <a:lstStyle/>
            <a:p>
              <a:r>
                <a:rPr lang="en-US" sz="1600" b="1" dirty="0">
                  <a:solidFill>
                    <a:srgbClr val="000000"/>
                  </a:solidFill>
                  <a:latin typeface="Times New Roman" pitchFamily="18" charset="0"/>
                </a:rPr>
                <a:t>Microcontroller</a:t>
              </a:r>
            </a:p>
            <a:p>
              <a:r>
                <a:rPr lang="en-US" sz="1600" b="1" dirty="0">
                  <a:solidFill>
                    <a:srgbClr val="000000"/>
                  </a:solidFill>
                  <a:latin typeface="Times New Roman" pitchFamily="18" charset="0"/>
                </a:rPr>
                <a:t>  (PIC16F877)</a:t>
              </a:r>
              <a:endParaRPr lang="en-US" sz="1600" dirty="0">
                <a:latin typeface="Times New Roman" pitchFamily="18" charset="0"/>
              </a:endParaRPr>
            </a:p>
          </p:txBody>
        </p:sp>
        <p:sp>
          <p:nvSpPr>
            <p:cNvPr id="48294" name="Line 166"/>
            <p:cNvSpPr>
              <a:spLocks noChangeShapeType="1"/>
            </p:cNvSpPr>
            <p:nvPr/>
          </p:nvSpPr>
          <p:spPr bwMode="auto">
            <a:xfrm flipV="1">
              <a:off x="8183" y="5096"/>
              <a:ext cx="34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95" name="Line 167"/>
            <p:cNvSpPr>
              <a:spLocks noChangeShapeType="1"/>
            </p:cNvSpPr>
            <p:nvPr/>
          </p:nvSpPr>
          <p:spPr bwMode="auto">
            <a:xfrm flipV="1">
              <a:off x="4030" y="6045"/>
              <a:ext cx="0" cy="8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96" name="Line 168"/>
            <p:cNvSpPr>
              <a:spLocks noChangeShapeType="1"/>
            </p:cNvSpPr>
            <p:nvPr/>
          </p:nvSpPr>
          <p:spPr bwMode="auto">
            <a:xfrm flipH="1" flipV="1">
              <a:off x="3881" y="6186"/>
              <a:ext cx="149" cy="3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98" name="Rectangle 170"/>
            <p:cNvSpPr>
              <a:spLocks noChangeArrowheads="1"/>
            </p:cNvSpPr>
            <p:nvPr/>
          </p:nvSpPr>
          <p:spPr bwMode="auto">
            <a:xfrm>
              <a:off x="8532" y="4538"/>
              <a:ext cx="1201" cy="9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522" tIns="27761" rIns="55522" bIns="27761"/>
            <a:lstStyle/>
            <a:p>
              <a:pPr algn="ctr"/>
              <a:r>
                <a:rPr lang="en-US" sz="1600" b="1" dirty="0">
                  <a:solidFill>
                    <a:srgbClr val="000000"/>
                  </a:solidFill>
                  <a:latin typeface="Times New Roman" pitchFamily="18" charset="0"/>
                </a:rPr>
                <a:t>Wireless </a:t>
              </a:r>
              <a:r>
                <a:rPr lang="en-US" sz="1600" b="1" dirty="0" err="1">
                  <a:solidFill>
                    <a:srgbClr val="000000"/>
                  </a:solidFill>
                  <a:latin typeface="Times New Roman" pitchFamily="18" charset="0"/>
                </a:rPr>
                <a:t>Zigbee</a:t>
              </a:r>
              <a:r>
                <a:rPr lang="en-US" sz="1600" b="1" dirty="0">
                  <a:solidFill>
                    <a:srgbClr val="000000"/>
                  </a:solidFill>
                  <a:latin typeface="Times New Roman" pitchFamily="18" charset="0"/>
                </a:rPr>
                <a:t> module </a:t>
              </a:r>
              <a:endParaRPr lang="en-US" sz="1600" dirty="0">
                <a:latin typeface="Times New Roman" pitchFamily="18" charset="0"/>
              </a:endParaRPr>
            </a:p>
          </p:txBody>
        </p:sp>
        <p:sp>
          <p:nvSpPr>
            <p:cNvPr id="48299" name="Line 171"/>
            <p:cNvSpPr>
              <a:spLocks noChangeShapeType="1"/>
            </p:cNvSpPr>
            <p:nvPr/>
          </p:nvSpPr>
          <p:spPr bwMode="auto">
            <a:xfrm flipV="1">
              <a:off x="9754" y="5012"/>
              <a:ext cx="34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300" name="Line 172"/>
            <p:cNvSpPr>
              <a:spLocks noChangeShapeType="1"/>
            </p:cNvSpPr>
            <p:nvPr/>
          </p:nvSpPr>
          <p:spPr bwMode="auto">
            <a:xfrm flipV="1">
              <a:off x="10103" y="4338"/>
              <a:ext cx="1" cy="6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301" name="Line 173"/>
            <p:cNvSpPr>
              <a:spLocks noChangeShapeType="1"/>
            </p:cNvSpPr>
            <p:nvPr/>
          </p:nvSpPr>
          <p:spPr bwMode="auto">
            <a:xfrm flipV="1">
              <a:off x="10103" y="4370"/>
              <a:ext cx="150" cy="3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302" name="Line 174"/>
            <p:cNvSpPr>
              <a:spLocks noChangeShapeType="1"/>
            </p:cNvSpPr>
            <p:nvPr/>
          </p:nvSpPr>
          <p:spPr bwMode="auto">
            <a:xfrm flipH="1" flipV="1">
              <a:off x="9952" y="4370"/>
              <a:ext cx="151" cy="3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303" name="Rectangle 175"/>
            <p:cNvSpPr>
              <a:spLocks noChangeArrowheads="1"/>
            </p:cNvSpPr>
            <p:nvPr/>
          </p:nvSpPr>
          <p:spPr bwMode="auto">
            <a:xfrm>
              <a:off x="3356" y="6889"/>
              <a:ext cx="1450" cy="9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522" tIns="27761" rIns="55522" bIns="27761"/>
            <a:lstStyle/>
            <a:p>
              <a:pPr algn="ctr"/>
              <a:r>
                <a:rPr lang="en-US" sz="1600" b="1" dirty="0">
                  <a:solidFill>
                    <a:srgbClr val="000000"/>
                  </a:solidFill>
                  <a:latin typeface="Times New Roman" pitchFamily="18" charset="0"/>
                </a:rPr>
                <a:t>Wireless</a:t>
              </a:r>
              <a:r>
                <a:rPr lang="en-US" sz="16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Times New Roman" pitchFamily="18" charset="0"/>
                </a:rPr>
                <a:t>Zigbee</a:t>
              </a:r>
              <a:r>
                <a:rPr lang="en-US" sz="1600" b="1" dirty="0">
                  <a:solidFill>
                    <a:srgbClr val="000000"/>
                  </a:solidFill>
                  <a:latin typeface="Times New Roman" pitchFamily="18" charset="0"/>
                </a:rPr>
                <a:t>  module           </a:t>
              </a:r>
              <a:endParaRPr lang="en-US" sz="1600" dirty="0">
                <a:latin typeface="Times New Roman" pitchFamily="18" charset="0"/>
              </a:endParaRPr>
            </a:p>
          </p:txBody>
        </p:sp>
        <p:sp>
          <p:nvSpPr>
            <p:cNvPr id="48304" name="Rectangle 176"/>
            <p:cNvSpPr>
              <a:spLocks noChangeArrowheads="1"/>
            </p:cNvSpPr>
            <p:nvPr/>
          </p:nvSpPr>
          <p:spPr bwMode="auto">
            <a:xfrm>
              <a:off x="7925" y="6940"/>
              <a:ext cx="1920" cy="9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522" tIns="27761" rIns="55522" bIns="27761"/>
            <a:lstStyle/>
            <a:p>
              <a:r>
                <a:rPr lang="en-US" sz="1600" b="1">
                  <a:solidFill>
                    <a:srgbClr val="000000"/>
                  </a:solidFill>
                  <a:latin typeface="Times New Roman" pitchFamily="18" charset="0"/>
                </a:rPr>
                <a:t>Microcontroller</a:t>
              </a:r>
            </a:p>
            <a:p>
              <a:r>
                <a:rPr lang="en-US" sz="1600" b="1">
                  <a:solidFill>
                    <a:srgbClr val="000000"/>
                  </a:solidFill>
                  <a:latin typeface="Times New Roman" pitchFamily="18" charset="0"/>
                </a:rPr>
                <a:t> (PIC16F877)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48305" name="Line 177"/>
            <p:cNvSpPr>
              <a:spLocks noChangeShapeType="1"/>
            </p:cNvSpPr>
            <p:nvPr/>
          </p:nvSpPr>
          <p:spPr bwMode="auto">
            <a:xfrm>
              <a:off x="5739" y="5096"/>
              <a:ext cx="52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307" name="Rectangle 179"/>
            <p:cNvSpPr>
              <a:spLocks noChangeArrowheads="1"/>
            </p:cNvSpPr>
            <p:nvPr/>
          </p:nvSpPr>
          <p:spPr bwMode="auto">
            <a:xfrm>
              <a:off x="8081" y="8441"/>
              <a:ext cx="1571" cy="10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522" tIns="27761" rIns="55522" bIns="27761"/>
            <a:lstStyle/>
            <a:p>
              <a:pPr algn="ctr"/>
              <a:r>
                <a:rPr lang="en-US" sz="7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sz="1600" b="1" dirty="0">
                  <a:solidFill>
                    <a:srgbClr val="000000"/>
                  </a:solidFill>
                  <a:latin typeface="Times New Roman" pitchFamily="18" charset="0"/>
                </a:rPr>
                <a:t>Smart Home     Application</a:t>
              </a:r>
              <a:r>
                <a:rPr lang="en-US" sz="1600" dirty="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Times New Roman" pitchFamily="18" charset="0"/>
                </a:rPr>
                <a:t>      </a:t>
              </a:r>
              <a:r>
                <a:rPr lang="en-US" sz="1600" b="1" dirty="0">
                  <a:solidFill>
                    <a:srgbClr val="000000"/>
                  </a:solidFill>
                  <a:latin typeface="Times New Roman" pitchFamily="18" charset="0"/>
                </a:rPr>
                <a:t>Device</a:t>
              </a:r>
              <a:endParaRPr lang="en-US" sz="1600" dirty="0">
                <a:latin typeface="Times New Roman" pitchFamily="18" charset="0"/>
              </a:endParaRPr>
            </a:p>
          </p:txBody>
        </p:sp>
        <p:sp>
          <p:nvSpPr>
            <p:cNvPr id="48308" name="Rectangle 180"/>
            <p:cNvSpPr>
              <a:spLocks noChangeArrowheads="1"/>
            </p:cNvSpPr>
            <p:nvPr/>
          </p:nvSpPr>
          <p:spPr bwMode="auto">
            <a:xfrm>
              <a:off x="5778" y="6593"/>
              <a:ext cx="1548" cy="15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522" tIns="27761" rIns="55522" bIns="27761"/>
            <a:lstStyle/>
            <a:p>
              <a:pPr algn="ctr"/>
              <a:r>
                <a:rPr lang="en-US" sz="1600" b="1" dirty="0">
                  <a:solidFill>
                    <a:srgbClr val="000000"/>
                  </a:solidFill>
                  <a:latin typeface="Times New Roman" pitchFamily="18" charset="0"/>
                </a:rPr>
                <a:t>Personal </a:t>
              </a:r>
            </a:p>
            <a:p>
              <a:pPr algn="ctr"/>
              <a:r>
                <a:rPr lang="en-US" sz="1600" b="1" dirty="0">
                  <a:solidFill>
                    <a:srgbClr val="000000"/>
                  </a:solidFill>
                  <a:latin typeface="Times New Roman" pitchFamily="18" charset="0"/>
                </a:rPr>
                <a:t>Computer</a:t>
              </a:r>
            </a:p>
            <a:p>
              <a:pPr algn="ctr"/>
              <a:r>
                <a:rPr lang="en-US" sz="1600" b="1" dirty="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lang="en-US" sz="1600" b="1" dirty="0" smtClean="0">
                  <a:solidFill>
                    <a:srgbClr val="000000"/>
                  </a:solidFill>
                  <a:latin typeface="Times New Roman" pitchFamily="18" charset="0"/>
                </a:rPr>
                <a:t>With MATLAB </a:t>
              </a:r>
              <a:r>
                <a:rPr lang="en-US" sz="1600" b="1" dirty="0">
                  <a:solidFill>
                    <a:srgbClr val="000000"/>
                  </a:solidFill>
                  <a:latin typeface="Times New Roman" pitchFamily="18" charset="0"/>
                </a:rPr>
                <a:t>software)</a:t>
              </a:r>
              <a:endParaRPr lang="en-US" sz="1600" dirty="0">
                <a:latin typeface="Times New Roman" pitchFamily="18" charset="0"/>
              </a:endParaRPr>
            </a:p>
          </p:txBody>
        </p:sp>
        <p:sp>
          <p:nvSpPr>
            <p:cNvPr id="48309" name="Line 181"/>
            <p:cNvSpPr>
              <a:spLocks noChangeShapeType="1"/>
            </p:cNvSpPr>
            <p:nvPr/>
          </p:nvSpPr>
          <p:spPr bwMode="auto">
            <a:xfrm>
              <a:off x="4030" y="5094"/>
              <a:ext cx="487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311" name="Line 183"/>
            <p:cNvSpPr>
              <a:spLocks noChangeShapeType="1"/>
            </p:cNvSpPr>
            <p:nvPr/>
          </p:nvSpPr>
          <p:spPr bwMode="auto">
            <a:xfrm>
              <a:off x="7326" y="7397"/>
              <a:ext cx="633" cy="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313" name="Line 185"/>
            <p:cNvSpPr>
              <a:spLocks noChangeShapeType="1"/>
            </p:cNvSpPr>
            <p:nvPr/>
          </p:nvSpPr>
          <p:spPr bwMode="auto">
            <a:xfrm>
              <a:off x="8941" y="7942"/>
              <a:ext cx="0" cy="5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314" name="Line 186"/>
            <p:cNvSpPr>
              <a:spLocks noChangeShapeType="1"/>
            </p:cNvSpPr>
            <p:nvPr/>
          </p:nvSpPr>
          <p:spPr bwMode="auto">
            <a:xfrm>
              <a:off x="6743" y="8109"/>
              <a:ext cx="1" cy="5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8315" name="Picture 18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536" y="2132856"/>
            <a:ext cx="1254670" cy="811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1901" y="194694"/>
            <a:ext cx="8229600" cy="1252728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Block Diagram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179"/>
          <p:cNvSpPr>
            <a:spLocks noChangeArrowheads="1"/>
          </p:cNvSpPr>
          <p:nvPr/>
        </p:nvSpPr>
        <p:spPr bwMode="auto">
          <a:xfrm>
            <a:off x="3829323" y="5511371"/>
            <a:ext cx="1750789" cy="86995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5522" tIns="27761" rIns="55522" bIns="27761"/>
          <a:lstStyle/>
          <a:p>
            <a:pPr algn="ctr"/>
            <a:r>
              <a:rPr lang="en-US" sz="7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Times New Roman" pitchFamily="18" charset="0"/>
              </a:rPr>
              <a:t>Communication Aid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32" name="Line 173"/>
          <p:cNvSpPr>
            <a:spLocks noChangeShapeType="1"/>
          </p:cNvSpPr>
          <p:nvPr/>
        </p:nvSpPr>
        <p:spPr bwMode="auto">
          <a:xfrm flipV="1">
            <a:off x="1691680" y="3501008"/>
            <a:ext cx="167166" cy="26476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" name="Line 181"/>
          <p:cNvSpPr>
            <a:spLocks noChangeShapeType="1"/>
          </p:cNvSpPr>
          <p:nvPr/>
        </p:nvSpPr>
        <p:spPr bwMode="auto">
          <a:xfrm>
            <a:off x="2569175" y="4502586"/>
            <a:ext cx="106672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1556792"/>
            <a:ext cx="8153400" cy="48006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Here we develop an EOG based HCI.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Initially the EOG are measured by electrodes placed around eye. The microcontroller detects the direction of eye movement and transmits it to the receiver side using wireless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Zigbee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module.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 the receiver side this data is taken by a microcontroller through which we can demonstrate our desired application.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For demonstration purpose in this project we implement and show two applications: 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Communication Aid.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Smart home application.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Working</a:t>
            </a:r>
            <a:endParaRPr lang="en-US" sz="36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43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642872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Hardware Module</a:t>
            </a:r>
            <a:br>
              <a:rPr lang="en-IN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Electrodes: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8800" y="2042689"/>
            <a:ext cx="8229600" cy="46321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latin typeface="Times New Roman" pitchFamily="18" charset="0"/>
            </a:endParaRPr>
          </a:p>
          <a:p>
            <a:pPr marL="609600" indent="-609600">
              <a:buFontTx/>
              <a:buBlip>
                <a:blip r:embed="rId2"/>
              </a:buBlip>
            </a:pPr>
            <a:r>
              <a:rPr lang="en-US" sz="2200" b="1" dirty="0">
                <a:latin typeface="Times New Roman" pitchFamily="18" charset="0"/>
              </a:rPr>
              <a:t>Surface electrodes</a:t>
            </a:r>
            <a:r>
              <a:rPr lang="en-US" sz="2200" dirty="0">
                <a:latin typeface="Times New Roman" pitchFamily="18" charset="0"/>
              </a:rPr>
              <a:t> similar to those used in ECG are utilized.</a:t>
            </a:r>
          </a:p>
          <a:p>
            <a:pPr marL="609600" indent="-609600">
              <a:buFontTx/>
              <a:buBlip>
                <a:blip r:embed="rId2"/>
              </a:buBlip>
            </a:pPr>
            <a:r>
              <a:rPr lang="en-US" sz="2200" b="1" dirty="0">
                <a:latin typeface="Times New Roman" pitchFamily="18" charset="0"/>
              </a:rPr>
              <a:t>3 electrodes </a:t>
            </a:r>
            <a:r>
              <a:rPr lang="en-US" sz="2200" dirty="0">
                <a:latin typeface="Times New Roman" pitchFamily="18" charset="0"/>
              </a:rPr>
              <a:t>are placed </a:t>
            </a:r>
            <a:br>
              <a:rPr lang="en-US" sz="2200" dirty="0">
                <a:latin typeface="Times New Roman" pitchFamily="18" charset="0"/>
              </a:rPr>
            </a:br>
            <a:r>
              <a:rPr lang="en-US" sz="2200" b="1" dirty="0">
                <a:latin typeface="Times New Roman" pitchFamily="18" charset="0"/>
              </a:rPr>
              <a:t>Above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b="1" dirty="0">
                <a:latin typeface="Times New Roman" pitchFamily="18" charset="0"/>
              </a:rPr>
              <a:t>the eye</a:t>
            </a:r>
            <a:r>
              <a:rPr lang="en-US" sz="2200" dirty="0">
                <a:latin typeface="Times New Roman" pitchFamily="18" charset="0"/>
              </a:rPr>
              <a:t>; </a:t>
            </a:r>
            <a:r>
              <a:rPr lang="en-US" sz="2200" b="1" dirty="0">
                <a:latin typeface="Times New Roman" pitchFamily="18" charset="0"/>
              </a:rPr>
              <a:t>below the eye</a:t>
            </a:r>
            <a:r>
              <a:rPr lang="en-US" sz="2200" dirty="0">
                <a:latin typeface="Times New Roman" pitchFamily="18" charset="0"/>
              </a:rPr>
              <a:t>; </a:t>
            </a:r>
            <a:r>
              <a:rPr lang="en-US" sz="2200" b="1" dirty="0">
                <a:latin typeface="Times New Roman" pitchFamily="18" charset="0"/>
              </a:rPr>
              <a:t>Near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b="1" dirty="0">
                <a:latin typeface="Times New Roman" pitchFamily="18" charset="0"/>
              </a:rPr>
              <a:t>the ear</a:t>
            </a:r>
          </a:p>
          <a:p>
            <a:pPr marL="609600" indent="-609600">
              <a:buFontTx/>
              <a:buBlip>
                <a:blip r:embed="rId2"/>
              </a:buBlip>
            </a:pPr>
            <a:r>
              <a:rPr lang="en-US" sz="2200" dirty="0">
                <a:latin typeface="Times New Roman" pitchFamily="18" charset="0"/>
              </a:rPr>
              <a:t>EOG principle used. </a:t>
            </a:r>
          </a:p>
        </p:txBody>
      </p:sp>
      <p:pic>
        <p:nvPicPr>
          <p:cNvPr id="10" name="Picture 9" descr="DSC0075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4038600"/>
            <a:ext cx="4504432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Amplifier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7412" y="1844824"/>
            <a:ext cx="8229600" cy="597376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2200" b="1" dirty="0"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en-US" sz="2200" b="1" dirty="0">
                <a:latin typeface="Times New Roman" pitchFamily="18" charset="0"/>
              </a:rPr>
              <a:t>                       </a:t>
            </a:r>
          </a:p>
          <a:p>
            <a:pPr>
              <a:buFontTx/>
              <a:buBlip>
                <a:blip r:embed="rId2"/>
              </a:buBlip>
            </a:pPr>
            <a:r>
              <a:rPr lang="en-US" sz="2200" b="1" dirty="0" smtClean="0">
                <a:latin typeface="Times New Roman" pitchFamily="18" charset="0"/>
              </a:rPr>
              <a:t>Instrumentation </a:t>
            </a:r>
            <a:r>
              <a:rPr lang="en-US" sz="2200" b="1" dirty="0">
                <a:latin typeface="Times New Roman" pitchFamily="18" charset="0"/>
              </a:rPr>
              <a:t>amplifier </a:t>
            </a:r>
            <a:r>
              <a:rPr lang="en-US" sz="2200" dirty="0">
                <a:latin typeface="Times New Roman" pitchFamily="18" charset="0"/>
              </a:rPr>
              <a:t>with</a:t>
            </a:r>
            <a:r>
              <a:rPr lang="en-US" sz="2200" b="1" dirty="0">
                <a:latin typeface="Times New Roman" pitchFamily="18" charset="0"/>
              </a:rPr>
              <a:t> high gain </a:t>
            </a:r>
            <a:r>
              <a:rPr lang="en-US" sz="2200" dirty="0">
                <a:latin typeface="Times New Roman" pitchFamily="18" charset="0"/>
              </a:rPr>
              <a:t>is used for this purpose.</a:t>
            </a:r>
          </a:p>
          <a:p>
            <a:pPr>
              <a:buFontTx/>
              <a:buBlip>
                <a:blip r:embed="rId2"/>
              </a:buBlip>
            </a:pPr>
            <a:r>
              <a:rPr lang="en-US" sz="2200" dirty="0">
                <a:latin typeface="Times New Roman" pitchFamily="18" charset="0"/>
              </a:rPr>
              <a:t>The circuit of a </a:t>
            </a:r>
            <a:r>
              <a:rPr lang="en-US" sz="2200" b="1" dirty="0">
                <a:latin typeface="Times New Roman" pitchFamily="18" charset="0"/>
              </a:rPr>
              <a:t>3 </a:t>
            </a:r>
            <a:r>
              <a:rPr lang="en-US" sz="2200" b="1" dirty="0" err="1">
                <a:latin typeface="Times New Roman" pitchFamily="18" charset="0"/>
              </a:rPr>
              <a:t>opamp</a:t>
            </a:r>
            <a:r>
              <a:rPr lang="en-US" sz="2200" b="1" dirty="0">
                <a:latin typeface="Times New Roman" pitchFamily="18" charset="0"/>
              </a:rPr>
              <a:t> instrumentation amplifier</a:t>
            </a:r>
            <a:r>
              <a:rPr lang="en-US" sz="2200" dirty="0">
                <a:latin typeface="Times New Roman" pitchFamily="18" charset="0"/>
              </a:rPr>
              <a:t> is shown below:</a:t>
            </a:r>
            <a:r>
              <a:rPr lang="en-US" sz="2200" b="1" dirty="0">
                <a:latin typeface="Times New Roman" pitchFamily="18" charset="0"/>
              </a:rPr>
              <a:t/>
            </a:r>
            <a:br>
              <a:rPr lang="en-US" sz="2200" b="1" dirty="0">
                <a:latin typeface="Times New Roman" pitchFamily="18" charset="0"/>
              </a:rPr>
            </a:br>
            <a:endParaRPr lang="en-US" sz="2200" b="1" dirty="0">
              <a:latin typeface="Times New Roman" pitchFamily="18" charset="0"/>
            </a:endParaRPr>
          </a:p>
        </p:txBody>
      </p:sp>
      <p:pic>
        <p:nvPicPr>
          <p:cNvPr id="50180" name="Picture 4" descr="File:Op-Amp Instrumentation Amplifier.sv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78612" y="3573016"/>
            <a:ext cx="4267200" cy="3076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665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579</TotalTime>
  <Words>1161</Words>
  <Application>Microsoft Office PowerPoint</Application>
  <PresentationFormat>On-screen Show (4:3)</PresentationFormat>
  <Paragraphs>343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Waveform</vt:lpstr>
      <vt:lpstr>PowerPoint Presentation</vt:lpstr>
      <vt:lpstr>Introduction</vt:lpstr>
      <vt:lpstr>Existing system</vt:lpstr>
      <vt:lpstr>Proposed system</vt:lpstr>
      <vt:lpstr>Features</vt:lpstr>
      <vt:lpstr>Block Diagram</vt:lpstr>
      <vt:lpstr>Working</vt:lpstr>
      <vt:lpstr>Hardware Module Electrodes:</vt:lpstr>
      <vt:lpstr>Amplifier</vt:lpstr>
      <vt:lpstr>Microcontroller</vt:lpstr>
      <vt:lpstr>PowerPoint Presentation</vt:lpstr>
      <vt:lpstr>Wireless Zigbee Module</vt:lpstr>
      <vt:lpstr>Software Used</vt:lpstr>
      <vt:lpstr>Matlab</vt:lpstr>
      <vt:lpstr>Screenshot of a MATLAB program</vt:lpstr>
      <vt:lpstr>Full Circuit Diagram (Human Side)</vt:lpstr>
      <vt:lpstr>Input Section Flowchart</vt:lpstr>
      <vt:lpstr>Human Side</vt:lpstr>
      <vt:lpstr>Full Circuit Diagram (Receiver Side)</vt:lpstr>
      <vt:lpstr>Output Section Flowchart</vt:lpstr>
      <vt:lpstr>Output Section Flowchart:</vt:lpstr>
      <vt:lpstr>Receiver Side</vt:lpstr>
      <vt:lpstr>Implementation</vt:lpstr>
      <vt:lpstr>Communication Aid ImplementationView</vt:lpstr>
      <vt:lpstr>Smart Home Application View</vt:lpstr>
      <vt:lpstr>Advantages</vt:lpstr>
      <vt:lpstr>Epilogue</vt:lpstr>
      <vt:lpstr>Future Enhancements</vt:lpstr>
      <vt:lpstr>Approximate product costing</vt:lpstr>
      <vt:lpstr>REFERENCES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Rengarajan</dc:creator>
  <cp:lastModifiedBy>Rengarajan</cp:lastModifiedBy>
  <cp:revision>40</cp:revision>
  <dcterms:created xsi:type="dcterms:W3CDTF">2013-03-24T18:46:28Z</dcterms:created>
  <dcterms:modified xsi:type="dcterms:W3CDTF">2013-04-07T14:20:18Z</dcterms:modified>
</cp:coreProperties>
</file>