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1" r:id="rId8"/>
    <p:sldId id="265" r:id="rId9"/>
    <p:sldId id="267" r:id="rId10"/>
    <p:sldId id="268" r:id="rId11"/>
    <p:sldId id="269" r:id="rId12"/>
    <p:sldId id="270" r:id="rId13"/>
    <p:sldId id="277" r:id="rId14"/>
    <p:sldId id="278" r:id="rId15"/>
    <p:sldId id="279" r:id="rId16"/>
    <p:sldId id="272" r:id="rId17"/>
    <p:sldId id="274" r:id="rId18"/>
    <p:sldId id="296" r:id="rId19"/>
    <p:sldId id="273" r:id="rId20"/>
    <p:sldId id="275" r:id="rId21"/>
    <p:sldId id="276" r:id="rId22"/>
    <p:sldId id="298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93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19779E0-EA80-49FC-86F1-F2A1579200B4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43B2B94-1FB2-4325-9EAB-8F88A0A1704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ure.com/nature/focus/huma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 noChangeAspect="1"/>
          </p:cNvGrpSpPr>
          <p:nvPr/>
        </p:nvGrpSpPr>
        <p:grpSpPr bwMode="auto">
          <a:xfrm>
            <a:off x="457200" y="2438400"/>
            <a:ext cx="8305800" cy="1087500"/>
            <a:chOff x="2527" y="2505"/>
            <a:chExt cx="9400" cy="1863"/>
          </a:xfrm>
        </p:grpSpPr>
        <p:sp>
          <p:nvSpPr>
            <p:cNvPr id="5" name="AutoShape 12"/>
            <p:cNvSpPr>
              <a:spLocks noChangeAspect="1" noChangeArrowheads="1"/>
            </p:cNvSpPr>
            <p:nvPr/>
          </p:nvSpPr>
          <p:spPr bwMode="auto">
            <a:xfrm>
              <a:off x="2527" y="2505"/>
              <a:ext cx="9400" cy="1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613" y="2505"/>
              <a:ext cx="9314" cy="7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4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3366"/>
                  </a:solidFill>
                  <a:latin typeface="Arial Black"/>
                </a:rPr>
                <a:t>A Portable Wireless Eye Movement Based </a:t>
              </a:r>
            </a:p>
          </p:txBody>
        </p:sp>
        <p:sp>
          <p:nvSpPr>
            <p:cNvPr id="7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670" y="3525"/>
              <a:ext cx="7113" cy="8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3366"/>
                  </a:solidFill>
                  <a:latin typeface="Arial Black"/>
                </a:rPr>
                <a:t>Human Computer Interface.</a:t>
              </a:r>
            </a:p>
          </p:txBody>
        </p:sp>
      </p:grp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6084168" y="5013176"/>
            <a:ext cx="2590800" cy="85459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/>
              </a:rPr>
              <a:t>By</a:t>
            </a:r>
          </a:p>
          <a:p>
            <a:r>
              <a:rPr lang="en-US" sz="3200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/>
              </a:rPr>
              <a:t>R.Vikram</a:t>
            </a:r>
            <a:endParaRPr lang="en-US" sz="3200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3366"/>
              </a:solidFill>
              <a:latin typeface="Arial Black"/>
            </a:endParaRPr>
          </a:p>
        </p:txBody>
      </p:sp>
      <p:sp>
        <p:nvSpPr>
          <p:cNvPr id="9" name="WordArt 23"/>
          <p:cNvSpPr>
            <a:spLocks noChangeArrowheads="1" noChangeShapeType="1" noTextEdit="1"/>
          </p:cNvSpPr>
          <p:nvPr/>
        </p:nvSpPr>
        <p:spPr bwMode="auto">
          <a:xfrm>
            <a:off x="457200" y="685800"/>
            <a:ext cx="7239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Magna College of Engineering.</a:t>
            </a:r>
            <a:endParaRPr lang="en-US" sz="32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0" name="Picture 9" descr="DSC007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019922"/>
            <a:ext cx="2463800" cy="2019300"/>
          </a:xfrm>
          <a:prstGeom prst="rect">
            <a:avLst/>
          </a:prstGeom>
        </p:spPr>
      </p:pic>
      <p:pic>
        <p:nvPicPr>
          <p:cNvPr id="11" name="Picture 10" descr="DSC007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3324533" y="3769432"/>
            <a:ext cx="2019300" cy="2520280"/>
          </a:xfrm>
          <a:prstGeom prst="rect">
            <a:avLst/>
          </a:prstGeom>
        </p:spPr>
      </p:pic>
      <p:pic>
        <p:nvPicPr>
          <p:cNvPr id="12" name="Picture 11" descr="coatofamrs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600" y="457200"/>
            <a:ext cx="847725" cy="914400"/>
          </a:xfrm>
          <a:prstGeom prst="rect">
            <a:avLst/>
          </a:prstGeom>
        </p:spPr>
      </p:pic>
      <p:sp>
        <p:nvSpPr>
          <p:cNvPr id="13" name="WordArt 15"/>
          <p:cNvSpPr>
            <a:spLocks noChangeArrowheads="1" noChangeShapeType="1" noTextEdit="1"/>
          </p:cNvSpPr>
          <p:nvPr/>
        </p:nvSpPr>
        <p:spPr bwMode="auto">
          <a:xfrm>
            <a:off x="533400" y="1676400"/>
            <a:ext cx="2895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Project Title:</a:t>
            </a:r>
          </a:p>
        </p:txBody>
      </p:sp>
    </p:spTree>
    <p:extLst>
      <p:ext uri="{BB962C8B-B14F-4D97-AF65-F5344CB8AC3E}">
        <p14:creationId xmlns:p14="http://schemas.microsoft.com/office/powerpoint/2010/main" val="13479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Microcontroller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620688"/>
            <a:ext cx="8229600" cy="6629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                  </a:t>
            </a:r>
          </a:p>
          <a:p>
            <a:pPr>
              <a:buFontTx/>
              <a:buNone/>
            </a:pPr>
            <a:endParaRPr lang="en-US" sz="2400" b="1" dirty="0">
              <a:latin typeface="Times New Roman" pitchFamily="18" charset="0"/>
            </a:endParaRPr>
          </a:p>
          <a:p>
            <a:endParaRPr lang="en-US" sz="2400" b="1" dirty="0">
              <a:latin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endParaRPr lang="en-US" sz="2400" b="1" dirty="0">
              <a:latin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PIC16F877 Microcontroller </a:t>
            </a:r>
            <a:r>
              <a:rPr lang="en-US" sz="2200" dirty="0">
                <a:latin typeface="Times New Roman" pitchFamily="18" charset="0"/>
              </a:rPr>
              <a:t>is used because of its  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 High speed.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Better peripheral features.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Low power consumption.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Higher memory.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Easy and compact for use.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400" b="1" i="1" dirty="0">
              <a:latin typeface="Times New Roman" pitchFamily="18" charset="0"/>
            </a:endParaRPr>
          </a:p>
        </p:txBody>
      </p:sp>
      <p:pic>
        <p:nvPicPr>
          <p:cNvPr id="4" name="Picture 3" descr="Untitled-2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2971800"/>
            <a:ext cx="338952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533400"/>
            <a:ext cx="8229600" cy="63246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Pin diagram </a:t>
            </a:r>
            <a:r>
              <a:rPr lang="en-US" sz="2200" dirty="0">
                <a:latin typeface="Times New Roman" pitchFamily="18" charset="0"/>
              </a:rPr>
              <a:t>of </a:t>
            </a:r>
            <a:r>
              <a:rPr lang="en-US" sz="2200" b="1" dirty="0">
                <a:latin typeface="Times New Roman" pitchFamily="18" charset="0"/>
              </a:rPr>
              <a:t>PIC16F877 Microcontroller  </a:t>
            </a:r>
            <a:r>
              <a:rPr lang="en-US" sz="2200" dirty="0">
                <a:latin typeface="Times New Roman" pitchFamily="18" charset="0"/>
              </a:rPr>
              <a:t>is shown below:</a:t>
            </a:r>
          </a:p>
          <a:p>
            <a:pPr>
              <a:buFontTx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800" b="1" i="1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950" y="1412776"/>
            <a:ext cx="7391400" cy="496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67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Module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332656"/>
            <a:ext cx="8382000" cy="6858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Transreceiver</a:t>
            </a: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module</a:t>
            </a:r>
            <a:r>
              <a:rPr lang="en-US" sz="2200" dirty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200" dirty="0">
                <a:latin typeface="Times New Roman" pitchFamily="18" charset="0"/>
              </a:rPr>
              <a:t>It is: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Efficient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Low power consuming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Can connect large number of nodes.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z="2200" dirty="0">
                <a:latin typeface="Times New Roman" pitchFamily="18" charset="0"/>
              </a:rPr>
              <a:t>Generally covers </a:t>
            </a:r>
            <a:r>
              <a:rPr lang="en-US" sz="2200" b="1" dirty="0">
                <a:latin typeface="Times New Roman" pitchFamily="18" charset="0"/>
              </a:rPr>
              <a:t>30 feet,</a:t>
            </a:r>
            <a:r>
              <a:rPr lang="en-US" sz="2200" dirty="0">
                <a:latin typeface="Times New Roman" pitchFamily="18" charset="0"/>
              </a:rPr>
              <a:t> can be</a:t>
            </a:r>
            <a:r>
              <a:rPr lang="en-US" sz="2200" b="1" dirty="0">
                <a:latin typeface="Times New Roman" pitchFamily="18" charset="0"/>
              </a:rPr>
              <a:t> extended to 100 feet.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</a:rPr>
            </a:br>
            <a:endParaRPr lang="en-US" sz="2400" b="1" dirty="0"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21" y="4077072"/>
            <a:ext cx="4355976" cy="25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Software Used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8229600" cy="5897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Software required are :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language(used for coding on user level).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MPLAB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(used for converting   C coding into processor language)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.(for communication aid Implementation)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Operating system	      : Windows XP/Vista/7/8 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IDE		                  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MPLAB IDE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Programming Language  :  Embedded C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204864"/>
            <a:ext cx="7200800" cy="409876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stands for Matrix Laboratory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Its a numerical computing environment and a fourth generation  programming language developed by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MathWorks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allows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matrix manipulations, plotting of functions and data, implementation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of algorithms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creation of user interfaces, and interfacing with programs written in other languages, including C, C++,Java, and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Fortran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725144"/>
            <a:ext cx="2024903" cy="181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784976" cy="49685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Screenshot of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 program</a:t>
            </a:r>
            <a:endParaRPr lang="en-US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/>
          <a:srcRect l="39128" t="11011" r="568" b="354"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564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Full Circuit Diagram</a:t>
            </a:r>
            <a:r>
              <a:rPr lang="en-IN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(Human Side)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09008" y="1312907"/>
            <a:ext cx="7162800" cy="5410200"/>
            <a:chOff x="2528" y="2035"/>
            <a:chExt cx="7200" cy="8949"/>
          </a:xfrm>
        </p:grpSpPr>
        <p:sp>
          <p:nvSpPr>
            <p:cNvPr id="70662" name="AutoShape 6"/>
            <p:cNvSpPr>
              <a:spLocks noChangeAspect="1" noChangeArrowheads="1"/>
            </p:cNvSpPr>
            <p:nvPr/>
          </p:nvSpPr>
          <p:spPr bwMode="auto">
            <a:xfrm>
              <a:off x="2528" y="2035"/>
              <a:ext cx="7200" cy="8949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/>
            </a:p>
          </p:txBody>
        </p:sp>
        <p:sp>
          <p:nvSpPr>
            <p:cNvPr id="70663" name="Oval 7"/>
            <p:cNvSpPr>
              <a:spLocks noChangeArrowheads="1"/>
            </p:cNvSpPr>
            <p:nvPr/>
          </p:nvSpPr>
          <p:spPr bwMode="auto">
            <a:xfrm>
              <a:off x="5228" y="2190"/>
              <a:ext cx="1950" cy="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latin typeface="Times New Roman" pitchFamily="18" charset="0"/>
                </a:rPr>
                <a:t>     </a:t>
              </a:r>
              <a:r>
                <a:rPr lang="en-US" sz="1200" b="1" dirty="0">
                  <a:latin typeface="Times New Roman" pitchFamily="18" charset="0"/>
                </a:rPr>
                <a:t>START</a:t>
              </a:r>
              <a:endParaRPr lang="en-US" dirty="0"/>
            </a:p>
          </p:txBody>
        </p:sp>
        <p:sp>
          <p:nvSpPr>
            <p:cNvPr id="70664" name="AutoShape 8"/>
            <p:cNvSpPr>
              <a:spLocks noChangeArrowheads="1"/>
            </p:cNvSpPr>
            <p:nvPr/>
          </p:nvSpPr>
          <p:spPr bwMode="auto">
            <a:xfrm>
              <a:off x="5078" y="3115"/>
              <a:ext cx="2250" cy="926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>
                  <a:latin typeface="Times New Roman" pitchFamily="18" charset="0"/>
                </a:rPr>
                <a:t>Input from surface electrode`</a:t>
              </a:r>
              <a:endParaRPr lang="en-US" dirty="0"/>
            </a:p>
          </p:txBody>
        </p:sp>
        <p:sp>
          <p:nvSpPr>
            <p:cNvPr id="70665" name="AutoShape 9"/>
            <p:cNvSpPr>
              <a:spLocks noChangeArrowheads="1"/>
            </p:cNvSpPr>
            <p:nvPr/>
          </p:nvSpPr>
          <p:spPr bwMode="auto">
            <a:xfrm>
              <a:off x="5078" y="5892"/>
              <a:ext cx="2250" cy="61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Input sent to ADC block in PIC</a:t>
              </a:r>
              <a:endParaRPr lang="en-US"/>
            </a:p>
          </p:txBody>
        </p:sp>
        <p:sp>
          <p:nvSpPr>
            <p:cNvPr id="70666" name="AutoShape 10"/>
            <p:cNvSpPr>
              <a:spLocks noChangeShapeType="1"/>
            </p:cNvSpPr>
            <p:nvPr/>
          </p:nvSpPr>
          <p:spPr bwMode="auto">
            <a:xfrm>
              <a:off x="6203" y="2652"/>
              <a:ext cx="1" cy="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7178" y="5430"/>
              <a:ext cx="900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>
                  <a:latin typeface="Times New Roman" pitchFamily="18" charset="0"/>
                </a:rPr>
                <a:t>To PIC</a:t>
              </a:r>
              <a:endParaRPr lang="en-US"/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5078" y="4504"/>
              <a:ext cx="1950" cy="9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EOG signals amplified in amplifier</a:t>
              </a:r>
              <a:endParaRPr lang="en-US"/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>
              <a:off x="6128" y="4041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6128" y="5430"/>
              <a:ext cx="1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>
              <a:off x="6128" y="6510"/>
              <a:ext cx="1" cy="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7328" y="6664"/>
              <a:ext cx="12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>
                  <a:latin typeface="Times New Roman" pitchFamily="18" charset="0"/>
                </a:rPr>
                <a:t>Digital o/p</a:t>
              </a:r>
              <a:endParaRPr lang="en-US"/>
            </a:p>
          </p:txBody>
        </p:sp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5078" y="7281"/>
              <a:ext cx="2250" cy="9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Digital value compared and eye movement detected.</a:t>
              </a:r>
              <a:endParaRPr lang="en-US"/>
            </a:p>
          </p:txBody>
        </p:sp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3428" y="8823"/>
              <a:ext cx="2250" cy="7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UP/DOWN/NORMAL displayed in LCD</a:t>
              </a:r>
              <a:endParaRPr lang="en-US"/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>
              <a:off x="5228" y="8206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Rectangle 20"/>
            <p:cNvSpPr>
              <a:spLocks noChangeArrowheads="1"/>
            </p:cNvSpPr>
            <p:nvPr/>
          </p:nvSpPr>
          <p:spPr bwMode="auto">
            <a:xfrm>
              <a:off x="6578" y="8670"/>
              <a:ext cx="2400" cy="6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U/D/N sent to zigbee accordingly</a:t>
              </a:r>
              <a:r>
                <a:rPr lang="en-US" sz="1200">
                  <a:latin typeface="Times New Roman" pitchFamily="18" charset="0"/>
                </a:rPr>
                <a:t>.</a:t>
              </a:r>
              <a:endParaRPr lang="en-US"/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7178" y="8207"/>
              <a:ext cx="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6578" y="9595"/>
              <a:ext cx="2100" cy="6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Times New Roman" pitchFamily="18" charset="0"/>
                </a:rPr>
                <a:t>Zigbee transmits to other side.</a:t>
              </a:r>
              <a:endParaRPr 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>
              <a:off x="7178" y="9287"/>
              <a:ext cx="1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7028" y="10521"/>
              <a:ext cx="450" cy="4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 b="1">
                  <a:latin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>
              <a:off x="7178" y="10213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3283" y="165152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Input Section Flowchart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Human Side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4" y="1398367"/>
            <a:ext cx="8064896" cy="5325875"/>
          </a:xfrm>
          <a:prstGeom prst="rect">
            <a:avLst/>
          </a:prstGeom>
        </p:spPr>
      </p:pic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915816" y="558924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1" dirty="0">
                <a:cs typeface="Times New Roman" pitchFamily="18" charset="0"/>
              </a:rPr>
              <a:t>PIC16F877 Microcontroller</a:t>
            </a:r>
            <a:endParaRPr lang="en-US" sz="1100" dirty="0"/>
          </a:p>
          <a:p>
            <a:r>
              <a:rPr lang="en-US" sz="1600" b="1" dirty="0">
                <a:cs typeface="Times New Roman" pitchFamily="18" charset="0"/>
              </a:rPr>
              <a:t>Board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flipH="1" flipV="1">
            <a:off x="3131840" y="5155096"/>
            <a:ext cx="343762" cy="434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938917" y="1508715"/>
            <a:ext cx="1130424" cy="8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1" dirty="0" smtClean="0">
                <a:cs typeface="Times New Roman" pitchFamily="18" charset="0"/>
              </a:rPr>
              <a:t>Wireless</a:t>
            </a:r>
          </a:p>
          <a:p>
            <a:pPr eaLnBrk="1" hangingPunct="1"/>
            <a:r>
              <a:rPr lang="en-US" sz="1600" b="1" dirty="0" err="1" smtClean="0">
                <a:cs typeface="Times New Roman" pitchFamily="18" charset="0"/>
              </a:rPr>
              <a:t>Zigbee</a:t>
            </a:r>
            <a:r>
              <a:rPr lang="en-US" sz="1600" b="1" dirty="0" smtClean="0">
                <a:cs typeface="Times New Roman" pitchFamily="18" charset="0"/>
              </a:rPr>
              <a:t> </a:t>
            </a:r>
            <a:r>
              <a:rPr lang="en-US" sz="1600" b="1" dirty="0">
                <a:cs typeface="Times New Roman" pitchFamily="18" charset="0"/>
              </a:rPr>
              <a:t>Module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129100" y="2346915"/>
            <a:ext cx="453752" cy="959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6096558" y="1548848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latin typeface="Times New Roman" pitchFamily="18" charset="0"/>
              </a:rPr>
              <a:t>Amplifier</a:t>
            </a: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7208811" y="5360640"/>
            <a:ext cx="1285056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>
                <a:latin typeface="Times New Roman" pitchFamily="18" charset="0"/>
              </a:rPr>
              <a:t>Electrodes</a:t>
            </a:r>
          </a:p>
        </p:txBody>
      </p:sp>
      <p:sp>
        <p:nvSpPr>
          <p:cNvPr id="2" name="Down Arrow 1"/>
          <p:cNvSpPr/>
          <p:nvPr/>
        </p:nvSpPr>
        <p:spPr>
          <a:xfrm>
            <a:off x="6326832" y="2006048"/>
            <a:ext cx="30368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urved Down Arrow 5"/>
          <p:cNvSpPr/>
          <p:nvPr/>
        </p:nvSpPr>
        <p:spPr>
          <a:xfrm>
            <a:off x="6418552" y="4702014"/>
            <a:ext cx="1432787" cy="6701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1" name="Picture 7" descr="Circuit-Receiver s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Full Circuit Diagram (Receiver Side)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01510"/>
            <a:ext cx="8964488" cy="5867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2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b="1" dirty="0" smtClean="0">
                <a:latin typeface="Times New Roman" pitchFamily="18" charset="0"/>
              </a:rPr>
              <a:t>Human </a:t>
            </a:r>
            <a:r>
              <a:rPr lang="en-US" sz="2200" b="1" dirty="0">
                <a:latin typeface="Times New Roman" pitchFamily="18" charset="0"/>
              </a:rPr>
              <a:t>Computer </a:t>
            </a:r>
            <a:r>
              <a:rPr lang="en-US" sz="2200" b="1" dirty="0" smtClean="0">
                <a:latin typeface="Times New Roman" pitchFamily="18" charset="0"/>
              </a:rPr>
              <a:t>Interface:</a:t>
            </a:r>
          </a:p>
          <a:p>
            <a:pPr>
              <a:lnSpc>
                <a:spcPct val="80000"/>
              </a:lnSpc>
              <a:buNone/>
            </a:pPr>
            <a:r>
              <a:rPr lang="en-US" sz="2200" b="1" dirty="0" smtClean="0">
                <a:latin typeface="Times New Roman" pitchFamily="18" charset="0"/>
              </a:rPr>
              <a:t>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can be described as the point of communication between</a:t>
            </a:r>
          </a:p>
          <a:p>
            <a:pPr>
              <a:lnSpc>
                <a:spcPct val="8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the human user and the computer.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</a:rPr>
              <a:t>HCI’s based on movements of </a:t>
            </a:r>
            <a:r>
              <a:rPr lang="en-US" sz="2200" b="1" dirty="0" smtClean="0">
                <a:latin typeface="Times New Roman" pitchFamily="18" charset="0"/>
              </a:rPr>
              <a:t>hand</a:t>
            </a:r>
            <a:r>
              <a:rPr lang="en-US" sz="2200" dirty="0" smtClean="0">
                <a:latin typeface="Times New Roman" pitchFamily="18" charset="0"/>
              </a:rPr>
              <a:t>, </a:t>
            </a:r>
            <a:r>
              <a:rPr lang="en-US" sz="2200" b="1" dirty="0" smtClean="0">
                <a:latin typeface="Times New Roman" pitchFamily="18" charset="0"/>
              </a:rPr>
              <a:t>leg</a:t>
            </a:r>
            <a:r>
              <a:rPr lang="en-US" sz="2200" dirty="0" smtClean="0">
                <a:latin typeface="Times New Roman" pitchFamily="18" charset="0"/>
              </a:rPr>
              <a:t> and </a:t>
            </a:r>
            <a:r>
              <a:rPr lang="en-US" sz="2200" b="1" dirty="0" smtClean="0">
                <a:latin typeface="Times New Roman" pitchFamily="18" charset="0"/>
              </a:rPr>
              <a:t>eye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Boon for the disabled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</a:rPr>
              <a:t>Eye </a:t>
            </a:r>
            <a:r>
              <a:rPr lang="en-US" sz="2200" dirty="0">
                <a:latin typeface="Times New Roman" pitchFamily="18" charset="0"/>
              </a:rPr>
              <a:t>movement based HCI beneficial to people </a:t>
            </a:r>
            <a:endParaRPr lang="en-US" sz="22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200" dirty="0" smtClean="0">
                <a:latin typeface="Times New Roman" pitchFamily="18" charset="0"/>
              </a:rPr>
              <a:t>with </a:t>
            </a:r>
            <a:r>
              <a:rPr lang="en-US" sz="2200" dirty="0">
                <a:latin typeface="Times New Roman" pitchFamily="18" charset="0"/>
              </a:rPr>
              <a:t>problems as: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Cerebral Palsy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Brainstem stroke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</a:rPr>
              <a:t>Motor paralysis   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EOG based HCI.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829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 noChangeAspect="1"/>
          </p:cNvGrpSpPr>
          <p:nvPr/>
        </p:nvGrpSpPr>
        <p:grpSpPr bwMode="auto">
          <a:xfrm>
            <a:off x="1850189" y="1131114"/>
            <a:ext cx="5390148" cy="5486400"/>
            <a:chOff x="3328" y="1974"/>
            <a:chExt cx="6300" cy="7405"/>
          </a:xfrm>
        </p:grpSpPr>
        <p:sp>
          <p:nvSpPr>
            <p:cNvPr id="71710" name="AutoShape 30"/>
            <p:cNvSpPr>
              <a:spLocks noChangeAspect="1" noChangeArrowheads="1"/>
            </p:cNvSpPr>
            <p:nvPr/>
          </p:nvSpPr>
          <p:spPr bwMode="auto">
            <a:xfrm>
              <a:off x="3328" y="1974"/>
              <a:ext cx="5700" cy="7405"/>
            </a:xfrm>
            <a:prstGeom prst="rect">
              <a:avLst/>
            </a:prstGeom>
            <a:noFill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11" name="AutoShape 31"/>
            <p:cNvSpPr>
              <a:spLocks noChangeArrowheads="1"/>
            </p:cNvSpPr>
            <p:nvPr/>
          </p:nvSpPr>
          <p:spPr bwMode="auto">
            <a:xfrm>
              <a:off x="5078" y="4967"/>
              <a:ext cx="2250" cy="154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14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Data 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sent to </a:t>
              </a:r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Pc 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which </a:t>
              </a:r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receives the U/D/N.</a:t>
              </a:r>
              <a:endParaRPr lang="en-US" sz="1400" dirty="0"/>
            </a:p>
          </p:txBody>
        </p:sp>
        <p:sp>
          <p:nvSpPr>
            <p:cNvPr id="71712" name="Text Box 32"/>
            <p:cNvSpPr txBox="1">
              <a:spLocks noChangeArrowheads="1"/>
            </p:cNvSpPr>
            <p:nvPr/>
          </p:nvSpPr>
          <p:spPr bwMode="auto">
            <a:xfrm>
              <a:off x="8728" y="8361"/>
              <a:ext cx="900" cy="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To PIC</a:t>
              </a:r>
              <a:endParaRPr lang="en-US"/>
            </a:p>
          </p:txBody>
        </p:sp>
        <p:sp>
          <p:nvSpPr>
            <p:cNvPr id="71715" name="Line 35"/>
            <p:cNvSpPr>
              <a:spLocks noChangeShapeType="1"/>
            </p:cNvSpPr>
            <p:nvPr/>
          </p:nvSpPr>
          <p:spPr bwMode="auto">
            <a:xfrm>
              <a:off x="6128" y="4504"/>
              <a:ext cx="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16" name="Line 36"/>
            <p:cNvSpPr>
              <a:spLocks noChangeShapeType="1"/>
            </p:cNvSpPr>
            <p:nvPr/>
          </p:nvSpPr>
          <p:spPr bwMode="auto">
            <a:xfrm>
              <a:off x="6128" y="6509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17" name="Oval 37"/>
            <p:cNvSpPr>
              <a:spLocks noChangeArrowheads="1"/>
            </p:cNvSpPr>
            <p:nvPr/>
          </p:nvSpPr>
          <p:spPr bwMode="auto">
            <a:xfrm>
              <a:off x="5823" y="2941"/>
              <a:ext cx="600" cy="4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endParaRPr lang="en-US"/>
            </a:p>
          </p:txBody>
        </p:sp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>
              <a:off x="6128" y="3404"/>
              <a:ext cx="1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5148" y="3733"/>
              <a:ext cx="1950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 err="1">
                  <a:solidFill>
                    <a:srgbClr val="000000"/>
                  </a:solidFill>
                  <a:latin typeface="Times New Roman" pitchFamily="18" charset="0"/>
                </a:rPr>
                <a:t>Zigbee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 on receiver side gets U/D/N</a:t>
              </a:r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dirty="0"/>
            </a:p>
          </p:txBody>
        </p:sp>
        <p:sp>
          <p:nvSpPr>
            <p:cNvPr id="71720" name="AutoShape 40"/>
            <p:cNvSpPr>
              <a:spLocks noChangeArrowheads="1"/>
            </p:cNvSpPr>
            <p:nvPr/>
          </p:nvSpPr>
          <p:spPr bwMode="auto">
            <a:xfrm>
              <a:off x="4928" y="7126"/>
              <a:ext cx="2475" cy="1852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Pc 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checks </a:t>
              </a:r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</a:rPr>
                <a:t>which application</a:t>
              </a:r>
              <a:endParaRPr lang="en-US" sz="1400" dirty="0"/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 flipH="1">
              <a:off x="3878" y="8052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22" name="Line 42"/>
            <p:cNvSpPr>
              <a:spLocks noChangeShapeType="1"/>
            </p:cNvSpPr>
            <p:nvPr/>
          </p:nvSpPr>
          <p:spPr bwMode="auto">
            <a:xfrm>
              <a:off x="3878" y="805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>
              <a:off x="7403" y="8052"/>
              <a:ext cx="1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24" name="Line 44"/>
            <p:cNvSpPr>
              <a:spLocks noChangeShapeType="1"/>
            </p:cNvSpPr>
            <p:nvPr/>
          </p:nvSpPr>
          <p:spPr bwMode="auto">
            <a:xfrm>
              <a:off x="8528" y="805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1725" name="Rectangle 45"/>
            <p:cNvSpPr>
              <a:spLocks noChangeArrowheads="1"/>
            </p:cNvSpPr>
            <p:nvPr/>
          </p:nvSpPr>
          <p:spPr bwMode="auto">
            <a:xfrm>
              <a:off x="3428" y="7126"/>
              <a:ext cx="1350" cy="7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sz="1400" b="1" baseline="30000" dirty="0">
                  <a:solidFill>
                    <a:srgbClr val="000000"/>
                  </a:solidFill>
                  <a:latin typeface="Times New Roman" pitchFamily="18" charset="0"/>
                </a:rPr>
                <a:t>st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 application</a:t>
              </a:r>
              <a:endParaRPr lang="en-US" sz="1400" dirty="0"/>
            </a:p>
          </p:txBody>
        </p:sp>
        <p:sp>
          <p:nvSpPr>
            <p:cNvPr id="71726" name="Rectangle 46"/>
            <p:cNvSpPr>
              <a:spLocks noChangeArrowheads="1"/>
            </p:cNvSpPr>
            <p:nvPr/>
          </p:nvSpPr>
          <p:spPr bwMode="auto">
            <a:xfrm>
              <a:off x="7628" y="6972"/>
              <a:ext cx="1350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sz="1400" b="1" baseline="30000" dirty="0">
                  <a:solidFill>
                    <a:srgbClr val="000000"/>
                  </a:solidFill>
                  <a:latin typeface="Times New Roman" pitchFamily="18" charset="0"/>
                </a:rPr>
                <a:t>nd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</a:rPr>
                <a:t> application</a:t>
              </a:r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dirty="0"/>
            </a:p>
          </p:txBody>
        </p:sp>
        <p:sp>
          <p:nvSpPr>
            <p:cNvPr id="71727" name="Oval 47"/>
            <p:cNvSpPr>
              <a:spLocks noChangeArrowheads="1"/>
            </p:cNvSpPr>
            <p:nvPr/>
          </p:nvSpPr>
          <p:spPr bwMode="auto">
            <a:xfrm>
              <a:off x="8278" y="8916"/>
              <a:ext cx="450" cy="4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</a:rPr>
                <a:t>C</a:t>
              </a:r>
              <a:endParaRPr lang="en-US"/>
            </a:p>
          </p:txBody>
        </p:sp>
        <p:sp>
          <p:nvSpPr>
            <p:cNvPr id="71728" name="Oval 48"/>
            <p:cNvSpPr>
              <a:spLocks noChangeArrowheads="1"/>
            </p:cNvSpPr>
            <p:nvPr/>
          </p:nvSpPr>
          <p:spPr bwMode="auto">
            <a:xfrm>
              <a:off x="3628" y="8916"/>
              <a:ext cx="450" cy="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</a:rPr>
                <a:t>B</a:t>
              </a:r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0668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Output Section Flowchart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2057400" y="18288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sz="1200" b="1">
                <a:latin typeface="Times New Roman" pitchFamily="18" charset="0"/>
              </a:rPr>
              <a:t> B</a:t>
            </a:r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600200" y="2971800"/>
            <a:ext cx="1676400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Communication Aid implemented in Pc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</a:rPr>
              <a:t>using MATLAB.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286000" y="2286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6400800" y="16764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1" dirty="0" smtClean="0">
                <a:latin typeface="Times New Roman" pitchFamily="18" charset="0"/>
              </a:rPr>
              <a:t>C </a:t>
            </a:r>
            <a:endParaRPr lang="en-US" sz="1200" b="1" dirty="0">
              <a:latin typeface="Times New Roman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019800" y="2438400"/>
            <a:ext cx="1676400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a/b/c (code) sent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1600" b="1" smtClean="0">
                <a:solidFill>
                  <a:srgbClr val="000000"/>
                </a:solidFill>
                <a:latin typeface="Times New Roman" pitchFamily="18" charset="0"/>
              </a:rPr>
              <a:t>Pc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to PIC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867400" y="3810000"/>
            <a:ext cx="20574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PIC sends command 1/0 to respective relay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867400" y="4876800"/>
            <a:ext cx="1828800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Respective device switched ON/OFF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6629400" y="21336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6629400" y="3505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6629400" y="4572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Output Section Flowchart: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Receiver Side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35632"/>
            <a:ext cx="7126571" cy="4981572"/>
          </a:xfrm>
          <a:prstGeom prst="rect">
            <a:avLst/>
          </a:prstGeom>
        </p:spPr>
      </p:pic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5508104" y="5995555"/>
            <a:ext cx="1143000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Relay Board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6079604" y="5373216"/>
            <a:ext cx="436612" cy="622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47664" y="5881255"/>
            <a:ext cx="19050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1" dirty="0">
                <a:cs typeface="Times New Roman" pitchFamily="18" charset="0"/>
              </a:rPr>
              <a:t>PIC16F877 Microcontroller</a:t>
            </a:r>
            <a:endParaRPr lang="en-US" sz="1100" dirty="0"/>
          </a:p>
          <a:p>
            <a:r>
              <a:rPr lang="en-US" sz="1600" b="1" dirty="0">
                <a:cs typeface="Times New Roman" pitchFamily="18" charset="0"/>
              </a:rPr>
              <a:t>Board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500164" y="5157192"/>
            <a:ext cx="415652" cy="724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urved Down Arrow 17"/>
          <p:cNvSpPr/>
          <p:nvPr/>
        </p:nvSpPr>
        <p:spPr>
          <a:xfrm>
            <a:off x="6732240" y="1556792"/>
            <a:ext cx="864096" cy="5631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7182009" y="2119908"/>
            <a:ext cx="1219200" cy="8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1" dirty="0">
                <a:cs typeface="Times New Roman" pitchFamily="18" charset="0"/>
              </a:rPr>
              <a:t>Wireless </a:t>
            </a:r>
            <a:r>
              <a:rPr lang="en-US" sz="1600" b="1" dirty="0" err="1">
                <a:cs typeface="Times New Roman" pitchFamily="18" charset="0"/>
              </a:rPr>
              <a:t>Zigbee</a:t>
            </a:r>
            <a:r>
              <a:rPr lang="en-US" sz="1600" b="1" dirty="0">
                <a:cs typeface="Times New Roman" pitchFamily="18" charset="0"/>
              </a:rPr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124744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2 applications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</a:rPr>
              <a:t>are demonstrated</a:t>
            </a:r>
            <a:r>
              <a:rPr lang="en-US" sz="2200" b="1" dirty="0" smtClean="0">
                <a:latin typeface="Times New Roman" pitchFamily="18" charset="0"/>
              </a:rPr>
              <a:t>:</a:t>
            </a:r>
            <a:r>
              <a:rPr lang="en-US" sz="2200" b="1" dirty="0">
                <a:latin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</a:rPr>
            </a:br>
            <a:endParaRPr lang="en-US" sz="2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</a:rPr>
              <a:t>Communication aid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word speller or online keyboard)</a:t>
            </a:r>
            <a:r>
              <a:rPr lang="en-US" sz="2200" b="1" dirty="0" smtClean="0">
                <a:latin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According to direction of eye movement data is selected thus information communicated.</a:t>
            </a:r>
          </a:p>
          <a:p>
            <a:pPr>
              <a:lnSpc>
                <a:spcPct val="80000"/>
              </a:lnSpc>
              <a:buNone/>
            </a:pPr>
            <a:endParaRPr lang="en-US" sz="22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</a:rPr>
              <a:t>Smart Home Application</a:t>
            </a:r>
            <a:r>
              <a:rPr lang="en-US" sz="2200" dirty="0" smtClean="0">
                <a:latin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</a:rPr>
              <a:t>According to direction of eye movement electrical devices in the room is controlled.</a:t>
            </a:r>
            <a:r>
              <a:rPr lang="en-US" sz="2200" dirty="0">
                <a:latin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</a:rPr>
            </a:br>
            <a:r>
              <a:rPr lang="en-US" sz="2200" dirty="0">
                <a:latin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</a:rPr>
            </a:br>
            <a:r>
              <a:rPr lang="en-US" sz="2200" dirty="0">
                <a:latin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</a:rPr>
            </a:br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02694" y="61044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screenshot of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implementation of communication aid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5072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Communication Aid 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ImplementationView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rengarajan\Pictures\Proj\wordspe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7434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Smart Home Application View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5850522"/>
            <a:ext cx="8159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A screenshot showing implementation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of smart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home application in PC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rengarajan\Pictures\Proj\smart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4" y="1554195"/>
            <a:ext cx="8572946" cy="429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35138" y="2564904"/>
            <a:ext cx="7408862" cy="345122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one of the most user friendly HCI.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It’s easy to maintain and reliable.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it does not use any harmful rays as IR for detection it is a safe method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consumes less power.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doesn’t cause high strain to the patient.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compact and since wireless technology is used it is portable also.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highly accurate.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time monitoring system.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Epilogue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5372" y="404664"/>
            <a:ext cx="8610600" cy="7543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Thus 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portable wireless eye movement based HCI using EOG signals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developed. 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Compact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Accurate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Cheaper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Safe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applications implemented are on a small scale for practical purpose this technology can be expanded on a large scale which if done would be a real boon for the disabled people and even for elderly persons.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Houses, Hospitals and Offices.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50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105400"/>
            <a:ext cx="19812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74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48880"/>
            <a:ext cx="8305800" cy="487680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method for measuring EOG maybe found out without using these kinds of sensors.</a:t>
            </a:r>
          </a:p>
          <a:p>
            <a:pPr>
              <a:buBlip>
                <a:blip r:embed="rId2"/>
              </a:buBlip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range can be extended.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Patients can be monitored in hospital using this technology.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Wider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scope applications.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Full virtual keyboard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Can be implemented with the disciplines of  Human Machine Interface and Artificial Intelligence.</a:t>
            </a:r>
          </a:p>
          <a:p>
            <a:pPr>
              <a:buBlip>
                <a:blip r:embed="rId2"/>
              </a:buBlip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47824"/>
              </p:ext>
            </p:extLst>
          </p:nvPr>
        </p:nvGraphicFramePr>
        <p:xfrm>
          <a:off x="611560" y="1412775"/>
          <a:ext cx="8001001" cy="5427260"/>
        </p:xfrm>
        <a:graphic>
          <a:graphicData uri="http://schemas.openxmlformats.org/drawingml/2006/table">
            <a:tbl>
              <a:tblPr/>
              <a:tblGrid>
                <a:gridCol w="720080"/>
                <a:gridCol w="3013720"/>
                <a:gridCol w="1752600"/>
                <a:gridCol w="533400"/>
                <a:gridCol w="822729"/>
                <a:gridCol w="1158472"/>
              </a:tblGrid>
              <a:tr h="374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S. NO.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SPECIFICATION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PRICE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Relay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12v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err="1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Analog</a:t>
                      </a:r>
                      <a:r>
                        <a:rPr lang="fr-FR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multiplexer </a:t>
                      </a:r>
                      <a:r>
                        <a:rPr lang="fr-FR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/</a:t>
                      </a:r>
                      <a:r>
                        <a:rPr lang="fr-FR" sz="1400" b="1" dirty="0" err="1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Demultiplexer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UTC4052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Strap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Bulb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 W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Regulator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LM7812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Transceivers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MC13192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Integrated circuit</a:t>
                      </a: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MAX232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Transformer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(0-12)V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Breadboard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PCB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Amplifier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LT1167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LCD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JHD162A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EOG </a:t>
                      </a:r>
                      <a:r>
                        <a:rPr lang="en-US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sensors:</a:t>
                      </a:r>
                      <a:r>
                        <a:rPr lang="en-US" sz="1400" b="1" baseline="0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Surface </a:t>
                      </a: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electrodes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Electrodes (EOG)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PIC board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Interface Chords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USB 2.0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Basic Hardware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1000</a:t>
                      </a:r>
                      <a:endParaRPr lang="en-US" sz="12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Microcontroller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PIC16F877</a:t>
                      </a:r>
                      <a:endParaRPr lang="en-US" sz="11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Wireless </a:t>
                      </a:r>
                      <a:r>
                        <a:rPr lang="en-US" sz="1400" b="1" dirty="0" err="1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Zigbee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D0D0D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30-100 feet</a:t>
                      </a:r>
                      <a:endParaRPr lang="en-US" sz="11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10000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9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                    Approximate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 budget: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18850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80" marR="66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1489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Approximate product costing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2276872"/>
            <a:ext cx="7408863" cy="34512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Eye Movement Detection there are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techniques: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Infrared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oculography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Electrooculography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(EOG)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Image based methods.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features of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EOG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based method are: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convenient, low cost and easy to setup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accurate 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endParaRPr lang="en-US" sz="22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382000" cy="437356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“Focus on Human-Machine Interfaces,”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www.nature.com/nature/focus/human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it-IT" sz="2100" dirty="0" smtClean="0">
                <a:latin typeface="Times New Roman" pitchFamily="18" charset="0"/>
                <a:cs typeface="Times New Roman" pitchFamily="18" charset="0"/>
              </a:rPr>
              <a:t>O. Tonet, M. Marinelli, L. Citi a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P. Dario, "Defining BCI applications by matching interface performance with device requirements,"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Journal of </a:t>
            </a:r>
            <a:r>
              <a:rPr lang="nl-NL" sz="2100" i="1" dirty="0" smtClean="0">
                <a:latin typeface="Times New Roman" pitchFamily="18" charset="0"/>
                <a:cs typeface="Times New Roman" pitchFamily="18" charset="0"/>
              </a:rPr>
              <a:t>Neuroscience Methods, vol. 167, pp. 91-104, 2008.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M. A.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Lebedev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and M. A.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Nicolelis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"Brain-machine interfaces: past,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present and future,"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Trends </a:t>
            </a:r>
            <a:r>
              <a:rPr lang="en-US" sz="2100" i="1" dirty="0" err="1" smtClean="0">
                <a:latin typeface="Times New Roman" pitchFamily="18" charset="0"/>
                <a:cs typeface="Times New Roman" pitchFamily="18" charset="0"/>
              </a:rPr>
              <a:t>Neurosci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, vol. 29, pp. 536-46, Sep 2006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Wolpaw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N.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Birbaumer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D. J. McFarland, G.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Pfurtscheller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and T.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M. Vaughan, "Brain-computer interfaces for communication and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control,"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Clinical Neurophysiology, vol. 113, pp. 767-791, 2002.</a:t>
            </a:r>
          </a:p>
          <a:p>
            <a:pPr eaLnBrk="1" hangingPunct="1">
              <a:buFont typeface="Wingdings 3" pitchFamily="18" charset="2"/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371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24" name="Picture 5" descr="thank-you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9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35138" y="2492896"/>
            <a:ext cx="7408862" cy="34512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</a:rPr>
              <a:t>An </a:t>
            </a:r>
            <a:r>
              <a:rPr lang="en-US" sz="2200" b="1" dirty="0">
                <a:latin typeface="Times New Roman" pitchFamily="18" charset="0"/>
              </a:rPr>
              <a:t>EOG based HCI</a:t>
            </a:r>
            <a:r>
              <a:rPr lang="en-US" sz="2200" dirty="0">
                <a:latin typeface="Times New Roman" pitchFamily="18" charset="0"/>
              </a:rPr>
              <a:t> which is: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Cheap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Portable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</a:rPr>
              <a:t>Efficient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</a:rPr>
              <a:t>Non-Invasive</a:t>
            </a:r>
            <a:endParaRPr lang="en-US" sz="2200" dirty="0">
              <a:latin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Wider scope of applications.</a:t>
            </a:r>
          </a:p>
          <a:p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main difference between our system and others are: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Non-invasive technique of  signal extraction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Designing and implementing a mathematical morphology method to preprocess original EOG signals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Including a wireless module based on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protocol to increase the scope of applications (communication aid, smart home applications, etc.) of this system.</a:t>
            </a:r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1"/>
          <p:cNvGrpSpPr>
            <a:grpSpLocks noChangeAspect="1"/>
          </p:cNvGrpSpPr>
          <p:nvPr/>
        </p:nvGrpSpPr>
        <p:grpSpPr bwMode="auto">
          <a:xfrm>
            <a:off x="94444" y="722745"/>
            <a:ext cx="9144000" cy="5799138"/>
            <a:chOff x="2597" y="2954"/>
            <a:chExt cx="8205" cy="6746"/>
          </a:xfrm>
        </p:grpSpPr>
        <p:sp>
          <p:nvSpPr>
            <p:cNvPr id="48290" name="AutoShape 162"/>
            <p:cNvSpPr>
              <a:spLocks noChangeAspect="1" noChangeArrowheads="1"/>
            </p:cNvSpPr>
            <p:nvPr/>
          </p:nvSpPr>
          <p:spPr bwMode="auto">
            <a:xfrm>
              <a:off x="2597" y="2954"/>
              <a:ext cx="8205" cy="6746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/>
            </a:p>
          </p:txBody>
        </p:sp>
        <p:sp>
          <p:nvSpPr>
            <p:cNvPr id="48291" name="Rectangle 163"/>
            <p:cNvSpPr>
              <a:spLocks noChangeArrowheads="1"/>
            </p:cNvSpPr>
            <p:nvPr/>
          </p:nvSpPr>
          <p:spPr bwMode="auto">
            <a:xfrm>
              <a:off x="2771" y="4532"/>
              <a:ext cx="1259" cy="10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endParaRPr lang="en-US"/>
            </a:p>
          </p:txBody>
        </p:sp>
        <p:sp>
          <p:nvSpPr>
            <p:cNvPr id="48292" name="Rectangle 164"/>
            <p:cNvSpPr>
              <a:spLocks noChangeArrowheads="1"/>
            </p:cNvSpPr>
            <p:nvPr/>
          </p:nvSpPr>
          <p:spPr bwMode="auto">
            <a:xfrm>
              <a:off x="4517" y="4762"/>
              <a:ext cx="1222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endParaRPr lang="en-US" sz="800" b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Amplifier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293" name="Rectangle 165"/>
            <p:cNvSpPr>
              <a:spLocks noChangeArrowheads="1"/>
            </p:cNvSpPr>
            <p:nvPr/>
          </p:nvSpPr>
          <p:spPr bwMode="auto">
            <a:xfrm>
              <a:off x="6263" y="4673"/>
              <a:ext cx="1920" cy="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Microcontroller</a:t>
              </a:r>
            </a:p>
            <a:p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  (PIC16F877)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294" name="Line 166"/>
            <p:cNvSpPr>
              <a:spLocks noChangeShapeType="1"/>
            </p:cNvSpPr>
            <p:nvPr/>
          </p:nvSpPr>
          <p:spPr bwMode="auto">
            <a:xfrm flipV="1">
              <a:off x="8183" y="5096"/>
              <a:ext cx="3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95" name="Line 167"/>
            <p:cNvSpPr>
              <a:spLocks noChangeShapeType="1"/>
            </p:cNvSpPr>
            <p:nvPr/>
          </p:nvSpPr>
          <p:spPr bwMode="auto">
            <a:xfrm flipV="1">
              <a:off x="4030" y="6045"/>
              <a:ext cx="0" cy="8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96" name="Line 168"/>
            <p:cNvSpPr>
              <a:spLocks noChangeShapeType="1"/>
            </p:cNvSpPr>
            <p:nvPr/>
          </p:nvSpPr>
          <p:spPr bwMode="auto">
            <a:xfrm flipH="1" flipV="1">
              <a:off x="3881" y="6186"/>
              <a:ext cx="149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98" name="Rectangle 170"/>
            <p:cNvSpPr>
              <a:spLocks noChangeArrowheads="1"/>
            </p:cNvSpPr>
            <p:nvPr/>
          </p:nvSpPr>
          <p:spPr bwMode="auto">
            <a:xfrm>
              <a:off x="8532" y="4538"/>
              <a:ext cx="1201" cy="9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Wireless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itchFamily="18" charset="0"/>
                </a:rPr>
                <a:t>Zigbee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 module 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299" name="Line 171"/>
            <p:cNvSpPr>
              <a:spLocks noChangeShapeType="1"/>
            </p:cNvSpPr>
            <p:nvPr/>
          </p:nvSpPr>
          <p:spPr bwMode="auto">
            <a:xfrm flipV="1">
              <a:off x="9754" y="5012"/>
              <a:ext cx="3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0" name="Line 172"/>
            <p:cNvSpPr>
              <a:spLocks noChangeShapeType="1"/>
            </p:cNvSpPr>
            <p:nvPr/>
          </p:nvSpPr>
          <p:spPr bwMode="auto">
            <a:xfrm flipV="1">
              <a:off x="10103" y="4338"/>
              <a:ext cx="1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1" name="Line 173"/>
            <p:cNvSpPr>
              <a:spLocks noChangeShapeType="1"/>
            </p:cNvSpPr>
            <p:nvPr/>
          </p:nvSpPr>
          <p:spPr bwMode="auto">
            <a:xfrm flipV="1">
              <a:off x="10103" y="4370"/>
              <a:ext cx="15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2" name="Line 174"/>
            <p:cNvSpPr>
              <a:spLocks noChangeShapeType="1"/>
            </p:cNvSpPr>
            <p:nvPr/>
          </p:nvSpPr>
          <p:spPr bwMode="auto">
            <a:xfrm flipH="1" flipV="1">
              <a:off x="9952" y="4370"/>
              <a:ext cx="15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3" name="Rectangle 175"/>
            <p:cNvSpPr>
              <a:spLocks noChangeArrowheads="1"/>
            </p:cNvSpPr>
            <p:nvPr/>
          </p:nvSpPr>
          <p:spPr bwMode="auto">
            <a:xfrm>
              <a:off x="3356" y="6889"/>
              <a:ext cx="1450" cy="9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Wireless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Times New Roman" pitchFamily="18" charset="0"/>
                </a:rPr>
                <a:t>Zigbee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  module           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304" name="Rectangle 176"/>
            <p:cNvSpPr>
              <a:spLocks noChangeArrowheads="1"/>
            </p:cNvSpPr>
            <p:nvPr/>
          </p:nvSpPr>
          <p:spPr bwMode="auto">
            <a:xfrm>
              <a:off x="7925" y="6940"/>
              <a:ext cx="1920" cy="9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Microcontroller</a:t>
              </a:r>
            </a:p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 (PIC16F877)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8305" name="Line 177"/>
            <p:cNvSpPr>
              <a:spLocks noChangeShapeType="1"/>
            </p:cNvSpPr>
            <p:nvPr/>
          </p:nvSpPr>
          <p:spPr bwMode="auto">
            <a:xfrm>
              <a:off x="5739" y="5096"/>
              <a:ext cx="5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7" name="Rectangle 179"/>
            <p:cNvSpPr>
              <a:spLocks noChangeArrowheads="1"/>
            </p:cNvSpPr>
            <p:nvPr/>
          </p:nvSpPr>
          <p:spPr bwMode="auto">
            <a:xfrm>
              <a:off x="8081" y="8441"/>
              <a:ext cx="1571" cy="10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Smart Home     Application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Device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308" name="Rectangle 180"/>
            <p:cNvSpPr>
              <a:spLocks noChangeArrowheads="1"/>
            </p:cNvSpPr>
            <p:nvPr/>
          </p:nvSpPr>
          <p:spPr bwMode="auto">
            <a:xfrm>
              <a:off x="5778" y="6593"/>
              <a:ext cx="1548" cy="1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522" tIns="27761" rIns="55522" bIns="27761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Personal </a:t>
              </a:r>
            </a:p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Computer</a:t>
              </a:r>
            </a:p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sz="1600" b="1" dirty="0" smtClean="0">
                  <a:solidFill>
                    <a:srgbClr val="000000"/>
                  </a:solidFill>
                  <a:latin typeface="Times New Roman" pitchFamily="18" charset="0"/>
                </a:rPr>
                <a:t>With MATLAB 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software)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8309" name="Line 181"/>
            <p:cNvSpPr>
              <a:spLocks noChangeShapeType="1"/>
            </p:cNvSpPr>
            <p:nvPr/>
          </p:nvSpPr>
          <p:spPr bwMode="auto">
            <a:xfrm>
              <a:off x="4030" y="5094"/>
              <a:ext cx="48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11" name="Line 183"/>
            <p:cNvSpPr>
              <a:spLocks noChangeShapeType="1"/>
            </p:cNvSpPr>
            <p:nvPr/>
          </p:nvSpPr>
          <p:spPr bwMode="auto">
            <a:xfrm>
              <a:off x="7326" y="7397"/>
              <a:ext cx="633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13" name="Line 185"/>
            <p:cNvSpPr>
              <a:spLocks noChangeShapeType="1"/>
            </p:cNvSpPr>
            <p:nvPr/>
          </p:nvSpPr>
          <p:spPr bwMode="auto">
            <a:xfrm>
              <a:off x="8941" y="7942"/>
              <a:ext cx="0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14" name="Line 186"/>
            <p:cNvSpPr>
              <a:spLocks noChangeShapeType="1"/>
            </p:cNvSpPr>
            <p:nvPr/>
          </p:nvSpPr>
          <p:spPr bwMode="auto">
            <a:xfrm>
              <a:off x="6743" y="8109"/>
              <a:ext cx="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8315" name="Picture 1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132856"/>
            <a:ext cx="1254670" cy="81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901" y="194694"/>
            <a:ext cx="8229600" cy="125272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79"/>
          <p:cNvSpPr>
            <a:spLocks noChangeArrowheads="1"/>
          </p:cNvSpPr>
          <p:nvPr/>
        </p:nvSpPr>
        <p:spPr bwMode="auto">
          <a:xfrm>
            <a:off x="3829323" y="5511371"/>
            <a:ext cx="1750789" cy="8699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5522" tIns="27761" rIns="55522" bIns="27761"/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</a:rPr>
              <a:t>Communication Aid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2" name="Line 173"/>
          <p:cNvSpPr>
            <a:spLocks noChangeShapeType="1"/>
          </p:cNvSpPr>
          <p:nvPr/>
        </p:nvSpPr>
        <p:spPr bwMode="auto">
          <a:xfrm flipV="1">
            <a:off x="1691680" y="3501008"/>
            <a:ext cx="167166" cy="2647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81"/>
          <p:cNvSpPr>
            <a:spLocks noChangeShapeType="1"/>
          </p:cNvSpPr>
          <p:nvPr/>
        </p:nvSpPr>
        <p:spPr bwMode="auto">
          <a:xfrm>
            <a:off x="2569175" y="4502586"/>
            <a:ext cx="106672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556792"/>
            <a:ext cx="8153400" cy="4800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Here we develop an EOG based HCI.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Initially the EOG are measured by electrodes placed around eye. The microcontroller detects the direction of eye movement and transmits it to the receiver side using wireless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module.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the receiver side this data is taken by a microcontroller through which we can demonstrate our desired application.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demonstration purpose in this project we implement and show two applications: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Communication Aid.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Smart home application.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642872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Hardware Module</a:t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Electrodes: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8800" y="2042689"/>
            <a:ext cx="8229600" cy="4632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</a:endParaRPr>
          </a:p>
          <a:p>
            <a:pPr marL="609600" indent="-609600"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Surface electrodes</a:t>
            </a:r>
            <a:r>
              <a:rPr lang="en-US" sz="2200" dirty="0">
                <a:latin typeface="Times New Roman" pitchFamily="18" charset="0"/>
              </a:rPr>
              <a:t> similar to those used in ECG are utilized.</a:t>
            </a:r>
          </a:p>
          <a:p>
            <a:pPr marL="609600" indent="-609600">
              <a:buFontTx/>
              <a:buBlip>
                <a:blip r:embed="rId2"/>
              </a:buBlip>
            </a:pPr>
            <a:r>
              <a:rPr lang="en-US" sz="2200" b="1" dirty="0">
                <a:latin typeface="Times New Roman" pitchFamily="18" charset="0"/>
              </a:rPr>
              <a:t>3 electrodes </a:t>
            </a:r>
            <a:r>
              <a:rPr lang="en-US" sz="2200" dirty="0">
                <a:latin typeface="Times New Roman" pitchFamily="18" charset="0"/>
              </a:rPr>
              <a:t>are placed </a:t>
            </a:r>
            <a:br>
              <a:rPr lang="en-US" sz="2200" dirty="0">
                <a:latin typeface="Times New Roman" pitchFamily="18" charset="0"/>
              </a:rPr>
            </a:br>
            <a:r>
              <a:rPr lang="en-US" sz="2200" b="1" dirty="0">
                <a:latin typeface="Times New Roman" pitchFamily="18" charset="0"/>
              </a:rPr>
              <a:t>Above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</a:rPr>
              <a:t>the eye</a:t>
            </a:r>
            <a:r>
              <a:rPr lang="en-US" sz="2200" dirty="0">
                <a:latin typeface="Times New Roman" pitchFamily="18" charset="0"/>
              </a:rPr>
              <a:t>; </a:t>
            </a:r>
            <a:r>
              <a:rPr lang="en-US" sz="2200" b="1" dirty="0">
                <a:latin typeface="Times New Roman" pitchFamily="18" charset="0"/>
              </a:rPr>
              <a:t>below the eye</a:t>
            </a:r>
            <a:r>
              <a:rPr lang="en-US" sz="2200" dirty="0">
                <a:latin typeface="Times New Roman" pitchFamily="18" charset="0"/>
              </a:rPr>
              <a:t>; </a:t>
            </a:r>
            <a:r>
              <a:rPr lang="en-US" sz="2200" b="1" dirty="0">
                <a:latin typeface="Times New Roman" pitchFamily="18" charset="0"/>
              </a:rPr>
              <a:t>Near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</a:rPr>
              <a:t>the ear</a:t>
            </a:r>
          </a:p>
          <a:p>
            <a:pPr marL="609600" indent="-609600"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EOG principle used. </a:t>
            </a:r>
          </a:p>
        </p:txBody>
      </p:sp>
      <p:pic>
        <p:nvPicPr>
          <p:cNvPr id="10" name="Picture 9" descr="DSC007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4038600"/>
            <a:ext cx="4504432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Amplifier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412" y="1844824"/>
            <a:ext cx="8229600" cy="59737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200" b="1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200" b="1" dirty="0">
                <a:latin typeface="Times New Roman" pitchFamily="18" charset="0"/>
              </a:rPr>
              <a:t>                       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b="1" dirty="0" smtClean="0">
                <a:latin typeface="Times New Roman" pitchFamily="18" charset="0"/>
              </a:rPr>
              <a:t>Instrumentation </a:t>
            </a:r>
            <a:r>
              <a:rPr lang="en-US" sz="2200" b="1" dirty="0">
                <a:latin typeface="Times New Roman" pitchFamily="18" charset="0"/>
              </a:rPr>
              <a:t>amplifier </a:t>
            </a:r>
            <a:r>
              <a:rPr lang="en-US" sz="2200" dirty="0">
                <a:latin typeface="Times New Roman" pitchFamily="18" charset="0"/>
              </a:rPr>
              <a:t>with</a:t>
            </a:r>
            <a:r>
              <a:rPr lang="en-US" sz="2200" b="1" dirty="0">
                <a:latin typeface="Times New Roman" pitchFamily="18" charset="0"/>
              </a:rPr>
              <a:t> high gain </a:t>
            </a:r>
            <a:r>
              <a:rPr lang="en-US" sz="2200" dirty="0">
                <a:latin typeface="Times New Roman" pitchFamily="18" charset="0"/>
              </a:rPr>
              <a:t>is used for this purpose.</a:t>
            </a:r>
          </a:p>
          <a:p>
            <a:pPr>
              <a:buFontTx/>
              <a:buBlip>
                <a:blip r:embed="rId2"/>
              </a:buBlip>
            </a:pPr>
            <a:r>
              <a:rPr lang="en-US" sz="2200" dirty="0">
                <a:latin typeface="Times New Roman" pitchFamily="18" charset="0"/>
              </a:rPr>
              <a:t>The circuit of a </a:t>
            </a:r>
            <a:r>
              <a:rPr lang="en-US" sz="2200" b="1" dirty="0">
                <a:latin typeface="Times New Roman" pitchFamily="18" charset="0"/>
              </a:rPr>
              <a:t>3 </a:t>
            </a:r>
            <a:r>
              <a:rPr lang="en-US" sz="2200" b="1" dirty="0" err="1">
                <a:latin typeface="Times New Roman" pitchFamily="18" charset="0"/>
              </a:rPr>
              <a:t>opamp</a:t>
            </a:r>
            <a:r>
              <a:rPr lang="en-US" sz="2200" b="1" dirty="0">
                <a:latin typeface="Times New Roman" pitchFamily="18" charset="0"/>
              </a:rPr>
              <a:t> instrumentation amplifier</a:t>
            </a:r>
            <a:r>
              <a:rPr lang="en-US" sz="2200" dirty="0">
                <a:latin typeface="Times New Roman" pitchFamily="18" charset="0"/>
              </a:rPr>
              <a:t> is shown below:</a:t>
            </a:r>
            <a:r>
              <a:rPr lang="en-US" sz="2200" b="1" dirty="0">
                <a:latin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</a:rPr>
            </a:br>
            <a:endParaRPr lang="en-US" sz="2200" b="1" dirty="0">
              <a:latin typeface="Times New Roman" pitchFamily="18" charset="0"/>
            </a:endParaRPr>
          </a:p>
        </p:txBody>
      </p:sp>
      <p:pic>
        <p:nvPicPr>
          <p:cNvPr id="50180" name="Picture 4" descr="File:Op-Amp Instrumentation Amplifier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8612" y="3573016"/>
            <a:ext cx="4267200" cy="3076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6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579</TotalTime>
  <Words>1157</Words>
  <Application>Microsoft Office PowerPoint</Application>
  <PresentationFormat>On-screen Show (4:3)</PresentationFormat>
  <Paragraphs>341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Candara</vt:lpstr>
      <vt:lpstr>Symbol</vt:lpstr>
      <vt:lpstr>Times New Roman</vt:lpstr>
      <vt:lpstr>Wingdings</vt:lpstr>
      <vt:lpstr>Wingdings 3</vt:lpstr>
      <vt:lpstr>Waveform</vt:lpstr>
      <vt:lpstr>PowerPoint Presentation</vt:lpstr>
      <vt:lpstr>Introduction</vt:lpstr>
      <vt:lpstr>Existing system</vt:lpstr>
      <vt:lpstr>Proposed system</vt:lpstr>
      <vt:lpstr>Features</vt:lpstr>
      <vt:lpstr>Block Diagram</vt:lpstr>
      <vt:lpstr>Working</vt:lpstr>
      <vt:lpstr>Hardware Module Electrodes:</vt:lpstr>
      <vt:lpstr>Amplifier</vt:lpstr>
      <vt:lpstr>Microcontroller</vt:lpstr>
      <vt:lpstr>PowerPoint Presentation</vt:lpstr>
      <vt:lpstr>Wireless Zigbee Module</vt:lpstr>
      <vt:lpstr>Software Used</vt:lpstr>
      <vt:lpstr>Matlab</vt:lpstr>
      <vt:lpstr>Screenshot of a MATLAB program</vt:lpstr>
      <vt:lpstr>Full Circuit Diagram (Human Side)</vt:lpstr>
      <vt:lpstr>Input Section Flowchart</vt:lpstr>
      <vt:lpstr>Human Side</vt:lpstr>
      <vt:lpstr>Full Circuit Diagram (Receiver Side)</vt:lpstr>
      <vt:lpstr>Output Section Flowchart</vt:lpstr>
      <vt:lpstr>Output Section Flowchart:</vt:lpstr>
      <vt:lpstr>Receiver Side</vt:lpstr>
      <vt:lpstr>Implementation</vt:lpstr>
      <vt:lpstr>Communication Aid ImplementationView</vt:lpstr>
      <vt:lpstr>Smart Home Application View</vt:lpstr>
      <vt:lpstr>Advantages</vt:lpstr>
      <vt:lpstr>Epilogue</vt:lpstr>
      <vt:lpstr>Future Enhancements</vt:lpstr>
      <vt:lpstr>Approximate product costing</vt:lpstr>
      <vt:lpstr>REFERENCES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Rengarajan</dc:creator>
  <cp:lastModifiedBy>Renga</cp:lastModifiedBy>
  <cp:revision>41</cp:revision>
  <dcterms:created xsi:type="dcterms:W3CDTF">2013-03-24T18:46:28Z</dcterms:created>
  <dcterms:modified xsi:type="dcterms:W3CDTF">2015-06-09T09:21:04Z</dcterms:modified>
</cp:coreProperties>
</file>