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92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2"/>
            <p14:sldId id="279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>
        <p:scale>
          <a:sx n="75" d="100"/>
          <a:sy n="75" d="100"/>
        </p:scale>
        <p:origin x="324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CapStone</a:t>
            </a:r>
            <a:r>
              <a:rPr lang="en-US" sz="4800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AWS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BigData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Professional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BB81-6126-F10C-4EBB-178A47F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EMR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B8D63-317F-7EA0-ED51-B6381AF2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8" y="1430778"/>
            <a:ext cx="9779503" cy="3454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8EB5F-FA8A-F6DD-C074-6B2C6DBD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11" y="3031067"/>
            <a:ext cx="7686659" cy="31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6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5372-AB32-A5AD-BAC3-60A13401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7F3F9-7F2E-AD49-B769-64EF24C2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5" y="1443460"/>
            <a:ext cx="5607338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1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B95-3927-159C-5CB6-E5C55FB5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9578-065D-47F6-6F1C-A85B4B27FA67}"/>
              </a:ext>
            </a:extLst>
          </p:cNvPr>
          <p:cNvSpPr txBox="1"/>
          <p:nvPr/>
        </p:nvSpPr>
        <p:spPr>
          <a:xfrm>
            <a:off x="521207" y="1449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total number of trips?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CD4F6-3F9F-4A1C-EAD5-A490EA69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973729"/>
            <a:ext cx="726477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BDE0-29A3-ED5B-FCEA-A50CC0DA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FC918-4C8B-7180-D7B6-D5C4C9B7141B}"/>
              </a:ext>
            </a:extLst>
          </p:cNvPr>
          <p:cNvSpPr txBox="1"/>
          <p:nvPr/>
        </p:nvSpPr>
        <p:spPr>
          <a:xfrm>
            <a:off x="406400" y="1390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total revenue generated by all the trips?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63A97-2208-B6AF-97E3-6FC1FD7D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6" y="2203378"/>
            <a:ext cx="7391780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50D-DDC2-BCA8-2166-39181D8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99D3-4A88-A173-B677-B915AD0C905D}"/>
              </a:ext>
            </a:extLst>
          </p:cNvPr>
          <p:cNvSpPr txBox="1"/>
          <p:nvPr/>
        </p:nvSpPr>
        <p:spPr>
          <a:xfrm>
            <a:off x="406400" y="1390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fraction of the total is paid for tolls?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BBD9F-A5C0-E45B-9EB0-D3FC5C0B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9" y="2300749"/>
            <a:ext cx="800776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11BE-E0AB-237D-EEDF-CBE9D054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57476-F71F-E234-16CF-D77C740E4450}"/>
              </a:ext>
            </a:extLst>
          </p:cNvPr>
          <p:cNvSpPr txBox="1"/>
          <p:nvPr/>
        </p:nvSpPr>
        <p:spPr>
          <a:xfrm>
            <a:off x="313266" y="1302435"/>
            <a:ext cx="847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fraction of the total is paid as driver tips? (Tips are stored in </a:t>
            </a:r>
            <a:r>
              <a:rPr lang="en-US" dirty="0" err="1"/>
              <a:t>tip_amount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C34FB6-8A17-606D-5A38-404E9BD3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120833"/>
            <a:ext cx="7906156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5EAB-FA64-70B6-5D3C-F2F77A97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A7D91-F837-C4C4-9AA1-5CB671C6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090146"/>
            <a:ext cx="7893456" cy="2406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C9AA0-43BA-B971-77DA-3912602B09EF}"/>
              </a:ext>
            </a:extLst>
          </p:cNvPr>
          <p:cNvSpPr txBox="1"/>
          <p:nvPr/>
        </p:nvSpPr>
        <p:spPr>
          <a:xfrm>
            <a:off x="521207" y="1446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average trip amount?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0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B7B-EB7B-FB97-E077-E72516D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457C-CC71-C265-2B08-2DE8E9EF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4" y="2505012"/>
            <a:ext cx="7506086" cy="2457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FB935-446E-5B6B-DF7D-46815311AD80}"/>
              </a:ext>
            </a:extLst>
          </p:cNvPr>
          <p:cNvSpPr txBox="1"/>
          <p:nvPr/>
        </p:nvSpPr>
        <p:spPr>
          <a:xfrm>
            <a:off x="745066" y="1847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average distance of the trips?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42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8929D7-C63C-F365-9826-ADA1BA67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/>
          <a:lstStyle/>
          <a:p>
            <a:r>
              <a:rPr lang="en-IN" dirty="0"/>
              <a:t>Analytics#8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38B62-6815-2690-B56D-5CA1D6E3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3" y="2076374"/>
            <a:ext cx="7645793" cy="2959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EEC49-C126-CAD2-B314-A920DA386C93}"/>
              </a:ext>
            </a:extLst>
          </p:cNvPr>
          <p:cNvSpPr txBox="1"/>
          <p:nvPr/>
        </p:nvSpPr>
        <p:spPr>
          <a:xfrm>
            <a:off x="660400" y="1397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many different payment types are used?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16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2068-5858-1F57-592B-19310C27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76FF1-4FCF-9916-D61B-A1EF49A1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9"/>
          <a:stretch/>
        </p:blipFill>
        <p:spPr>
          <a:xfrm>
            <a:off x="71748" y="2756892"/>
            <a:ext cx="4347853" cy="2991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DA335-3D7D-8417-258C-2F7DD3105CFB}"/>
              </a:ext>
            </a:extLst>
          </p:cNvPr>
          <p:cNvSpPr txBox="1"/>
          <p:nvPr/>
        </p:nvSpPr>
        <p:spPr>
          <a:xfrm>
            <a:off x="521207" y="13962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payment type, display the following details:</a:t>
            </a:r>
          </a:p>
          <a:p>
            <a:r>
              <a:rPr lang="en-US" dirty="0"/>
              <a:t>● Average fare generated</a:t>
            </a:r>
          </a:p>
          <a:p>
            <a:r>
              <a:rPr lang="en-US" dirty="0"/>
              <a:t>● Average tip</a:t>
            </a:r>
          </a:p>
          <a:p>
            <a:r>
              <a:rPr lang="en-US" dirty="0"/>
              <a:t>● </a:t>
            </a:r>
            <a:r>
              <a:rPr lang="en-IN" dirty="0"/>
              <a:t>Average tax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048FB-C059-E998-E3A8-602AD5290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41"/>
          <a:stretch/>
        </p:blipFill>
        <p:spPr>
          <a:xfrm>
            <a:off x="4491461" y="2756892"/>
            <a:ext cx="3877733" cy="2991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5EC01-A428-C328-1862-DD43F1486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00"/>
          <a:stretch/>
        </p:blipFill>
        <p:spPr>
          <a:xfrm>
            <a:off x="8441055" y="2756892"/>
            <a:ext cx="3750945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 Architecture 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1296132F-11B2-59CA-52CE-3DAB60B12588}"/>
              </a:ext>
            </a:extLst>
          </p:cNvPr>
          <p:cNvSpPr txBox="1"/>
          <p:nvPr/>
        </p:nvSpPr>
        <p:spPr>
          <a:xfrm>
            <a:off x="2641891" y="4121021"/>
            <a:ext cx="85316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 Neue"/>
                <a:cs typeface="Helvetica Neue"/>
              </a:rPr>
              <a:t>Kinesis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Data Stream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C9D3FF26-DC0E-A680-5148-881BA0130CB9}"/>
              </a:ext>
            </a:extLst>
          </p:cNvPr>
          <p:cNvSpPr txBox="1"/>
          <p:nvPr/>
        </p:nvSpPr>
        <p:spPr>
          <a:xfrm>
            <a:off x="497305" y="4190542"/>
            <a:ext cx="13329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 Neue"/>
              </a:rPr>
              <a:t>Kinesis-enabled app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EA014-224A-253E-3CDE-B3FB6519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3" y="3205439"/>
            <a:ext cx="818672" cy="818672"/>
          </a:xfrm>
          <a:prstGeom prst="rect">
            <a:avLst/>
          </a:prstGeom>
        </p:spPr>
      </p:pic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FCFCD3E9-23BD-5040-61EB-9374B13EC788}"/>
              </a:ext>
            </a:extLst>
          </p:cNvPr>
          <p:cNvSpPr/>
          <p:nvPr/>
        </p:nvSpPr>
        <p:spPr>
          <a:xfrm>
            <a:off x="409193" y="1366788"/>
            <a:ext cx="11285502" cy="50431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B0FC5-0C87-859C-5828-33B78DE1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1" y="1101663"/>
            <a:ext cx="698330" cy="654300"/>
          </a:xfrm>
          <a:prstGeom prst="rect">
            <a:avLst/>
          </a:prstGeom>
        </p:spPr>
      </p:pic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B85D6C17-6665-21F0-D7C9-0660E09A043B}"/>
              </a:ext>
            </a:extLst>
          </p:cNvPr>
          <p:cNvSpPr/>
          <p:nvPr/>
        </p:nvSpPr>
        <p:spPr>
          <a:xfrm>
            <a:off x="521207" y="1684421"/>
            <a:ext cx="10903980" cy="45720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91" y="31622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15" y="32054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665" y="3969026"/>
            <a:ext cx="227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>
                <a:latin typeface="Helvetica Neue"/>
              </a:rPr>
              <a:t>Kinesis</a:t>
            </a:r>
            <a:br>
              <a:rPr lang="en-US" altLang="en-US" dirty="0">
                <a:latin typeface="Helvetica Neue"/>
              </a:rPr>
            </a:br>
            <a:r>
              <a:rPr lang="en-US" altLang="en-US" dirty="0">
                <a:latin typeface="Helvetica Neue"/>
              </a:rPr>
              <a:t>Data Firehose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39" y="32978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652" y="4051612"/>
            <a:ext cx="2239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>
                <a:latin typeface="Helvetica Neue"/>
              </a:rPr>
              <a:t>Amazon S3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25" y="32787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57C3E87C-C636-F342-A39E-6C1DA243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919" y="4040719"/>
            <a:ext cx="229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>
                <a:latin typeface="Helvetica Neue"/>
              </a:rPr>
              <a:t>Amazon </a:t>
            </a:r>
          </a:p>
          <a:p>
            <a:pPr algn="ctr" defTabSz="457200" eaLnBrk="1" hangingPunct="1"/>
            <a:r>
              <a:rPr lang="en-US" altLang="en-US" dirty="0">
                <a:latin typeface="Helvetica Neue"/>
              </a:rPr>
              <a:t>Athena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D36722D7-3B79-1A54-9FFC-824CFAF0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888" y="4058269"/>
            <a:ext cx="229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defRPr>
                <a:latin typeface="Helvetica Neue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5pPr>
            <a:lvl6pPr>
              <a:defRPr>
                <a:latin typeface="Calibri" panose="020F0502020204030204" pitchFamily="34" charset="0"/>
              </a:defRPr>
            </a:lvl6pPr>
            <a:lvl7pPr>
              <a:defRPr>
                <a:latin typeface="Calibri" panose="020F0502020204030204" pitchFamily="34" charset="0"/>
              </a:defRPr>
            </a:lvl7pPr>
            <a:lvl8pPr>
              <a:defRPr>
                <a:latin typeface="Calibri" panose="020F0502020204030204" pitchFamily="34" charset="0"/>
              </a:defRPr>
            </a:lvl8pPr>
            <a:lvl9pPr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</a:t>
            </a:r>
          </a:p>
          <a:p>
            <a:r>
              <a:rPr lang="en-US" altLang="en-US" dirty="0" err="1"/>
              <a:t>QuickSight</a:t>
            </a:r>
            <a:endParaRPr lang="en-US" altLang="en-US" dirty="0"/>
          </a:p>
        </p:txBody>
      </p:sp>
      <p:pic>
        <p:nvPicPr>
          <p:cNvPr id="25" name="Graphic 7">
            <a:extLst>
              <a:ext uri="{FF2B5EF4-FFF2-40B4-BE49-F238E27FC236}">
                <a16:creationId xmlns:a16="http://schemas.microsoft.com/office/drawing/2014/main" id="{31478A50-DAD2-FA6B-31AA-0B62DF2D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27" y="32978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7" y="1681535"/>
            <a:ext cx="498432" cy="4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2">
            <a:extLst>
              <a:ext uri="{FF2B5EF4-FFF2-40B4-BE49-F238E27FC236}">
                <a16:creationId xmlns:a16="http://schemas.microsoft.com/office/drawing/2014/main" id="{9BC4B55D-67DD-5448-AE7E-59C7506A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06" y="50806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4B854758-7681-8848-8C2E-24BA4ED4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231" y="5842636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>
                <a:latin typeface="Helvetica Neue"/>
              </a:rPr>
              <a:t>Amazon EMR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F1FBE0-7DDD-6CCA-7ACE-F639BE965FA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38704" y="3543228"/>
            <a:ext cx="12031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7429A4-513F-3033-0FC3-54B6E876CE6A}"/>
              </a:ext>
            </a:extLst>
          </p:cNvPr>
          <p:cNvCxnSpPr>
            <a:cxnSpLocks/>
          </p:cNvCxnSpPr>
          <p:nvPr/>
        </p:nvCxnSpPr>
        <p:spPr>
          <a:xfrm>
            <a:off x="3403891" y="3566181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DCA5F3-F1F0-FA92-2F46-3E162A3061CF}"/>
              </a:ext>
            </a:extLst>
          </p:cNvPr>
          <p:cNvCxnSpPr>
            <a:cxnSpLocks/>
          </p:cNvCxnSpPr>
          <p:nvPr/>
        </p:nvCxnSpPr>
        <p:spPr>
          <a:xfrm>
            <a:off x="5233015" y="3614775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7F4327-865A-6947-8429-670269A8C90F}"/>
              </a:ext>
            </a:extLst>
          </p:cNvPr>
          <p:cNvCxnSpPr>
            <a:cxnSpLocks/>
          </p:cNvCxnSpPr>
          <p:nvPr/>
        </p:nvCxnSpPr>
        <p:spPr>
          <a:xfrm>
            <a:off x="7052514" y="3628642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87118B-0D7A-8D17-8315-B827A4C3F3DF}"/>
              </a:ext>
            </a:extLst>
          </p:cNvPr>
          <p:cNvCxnSpPr>
            <a:cxnSpLocks/>
          </p:cNvCxnSpPr>
          <p:nvPr/>
        </p:nvCxnSpPr>
        <p:spPr>
          <a:xfrm>
            <a:off x="8862589" y="3628642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FCA058-C176-D0E2-028B-CD18899BD34A}"/>
              </a:ext>
            </a:extLst>
          </p:cNvPr>
          <p:cNvCxnSpPr>
            <a:stCxn id="20" idx="2"/>
            <a:endCxn id="27" idx="1"/>
          </p:cNvCxnSpPr>
          <p:nvPr/>
        </p:nvCxnSpPr>
        <p:spPr>
          <a:xfrm rot="16200000" flipH="1">
            <a:off x="6260383" y="4480612"/>
            <a:ext cx="1401779" cy="56026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73" y="17261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0">
            <a:extLst>
              <a:ext uri="{FF2B5EF4-FFF2-40B4-BE49-F238E27FC236}">
                <a16:creationId xmlns:a16="http://schemas.microsoft.com/office/drawing/2014/main" id="{D0D86341-FF28-B24D-91B6-2BAE0591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75" y="2594232"/>
            <a:ext cx="2268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>
                <a:latin typeface="Helvetica Neue"/>
              </a:rPr>
              <a:t>AWS Glue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3EEC4D43-4049-6344-843C-5121F5E31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071" y="1824718"/>
            <a:ext cx="948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</a:t>
            </a: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8CE2C231-11F6-C64E-9EF2-E6F71625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712" y="1795388"/>
            <a:ext cx="10751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47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44" y="1789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9">
            <a:extLst>
              <a:ext uri="{FF2B5EF4-FFF2-40B4-BE49-F238E27FC236}">
                <a16:creationId xmlns:a16="http://schemas.microsoft.com/office/drawing/2014/main" id="{ABBD8B24-1955-BB4E-A133-A8D4E7C6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581" y="1791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1741BC8-F157-A2C3-BDAD-E849DA2CA8EA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6273870" y="2890587"/>
            <a:ext cx="814539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7F22726-55B8-3B04-55F7-A1A44737EBC3}"/>
              </a:ext>
            </a:extLst>
          </p:cNvPr>
          <p:cNvCxnSpPr>
            <a:cxnSpLocks/>
          </p:cNvCxnSpPr>
          <p:nvPr/>
        </p:nvCxnSpPr>
        <p:spPr>
          <a:xfrm>
            <a:off x="7066166" y="2305446"/>
            <a:ext cx="1412391" cy="9732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CA73-F2C3-6BCF-1730-C1F346C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C9AEF-13F4-3A8D-FCE4-50167FC25DC6}"/>
              </a:ext>
            </a:extLst>
          </p:cNvPr>
          <p:cNvSpPr txBox="1"/>
          <p:nvPr/>
        </p:nvSpPr>
        <p:spPr>
          <a:xfrm>
            <a:off x="448733" y="1353235"/>
            <a:ext cx="863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average, which hour of the day generates the highest revenue?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E0C85B-EC7C-9C35-C0A3-318ECD6A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5" y="1805390"/>
            <a:ext cx="8865056" cy="4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FF2EA84E-F2FD-9D63-4C85-4B0A64F6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Kinesis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15A2C-C463-60E8-0FDC-51394A342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9" t="9123" r="7158" b="34597"/>
          <a:stretch/>
        </p:blipFill>
        <p:spPr>
          <a:xfrm>
            <a:off x="6124875" y="3460405"/>
            <a:ext cx="5906703" cy="2949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B7341-3BF5-ACFD-5BF8-5952C2EB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7" t="25122" r="36210" b="13123"/>
          <a:stretch/>
        </p:blipFill>
        <p:spPr>
          <a:xfrm>
            <a:off x="359343" y="1342847"/>
            <a:ext cx="5736657" cy="4235116"/>
          </a:xfrm>
          <a:prstGeom prst="rect">
            <a:avLst/>
          </a:prstGeom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9A321727-92C7-41A4-79A7-811652B6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334" y="3059668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457200" eaLnBrk="1" hangingPunct="1"/>
            <a:r>
              <a:rPr lang="en-US" altLang="en-US" dirty="0" err="1">
                <a:latin typeface="Helvetica Neue"/>
              </a:rPr>
              <a:t>Json</a:t>
            </a:r>
            <a:r>
              <a:rPr lang="en-US" altLang="en-US" dirty="0">
                <a:latin typeface="Helvetica Neue"/>
              </a:rPr>
              <a:t> Data :</a:t>
            </a:r>
          </a:p>
        </p:txBody>
      </p:sp>
    </p:spTree>
    <p:extLst>
      <p:ext uri="{BB962C8B-B14F-4D97-AF65-F5344CB8AC3E}">
        <p14:creationId xmlns:p14="http://schemas.microsoft.com/office/powerpoint/2010/main" val="369264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9AA296FA-A09C-8E78-426D-2F137E8C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Kinesis Data Stream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8D1A-1E60-0346-B9B0-8DFE8CAF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0" y="1500778"/>
            <a:ext cx="9074616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6D31DD-B48E-7356-2056-A7FA1834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Kinesis Data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FireHose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C1FED-A962-E250-B50A-9254033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59127"/>
            <a:ext cx="9441447" cy="422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546FA-1ECB-399C-A750-5A3CF98E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85" y="5077102"/>
            <a:ext cx="4381725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168300C0-A0E7-00CC-C1F8-9109E6D8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S3 Bucket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0FDCD-DB19-C739-E138-A103B19B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7" y="1434989"/>
            <a:ext cx="8464985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FD6F4AC1-95D9-67A0-AC3C-646F7DE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FB76A-C8BA-F43B-8500-8D8A41B2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1236133"/>
            <a:ext cx="6045200" cy="3091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FC746-D526-3E5F-890C-E9DBE2AE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0" y="4476325"/>
            <a:ext cx="5907845" cy="141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10549-1D51-CC4B-56A0-2FC379C3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3" y="1430867"/>
            <a:ext cx="5242156" cy="2896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08D77-A544-EFFD-BFB5-FEBBD74A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683" y="4476326"/>
            <a:ext cx="5164897" cy="20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5BB7DC38-52F6-3202-A818-99740F78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Athena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73E00-0313-0CC6-2716-3D8764EA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2" y="1366217"/>
            <a:ext cx="10541542" cy="2452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29A01-810C-55A9-45A5-70884FA4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67" y="2669823"/>
            <a:ext cx="6739466" cy="31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07E-FD3D-BE3C-1A5E-13C07A9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Quick Sight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AF56C-3068-6E39-E228-D8677242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82"/>
          <a:stretch/>
        </p:blipFill>
        <p:spPr>
          <a:xfrm>
            <a:off x="5139266" y="1388532"/>
            <a:ext cx="6697133" cy="4470545"/>
          </a:xfrm>
          <a:prstGeom prst="rect">
            <a:avLst/>
          </a:prstGeom>
          <a:ln>
            <a:solidFill>
              <a:srgbClr val="3333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6123E-3723-B0BB-054A-832D56A5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1388532"/>
            <a:ext cx="4766733" cy="31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406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{03F0E4B3-5DB2-497B-A64A-19FD3FAB4300}tf10001108_win32</Template>
  <TotalTime>291</TotalTime>
  <Words>185</Words>
  <Application>Microsoft Office PowerPoint</Application>
  <PresentationFormat>Widescreen</PresentationFormat>
  <Paragraphs>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Segoe UI</vt:lpstr>
      <vt:lpstr>Segoe UI Light</vt:lpstr>
      <vt:lpstr>WelcomeDoc</vt:lpstr>
      <vt:lpstr>CapStone Project</vt:lpstr>
      <vt:lpstr>Solution Architecture </vt:lpstr>
      <vt:lpstr>Kinesis Application</vt:lpstr>
      <vt:lpstr>Kinesis Data Stream</vt:lpstr>
      <vt:lpstr>Kinesis Data FireHose</vt:lpstr>
      <vt:lpstr>S3 Bucket</vt:lpstr>
      <vt:lpstr>Glue</vt:lpstr>
      <vt:lpstr>Athena</vt:lpstr>
      <vt:lpstr>Quick Sight</vt:lpstr>
      <vt:lpstr>EMR Cluster</vt:lpstr>
      <vt:lpstr>HIVE Table</vt:lpstr>
      <vt:lpstr>Analytics#1</vt:lpstr>
      <vt:lpstr>Analytics#2</vt:lpstr>
      <vt:lpstr>Analytics#3</vt:lpstr>
      <vt:lpstr>Analytics#5</vt:lpstr>
      <vt:lpstr>Analytics#6</vt:lpstr>
      <vt:lpstr>Analytics#7</vt:lpstr>
      <vt:lpstr>Analytics#8</vt:lpstr>
      <vt:lpstr>Analytics</vt:lpstr>
      <vt:lpstr>Analytics#1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vik ram</dc:creator>
  <cp:keywords/>
  <cp:lastModifiedBy>vik ram</cp:lastModifiedBy>
  <cp:revision>22</cp:revision>
  <dcterms:created xsi:type="dcterms:W3CDTF">2023-04-16T09:19:06Z</dcterms:created>
  <dcterms:modified xsi:type="dcterms:W3CDTF">2023-04-16T14:10:16Z</dcterms:modified>
  <cp:version/>
</cp:coreProperties>
</file>