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4"/>
  </p:notesMasterIdLst>
  <p:handoutMasterIdLst>
    <p:handoutMasterId r:id="rId15"/>
  </p:handoutMasterIdLst>
  <p:sldIdLst>
    <p:sldId id="256" r:id="rId5"/>
    <p:sldId id="271" r:id="rId6"/>
    <p:sldId id="272" r:id="rId7"/>
    <p:sldId id="273" r:id="rId8"/>
    <p:sldId id="274" r:id="rId9"/>
    <p:sldId id="275" r:id="rId10"/>
    <p:sldId id="276" r:id="rId11"/>
    <p:sldId id="277" r:id="rId12"/>
    <p:sldId id="27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>
            <p14:sldId id="256"/>
          </p14:sldIdLst>
        </p14:section>
        <p14:section name="Design, Morph, Annotate, Work Together, Tell Me" id="{B9B51309-D148-4332-87C2-07BE32FBCA3B}">
          <p14:sldIdLst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</p14:sldIdLst>
        </p14:section>
        <p14:section name="Learn More" id="{2CC34DB2-6590-42C0-AD4B-A04C6060184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0371"/>
    <a:srgbClr val="D24726"/>
    <a:srgbClr val="404040"/>
    <a:srgbClr val="FF9B45"/>
    <a:srgbClr val="DD462F"/>
    <a:srgbClr val="F8CFB6"/>
    <a:srgbClr val="F8CAB6"/>
    <a:srgbClr val="923922"/>
    <a:srgbClr val="F5F5F5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241" autoAdjust="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9/28/2023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9/28/2023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9/28/2023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9/28/2023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anchor="ctr" anchorCtr="0">
            <a:normAutofit/>
          </a:bodyPr>
          <a:lstStyle/>
          <a:p>
            <a:r>
              <a:rPr lang="en-US" sz="4800" dirty="0" err="1">
                <a:solidFill>
                  <a:schemeClr val="bg1"/>
                </a:solidFill>
              </a:rPr>
              <a:t>AirLine</a:t>
            </a:r>
            <a:r>
              <a:rPr lang="en-US" sz="4800" dirty="0">
                <a:solidFill>
                  <a:schemeClr val="bg1"/>
                </a:solidFill>
              </a:rPr>
              <a:t> Sentiment Data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855620" y="2933105"/>
            <a:ext cx="9582736" cy="11377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+mj-lt"/>
              </a:rPr>
              <a:t>Classification Model</a:t>
            </a:r>
          </a:p>
        </p:txBody>
      </p:sp>
      <p:pic>
        <p:nvPicPr>
          <p:cNvPr id="4" name="Picture 3" descr="PowerPoint program icon"/>
          <p:cNvPicPr>
            <a:picLocks noChangeAspect="1"/>
          </p:cNvPicPr>
          <p:nvPr/>
        </p:nvPicPr>
        <p:blipFill>
          <a:blip r:embed="rId3"/>
          <a:srcRect/>
          <a:stretch/>
        </p:blipFill>
        <p:spPr bwMode="invGray">
          <a:xfrm>
            <a:off x="670216" y="5193062"/>
            <a:ext cx="822960" cy="822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HDharmony B" panose="02020603020101020101" pitchFamily="18" charset="-127"/>
                <a:ea typeface="HDharmony B" panose="02020603020101020101" pitchFamily="18" charset="-127"/>
                <a:cs typeface="Segoe UI Light" panose="020B0502040204020203" pitchFamily="34" charset="0"/>
              </a:rPr>
              <a:t>Classification Steps (ML Algorithm)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7315601-0C45-416B-C2A9-57AF1D315D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3712"/>
          <a:stretch/>
        </p:blipFill>
        <p:spPr>
          <a:xfrm>
            <a:off x="395138" y="1902890"/>
            <a:ext cx="5129763" cy="1716208"/>
          </a:xfrm>
          <a:prstGeom prst="rect">
            <a:avLst/>
          </a:prstGeom>
        </p:spPr>
      </p:pic>
      <p:sp>
        <p:nvSpPr>
          <p:cNvPr id="4" name="Title 7">
            <a:extLst>
              <a:ext uri="{FF2B5EF4-FFF2-40B4-BE49-F238E27FC236}">
                <a16:creationId xmlns:a16="http://schemas.microsoft.com/office/drawing/2014/main" id="{724E6EEA-4FF7-E81D-A556-AD576E4AEA1D}"/>
              </a:ext>
            </a:extLst>
          </p:cNvPr>
          <p:cNvSpPr txBox="1">
            <a:spLocks/>
          </p:cNvSpPr>
          <p:nvPr/>
        </p:nvSpPr>
        <p:spPr>
          <a:xfrm>
            <a:off x="3505039" y="1098952"/>
            <a:ext cx="6877119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HDharmony l" panose="02020603020101020101" pitchFamily="18" charset="-127"/>
                <a:ea typeface="HDharmony l" panose="02020603020101020101" pitchFamily="18" charset="-127"/>
                <a:cs typeface="Segoe UI Light" panose="020B0502040204020203" pitchFamily="34" charset="0"/>
              </a:rPr>
              <a:t>Install Required Package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228AA87-5C67-992D-07AB-61BFA53FF2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207" y="4433853"/>
            <a:ext cx="5003694" cy="180354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AFB549B-950A-70FD-B71A-704A102F4A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3171" y="1902890"/>
            <a:ext cx="6064562" cy="2540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61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7">
            <a:extLst>
              <a:ext uri="{FF2B5EF4-FFF2-40B4-BE49-F238E27FC236}">
                <a16:creationId xmlns:a16="http://schemas.microsoft.com/office/drawing/2014/main" id="{11785DFA-0D33-74D2-CAE0-107145A0D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>
            <a:noAutofit/>
          </a:bodyPr>
          <a:lstStyle/>
          <a:p>
            <a:r>
              <a:rPr lang="en-US" dirty="0">
                <a:latin typeface="HDharmony B" panose="02020603020101020101" pitchFamily="18" charset="-127"/>
                <a:ea typeface="HDharmony B" panose="02020603020101020101" pitchFamily="18" charset="-127"/>
                <a:cs typeface="Segoe UI Light" panose="020B0502040204020203" pitchFamily="34" charset="0"/>
              </a:rPr>
              <a:t>Classification Steps (ML Algorithm)</a:t>
            </a:r>
          </a:p>
        </p:txBody>
      </p:sp>
      <p:sp>
        <p:nvSpPr>
          <p:cNvPr id="5" name="Title 7">
            <a:extLst>
              <a:ext uri="{FF2B5EF4-FFF2-40B4-BE49-F238E27FC236}">
                <a16:creationId xmlns:a16="http://schemas.microsoft.com/office/drawing/2014/main" id="{C81AF84D-0815-E1A4-70D6-7A5E4464E45E}"/>
              </a:ext>
            </a:extLst>
          </p:cNvPr>
          <p:cNvSpPr txBox="1">
            <a:spLocks/>
          </p:cNvSpPr>
          <p:nvPr/>
        </p:nvSpPr>
        <p:spPr>
          <a:xfrm>
            <a:off x="3505039" y="1098952"/>
            <a:ext cx="6877119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HDharmony l" panose="02020603020101020101" pitchFamily="18" charset="-127"/>
                <a:ea typeface="HDharmony l" panose="02020603020101020101" pitchFamily="18" charset="-127"/>
                <a:cs typeface="Segoe UI Light" panose="020B0502040204020203" pitchFamily="34" charset="0"/>
              </a:rPr>
              <a:t>Install Required Package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4FDE2B9-15D0-3537-ABA5-D39F174844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8505" y="1925053"/>
            <a:ext cx="9235419" cy="2348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180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7">
            <a:extLst>
              <a:ext uri="{FF2B5EF4-FFF2-40B4-BE49-F238E27FC236}">
                <a16:creationId xmlns:a16="http://schemas.microsoft.com/office/drawing/2014/main" id="{533C8490-ECC2-54E4-7FD5-1E36151EBECD}"/>
              </a:ext>
            </a:extLst>
          </p:cNvPr>
          <p:cNvSpPr txBox="1">
            <a:spLocks/>
          </p:cNvSpPr>
          <p:nvPr/>
        </p:nvSpPr>
        <p:spPr>
          <a:xfrm>
            <a:off x="279134" y="1147078"/>
            <a:ext cx="11083856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latin typeface="HDharmony l" panose="02020603020101020101" pitchFamily="18" charset="-127"/>
                <a:ea typeface="HDharmony l" panose="02020603020101020101" pitchFamily="18" charset="-127"/>
                <a:cs typeface="Segoe UI Light" panose="020B0502040204020203" pitchFamily="34" charset="0"/>
              </a:rPr>
              <a:t>Train the Data using Count Vectorizer and Label Encoding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2DF256A-BAB9-9841-403D-0AC01DABCE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138" y="2281188"/>
            <a:ext cx="11083856" cy="2454442"/>
          </a:xfrm>
          <a:prstGeom prst="rect">
            <a:avLst/>
          </a:prstGeom>
        </p:spPr>
      </p:pic>
      <p:sp>
        <p:nvSpPr>
          <p:cNvPr id="7" name="Title 7">
            <a:extLst>
              <a:ext uri="{FF2B5EF4-FFF2-40B4-BE49-F238E27FC236}">
                <a16:creationId xmlns:a16="http://schemas.microsoft.com/office/drawing/2014/main" id="{43529596-A021-CC2B-ABF1-82FA954E0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>
            <a:noAutofit/>
          </a:bodyPr>
          <a:lstStyle/>
          <a:p>
            <a:r>
              <a:rPr lang="en-US" dirty="0">
                <a:latin typeface="HDharmony B" panose="02020603020101020101" pitchFamily="18" charset="-127"/>
                <a:ea typeface="HDharmony B" panose="02020603020101020101" pitchFamily="18" charset="-127"/>
                <a:cs typeface="Segoe UI Light" panose="020B0502040204020203" pitchFamily="34" charset="0"/>
              </a:rPr>
              <a:t>Classification Steps (ML Algorithm)</a:t>
            </a:r>
          </a:p>
        </p:txBody>
      </p:sp>
    </p:spTree>
    <p:extLst>
      <p:ext uri="{BB962C8B-B14F-4D97-AF65-F5344CB8AC3E}">
        <p14:creationId xmlns:p14="http://schemas.microsoft.com/office/powerpoint/2010/main" val="31542610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7">
            <a:extLst>
              <a:ext uri="{FF2B5EF4-FFF2-40B4-BE49-F238E27FC236}">
                <a16:creationId xmlns:a16="http://schemas.microsoft.com/office/drawing/2014/main" id="{8B08C4B9-369C-C159-7E26-9443C9C658BD}"/>
              </a:ext>
            </a:extLst>
          </p:cNvPr>
          <p:cNvSpPr txBox="1">
            <a:spLocks/>
          </p:cNvSpPr>
          <p:nvPr/>
        </p:nvSpPr>
        <p:spPr>
          <a:xfrm>
            <a:off x="279134" y="1147078"/>
            <a:ext cx="11083856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latin typeface="HDharmony l" panose="02020603020101020101" pitchFamily="18" charset="-127"/>
                <a:ea typeface="HDharmony l" panose="02020603020101020101" pitchFamily="18" charset="-127"/>
                <a:cs typeface="Segoe UI Light" panose="020B0502040204020203" pitchFamily="34" charset="0"/>
              </a:rPr>
              <a:t>Initialize the classification models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CA931BE-1391-E1B5-86C8-FB07DE72D6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535" y="2560320"/>
            <a:ext cx="7876797" cy="2194560"/>
          </a:xfrm>
          <a:prstGeom prst="rect">
            <a:avLst/>
          </a:prstGeom>
        </p:spPr>
      </p:pic>
      <p:sp>
        <p:nvSpPr>
          <p:cNvPr id="7" name="Title 7">
            <a:extLst>
              <a:ext uri="{FF2B5EF4-FFF2-40B4-BE49-F238E27FC236}">
                <a16:creationId xmlns:a16="http://schemas.microsoft.com/office/drawing/2014/main" id="{6F9E39BF-0400-1A38-2A28-B4F9A988A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457681"/>
            <a:ext cx="6877119" cy="640080"/>
          </a:xfrm>
        </p:spPr>
        <p:txBody>
          <a:bodyPr>
            <a:noAutofit/>
          </a:bodyPr>
          <a:lstStyle/>
          <a:p>
            <a:r>
              <a:rPr lang="en-US" dirty="0">
                <a:latin typeface="HDharmony B" panose="02020603020101020101" pitchFamily="18" charset="-127"/>
                <a:ea typeface="HDharmony B" panose="02020603020101020101" pitchFamily="18" charset="-127"/>
                <a:cs typeface="Segoe UI Light" panose="020B0502040204020203" pitchFamily="34" charset="0"/>
              </a:rPr>
              <a:t>Classification Steps (ML Algorithm)</a:t>
            </a:r>
          </a:p>
        </p:txBody>
      </p:sp>
    </p:spTree>
    <p:extLst>
      <p:ext uri="{BB962C8B-B14F-4D97-AF65-F5344CB8AC3E}">
        <p14:creationId xmlns:p14="http://schemas.microsoft.com/office/powerpoint/2010/main" val="6223042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258FE57-2241-00BE-739A-6442558943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267" y="2700490"/>
            <a:ext cx="10886173" cy="1900385"/>
          </a:xfrm>
          <a:prstGeom prst="rect">
            <a:avLst/>
          </a:prstGeom>
        </p:spPr>
      </p:pic>
      <p:sp>
        <p:nvSpPr>
          <p:cNvPr id="6" name="Title 7">
            <a:extLst>
              <a:ext uri="{FF2B5EF4-FFF2-40B4-BE49-F238E27FC236}">
                <a16:creationId xmlns:a16="http://schemas.microsoft.com/office/drawing/2014/main" id="{D47C8E46-9FE7-10C3-842E-B783A7FAC008}"/>
              </a:ext>
            </a:extLst>
          </p:cNvPr>
          <p:cNvSpPr txBox="1">
            <a:spLocks/>
          </p:cNvSpPr>
          <p:nvPr/>
        </p:nvSpPr>
        <p:spPr>
          <a:xfrm>
            <a:off x="279134" y="1147078"/>
            <a:ext cx="11083856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latin typeface="HDharmony l" panose="02020603020101020101" pitchFamily="18" charset="-127"/>
                <a:ea typeface="HDharmony l" panose="02020603020101020101" pitchFamily="18" charset="-127"/>
                <a:cs typeface="Segoe UI Light" panose="020B0502040204020203" pitchFamily="34" charset="0"/>
              </a:rPr>
              <a:t>Train the Model using “Naïve Byes”, “RF </a:t>
            </a:r>
            <a:r>
              <a:rPr lang="en-US" dirty="0" err="1">
                <a:latin typeface="HDharmony l" panose="02020603020101020101" pitchFamily="18" charset="-127"/>
                <a:ea typeface="HDharmony l" panose="02020603020101020101" pitchFamily="18" charset="-127"/>
                <a:cs typeface="Segoe UI Light" panose="020B0502040204020203" pitchFamily="34" charset="0"/>
              </a:rPr>
              <a:t>Classifier”,"SVC”,”LR</a:t>
            </a:r>
            <a:r>
              <a:rPr lang="en-US" dirty="0">
                <a:latin typeface="HDharmony l" panose="02020603020101020101" pitchFamily="18" charset="-127"/>
                <a:ea typeface="HDharmony l" panose="02020603020101020101" pitchFamily="18" charset="-127"/>
                <a:cs typeface="Segoe UI Light" panose="020B0502040204020203" pitchFamily="34" charset="0"/>
              </a:rPr>
              <a:t>”</a:t>
            </a:r>
          </a:p>
        </p:txBody>
      </p:sp>
      <p:sp>
        <p:nvSpPr>
          <p:cNvPr id="7" name="Title 7">
            <a:extLst>
              <a:ext uri="{FF2B5EF4-FFF2-40B4-BE49-F238E27FC236}">
                <a16:creationId xmlns:a16="http://schemas.microsoft.com/office/drawing/2014/main" id="{E4F8460C-2F87-F3D4-7E24-28D4CA0AA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>
            <a:noAutofit/>
          </a:bodyPr>
          <a:lstStyle/>
          <a:p>
            <a:r>
              <a:rPr lang="en-US" dirty="0">
                <a:latin typeface="HDharmony B" panose="02020603020101020101" pitchFamily="18" charset="-127"/>
                <a:ea typeface="HDharmony B" panose="02020603020101020101" pitchFamily="18" charset="-127"/>
                <a:cs typeface="Segoe UI Light" panose="020B0502040204020203" pitchFamily="34" charset="0"/>
              </a:rPr>
              <a:t>Classification Steps (ML Algorithm)</a:t>
            </a:r>
          </a:p>
        </p:txBody>
      </p:sp>
    </p:spTree>
    <p:extLst>
      <p:ext uri="{BB962C8B-B14F-4D97-AF65-F5344CB8AC3E}">
        <p14:creationId xmlns:p14="http://schemas.microsoft.com/office/powerpoint/2010/main" val="1575286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21059B3-874C-7615-5342-66862CAEB4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703" y="1873170"/>
            <a:ext cx="10917493" cy="3670982"/>
          </a:xfrm>
          <a:prstGeom prst="rect">
            <a:avLst/>
          </a:prstGeom>
        </p:spPr>
      </p:pic>
      <p:sp>
        <p:nvSpPr>
          <p:cNvPr id="6" name="Title 7">
            <a:extLst>
              <a:ext uri="{FF2B5EF4-FFF2-40B4-BE49-F238E27FC236}">
                <a16:creationId xmlns:a16="http://schemas.microsoft.com/office/drawing/2014/main" id="{14AA60FF-5021-5389-C10F-2ED4CAFF9DB6}"/>
              </a:ext>
            </a:extLst>
          </p:cNvPr>
          <p:cNvSpPr txBox="1">
            <a:spLocks/>
          </p:cNvSpPr>
          <p:nvPr/>
        </p:nvSpPr>
        <p:spPr>
          <a:xfrm>
            <a:off x="279134" y="1147078"/>
            <a:ext cx="11083856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latin typeface="HDharmony l" panose="02020603020101020101" pitchFamily="18" charset="-127"/>
                <a:ea typeface="HDharmony l" panose="02020603020101020101" pitchFamily="18" charset="-127"/>
                <a:cs typeface="Segoe UI Light" panose="020B0502040204020203" pitchFamily="34" charset="0"/>
              </a:rPr>
              <a:t>Predict the Accuracy using “Confusion Matrix”</a:t>
            </a:r>
          </a:p>
        </p:txBody>
      </p:sp>
      <p:sp>
        <p:nvSpPr>
          <p:cNvPr id="7" name="Title 7">
            <a:extLst>
              <a:ext uri="{FF2B5EF4-FFF2-40B4-BE49-F238E27FC236}">
                <a16:creationId xmlns:a16="http://schemas.microsoft.com/office/drawing/2014/main" id="{8DBCF9B6-82F0-369B-B5F5-B0507188C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>
            <a:noAutofit/>
          </a:bodyPr>
          <a:lstStyle/>
          <a:p>
            <a:r>
              <a:rPr lang="en-US" dirty="0">
                <a:latin typeface="HDharmony B" panose="02020603020101020101" pitchFamily="18" charset="-127"/>
                <a:ea typeface="HDharmony B" panose="02020603020101020101" pitchFamily="18" charset="-127"/>
                <a:cs typeface="Segoe UI Light" panose="020B0502040204020203" pitchFamily="34" charset="0"/>
              </a:rPr>
              <a:t>Classification Steps (ML Algorithm)</a:t>
            </a:r>
          </a:p>
        </p:txBody>
      </p:sp>
    </p:spTree>
    <p:extLst>
      <p:ext uri="{BB962C8B-B14F-4D97-AF65-F5344CB8AC3E}">
        <p14:creationId xmlns:p14="http://schemas.microsoft.com/office/powerpoint/2010/main" val="42275719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EA88B7B-7BFD-0834-466A-C9FC9119BC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2453" y="1897709"/>
            <a:ext cx="5048509" cy="4121362"/>
          </a:xfrm>
          <a:prstGeom prst="rect">
            <a:avLst/>
          </a:prstGeom>
        </p:spPr>
      </p:pic>
      <p:sp>
        <p:nvSpPr>
          <p:cNvPr id="6" name="Title 7">
            <a:extLst>
              <a:ext uri="{FF2B5EF4-FFF2-40B4-BE49-F238E27FC236}">
                <a16:creationId xmlns:a16="http://schemas.microsoft.com/office/drawing/2014/main" id="{602AC703-4415-E82A-D2E3-3BDDB9511CDA}"/>
              </a:ext>
            </a:extLst>
          </p:cNvPr>
          <p:cNvSpPr txBox="1">
            <a:spLocks/>
          </p:cNvSpPr>
          <p:nvPr/>
        </p:nvSpPr>
        <p:spPr>
          <a:xfrm>
            <a:off x="279134" y="1147078"/>
            <a:ext cx="11083856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latin typeface="HDharmony l" panose="02020603020101020101" pitchFamily="18" charset="-127"/>
                <a:ea typeface="HDharmony l" panose="02020603020101020101" pitchFamily="18" charset="-127"/>
                <a:cs typeface="Segoe UI Light" panose="020B0502040204020203" pitchFamily="34" charset="0"/>
              </a:rPr>
              <a:t>“Confusion Matrix”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C705445-B080-8D53-59CF-30FDEB8897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2952" y="2747020"/>
            <a:ext cx="4591249" cy="1507346"/>
          </a:xfrm>
          <a:prstGeom prst="rect">
            <a:avLst/>
          </a:prstGeom>
        </p:spPr>
      </p:pic>
      <p:sp>
        <p:nvSpPr>
          <p:cNvPr id="9" name="Title 7">
            <a:extLst>
              <a:ext uri="{FF2B5EF4-FFF2-40B4-BE49-F238E27FC236}">
                <a16:creationId xmlns:a16="http://schemas.microsoft.com/office/drawing/2014/main" id="{3839BC23-79C1-F21B-F609-6C9571564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>
            <a:noAutofit/>
          </a:bodyPr>
          <a:lstStyle/>
          <a:p>
            <a:r>
              <a:rPr lang="en-US" dirty="0">
                <a:latin typeface="HDharmony B" panose="02020603020101020101" pitchFamily="18" charset="-127"/>
                <a:ea typeface="HDharmony B" panose="02020603020101020101" pitchFamily="18" charset="-127"/>
                <a:cs typeface="Segoe UI Light" panose="020B0502040204020203" pitchFamily="34" charset="0"/>
              </a:rPr>
              <a:t>Classification Steps (ML Algorithm)</a:t>
            </a:r>
          </a:p>
        </p:txBody>
      </p:sp>
      <p:sp>
        <p:nvSpPr>
          <p:cNvPr id="10" name="Title 7">
            <a:extLst>
              <a:ext uri="{FF2B5EF4-FFF2-40B4-BE49-F238E27FC236}">
                <a16:creationId xmlns:a16="http://schemas.microsoft.com/office/drawing/2014/main" id="{3CCD9776-A1FD-C88F-3499-74E44B99E7F3}"/>
              </a:ext>
            </a:extLst>
          </p:cNvPr>
          <p:cNvSpPr txBox="1">
            <a:spLocks/>
          </p:cNvSpPr>
          <p:nvPr/>
        </p:nvSpPr>
        <p:spPr>
          <a:xfrm>
            <a:off x="7060962" y="5214228"/>
            <a:ext cx="6877119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u="sng" dirty="0">
                <a:solidFill>
                  <a:srgbClr val="150371"/>
                </a:solidFill>
                <a:latin typeface="HDharmony B" panose="02020603020101020101" pitchFamily="18" charset="-127"/>
                <a:ea typeface="HDharmony B" panose="02020603020101020101" pitchFamily="18" charset="-127"/>
                <a:cs typeface="Segoe UI Light" panose="020B0502040204020203" pitchFamily="34" charset="0"/>
              </a:rPr>
              <a:t>Logistic Regression provides</a:t>
            </a:r>
          </a:p>
          <a:p>
            <a:r>
              <a:rPr lang="en-US" b="1" u="sng" dirty="0">
                <a:solidFill>
                  <a:srgbClr val="150371"/>
                </a:solidFill>
                <a:latin typeface="HDharmony B" panose="02020603020101020101" pitchFamily="18" charset="-127"/>
                <a:ea typeface="HDharmony B" panose="02020603020101020101" pitchFamily="18" charset="-127"/>
                <a:cs typeface="Segoe UI Light" panose="020B0502040204020203" pitchFamily="34" charset="0"/>
              </a:rPr>
              <a:t>The Best Accuracy of </a:t>
            </a:r>
          </a:p>
          <a:p>
            <a:r>
              <a:rPr lang="en-US" b="1" u="sng" dirty="0">
                <a:solidFill>
                  <a:srgbClr val="150371"/>
                </a:solidFill>
                <a:latin typeface="HDharmony B" panose="02020603020101020101" pitchFamily="18" charset="-127"/>
                <a:ea typeface="HDharmony B" panose="02020603020101020101" pitchFamily="18" charset="-127"/>
                <a:cs typeface="Segoe UI Light" panose="020B0502040204020203" pitchFamily="34" charset="0"/>
              </a:rPr>
              <a:t>81%</a:t>
            </a:r>
          </a:p>
        </p:txBody>
      </p:sp>
    </p:spTree>
    <p:extLst>
      <p:ext uri="{BB962C8B-B14F-4D97-AF65-F5344CB8AC3E}">
        <p14:creationId xmlns:p14="http://schemas.microsoft.com/office/powerpoint/2010/main" val="28679921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7">
            <a:extLst>
              <a:ext uri="{FF2B5EF4-FFF2-40B4-BE49-F238E27FC236}">
                <a16:creationId xmlns:a16="http://schemas.microsoft.com/office/drawing/2014/main" id="{E9964048-A0CC-87AD-847B-21450DAEE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700" y="447675"/>
            <a:ext cx="6877050" cy="639763"/>
          </a:xfrm>
        </p:spPr>
        <p:txBody>
          <a:bodyPr>
            <a:noAutofit/>
          </a:bodyPr>
          <a:lstStyle/>
          <a:p>
            <a:r>
              <a:rPr lang="en-US" dirty="0">
                <a:latin typeface="HDharmony B" panose="02020603020101020101" pitchFamily="18" charset="-127"/>
                <a:ea typeface="HDharmony B" panose="02020603020101020101" pitchFamily="18" charset="-127"/>
                <a:cs typeface="Segoe UI Light" panose="020B0502040204020203" pitchFamily="34" charset="0"/>
              </a:rPr>
              <a:t>Model Deployment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47C7F63-010B-8211-4CDA-8F0009E640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261" y="1412618"/>
            <a:ext cx="6572588" cy="499770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982D289-2AF0-F21F-BF94-6225E797E3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4889" y="1553194"/>
            <a:ext cx="7017111" cy="4502381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5DB2313-EF00-BDF3-E5FF-9ACF4E621222}"/>
              </a:ext>
            </a:extLst>
          </p:cNvPr>
          <p:cNvSpPr/>
          <p:nvPr/>
        </p:nvSpPr>
        <p:spPr>
          <a:xfrm>
            <a:off x="5245768" y="3195587"/>
            <a:ext cx="6747310" cy="268544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922360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001108_Win32 v2" id="{08D89365-2E4C-432D-9349-8DF9B80AEEA1}" vid="{010FF314-90DF-4A21-BD0D-ADCBA34234A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563EE24-83AF-4B4D-B45B-11D1ECD4364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A3EE4EA-81C0-48D0-BEBD-A2EFD6B38B4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B2FC9C26-AD58-4393-99DE-F67958CF6A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{7C23F61D-16AB-4E6C-8FA5-C757DFB4B8C3}tf10001108_win32</Template>
  <TotalTime>15</TotalTime>
  <Words>107</Words>
  <Application>Microsoft Office PowerPoint</Application>
  <PresentationFormat>Widescreen</PresentationFormat>
  <Paragraphs>21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HDharmony B</vt:lpstr>
      <vt:lpstr>HDharmony l</vt:lpstr>
      <vt:lpstr>Arial</vt:lpstr>
      <vt:lpstr>Calibri</vt:lpstr>
      <vt:lpstr>Segoe UI</vt:lpstr>
      <vt:lpstr>Segoe UI Light</vt:lpstr>
      <vt:lpstr>Custom</vt:lpstr>
      <vt:lpstr>AirLine Sentiment Data Analysis</vt:lpstr>
      <vt:lpstr>Classification Steps (ML Algorithm)</vt:lpstr>
      <vt:lpstr>Classification Steps (ML Algorithm)</vt:lpstr>
      <vt:lpstr>Classification Steps (ML Algorithm)</vt:lpstr>
      <vt:lpstr>Classification Steps (ML Algorithm)</vt:lpstr>
      <vt:lpstr>Classification Steps (ML Algorithm)</vt:lpstr>
      <vt:lpstr>Classification Steps (ML Algorithm)</vt:lpstr>
      <vt:lpstr>Classification Steps (ML Algorithm)</vt:lpstr>
      <vt:lpstr>Model Deployment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AirLine Sentiment Data Analysis</dc:title>
  <dc:creator>vik ram</dc:creator>
  <cp:keywords/>
  <cp:lastModifiedBy>vik ram</cp:lastModifiedBy>
  <cp:revision>2</cp:revision>
  <dcterms:created xsi:type="dcterms:W3CDTF">2023-09-27T18:08:04Z</dcterms:created>
  <dcterms:modified xsi:type="dcterms:W3CDTF">2023-09-27T19:06:06Z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