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7"/>
  </p:notesMasterIdLst>
  <p:sldIdLst>
    <p:sldId id="309" r:id="rId2"/>
    <p:sldId id="259" r:id="rId3"/>
    <p:sldId id="260" r:id="rId4"/>
    <p:sldId id="261" r:id="rId5"/>
    <p:sldId id="262" r:id="rId6"/>
    <p:sldId id="263" r:id="rId7"/>
    <p:sldId id="307" r:id="rId8"/>
    <p:sldId id="308" r:id="rId9"/>
    <p:sldId id="271" r:id="rId10"/>
    <p:sldId id="272" r:id="rId11"/>
    <p:sldId id="274" r:id="rId12"/>
    <p:sldId id="288" r:id="rId13"/>
    <p:sldId id="289" r:id="rId14"/>
    <p:sldId id="294" r:id="rId15"/>
    <p:sldId id="296" r:id="rId16"/>
    <p:sldId id="298" r:id="rId17"/>
    <p:sldId id="300" r:id="rId18"/>
    <p:sldId id="302" r:id="rId19"/>
    <p:sldId id="304" r:id="rId20"/>
    <p:sldId id="306" r:id="rId21"/>
    <p:sldId id="311" r:id="rId22"/>
    <p:sldId id="312" r:id="rId23"/>
    <p:sldId id="313" r:id="rId24"/>
    <p:sldId id="314" r:id="rId25"/>
    <p:sldId id="31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81893-CB78-4AC5-8A15-90FE1CB44FA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8D84-5E51-4B8C-913C-A8C23569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1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E8D84-5E51-4B8C-913C-A8C235693D0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64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067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1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7F8A-B731-4086-9259-5B1C181DCBF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3FF7B1-239F-45A0-89CB-A3BD1097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E0B08-74CF-5D43-E386-55577A94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00584"/>
            <a:ext cx="1981372" cy="17375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30B8DC-246C-8033-94E6-D1B7A4B24AF1}"/>
              </a:ext>
            </a:extLst>
          </p:cNvPr>
          <p:cNvSpPr txBox="1">
            <a:spLocks/>
          </p:cNvSpPr>
          <p:nvPr/>
        </p:nvSpPr>
        <p:spPr>
          <a:xfrm>
            <a:off x="2651760" y="609600"/>
            <a:ext cx="6245352" cy="23439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Sales Forecast Analytics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For</a:t>
            </a:r>
            <a:r>
              <a:rPr lang="en-IN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Algerian" panose="04020705040A02060702" pitchFamily="82" charset="0"/>
              </a:rPr>
              <a:t>ABC Manufacturing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88DBDA-7F00-2959-D1EC-629EE976E6EC}"/>
              </a:ext>
            </a:extLst>
          </p:cNvPr>
          <p:cNvSpPr txBox="1">
            <a:spLocks/>
          </p:cNvSpPr>
          <p:nvPr/>
        </p:nvSpPr>
        <p:spPr>
          <a:xfrm>
            <a:off x="7068312" y="4666488"/>
            <a:ext cx="6675120" cy="2606040"/>
          </a:xfrm>
          <a:prstGeom prst="rect">
            <a:avLst/>
          </a:prstGeom>
        </p:spPr>
        <p:txBody>
          <a:bodyPr numCol="3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1400" b="1" dirty="0">
                <a:latin typeface="Bookman Old Style" panose="02050604050505020204" pitchFamily="18" charset="0"/>
              </a:rPr>
              <a:t>Ankita Kshirsagar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b="1" dirty="0">
                <a:latin typeface="Bookman Old Style" panose="02050604050505020204" pitchFamily="18" charset="0"/>
              </a:rPr>
              <a:t>Deepti Shekhawat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b="1" dirty="0">
                <a:latin typeface="Bookman Old Style" panose="02050604050505020204" pitchFamily="18" charset="0"/>
              </a:rPr>
              <a:t>Vikram Sahu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b="1" dirty="0" err="1">
                <a:latin typeface="Bookman Old Style" panose="02050604050505020204" pitchFamily="18" charset="0"/>
              </a:rPr>
              <a:t>Niranjan</a:t>
            </a:r>
            <a:r>
              <a:rPr lang="en-IN" sz="1400" b="1" dirty="0">
                <a:latin typeface="Bookman Old Style" panose="02050604050505020204" pitchFamily="18" charset="0"/>
              </a:rPr>
              <a:t> </a:t>
            </a:r>
            <a:r>
              <a:rPr lang="en-IN" sz="1400" b="1" dirty="0" err="1">
                <a:latin typeface="Bookman Old Style" panose="02050604050505020204" pitchFamily="18" charset="0"/>
              </a:rPr>
              <a:t>Vidhate</a:t>
            </a:r>
            <a:r>
              <a:rPr lang="en-IN" sz="1400" dirty="0"/>
              <a:t>			</a:t>
            </a:r>
            <a:r>
              <a:rPr lang="en-IN" dirty="0"/>
              <a:t>	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0B8DC-246C-8033-94E6-D1B7A4B24AF1}"/>
              </a:ext>
            </a:extLst>
          </p:cNvPr>
          <p:cNvSpPr txBox="1">
            <a:spLocks/>
          </p:cNvSpPr>
          <p:nvPr/>
        </p:nvSpPr>
        <p:spPr>
          <a:xfrm>
            <a:off x="2813304" y="4023360"/>
            <a:ext cx="6245352" cy="5760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b="1" dirty="0">
                <a:solidFill>
                  <a:schemeClr val="tx1"/>
                </a:solidFill>
                <a:latin typeface="Algerian" panose="04020705040A02060702" pitchFamily="82" charset="0"/>
              </a:rPr>
              <a:t>DATA SCIENCE PRODEGREE PROJECT</a:t>
            </a:r>
          </a:p>
        </p:txBody>
      </p:sp>
    </p:spTree>
    <p:extLst>
      <p:ext uri="{BB962C8B-B14F-4D97-AF65-F5344CB8AC3E}">
        <p14:creationId xmlns:p14="http://schemas.microsoft.com/office/powerpoint/2010/main" val="116263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8" y="147169"/>
            <a:ext cx="5608650" cy="2789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27" y="185805"/>
            <a:ext cx="4654103" cy="2750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8" y="3398816"/>
            <a:ext cx="5686425" cy="3092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88" y="3398816"/>
            <a:ext cx="5549520" cy="29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8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5" y="1841679"/>
            <a:ext cx="10230119" cy="4911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65" y="549499"/>
            <a:ext cx="1011421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7" y="1328603"/>
            <a:ext cx="11284475" cy="44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5" y="3249585"/>
            <a:ext cx="11373454" cy="2695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7" y="383151"/>
            <a:ext cx="11373454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47" y="5945160"/>
            <a:ext cx="11658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5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00" y="228600"/>
            <a:ext cx="8694039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637789"/>
            <a:ext cx="10665904" cy="3766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1" y="5876163"/>
            <a:ext cx="11524107" cy="5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7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" y="152400"/>
            <a:ext cx="10439400" cy="2453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4" y="2606040"/>
            <a:ext cx="10816399" cy="41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1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70485"/>
            <a:ext cx="1058227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19" y="1700784"/>
            <a:ext cx="10085642" cy="49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2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20" y="118872"/>
            <a:ext cx="1039177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68" y="1652016"/>
            <a:ext cx="1001268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39" y="107823"/>
            <a:ext cx="1045845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24" y="1572664"/>
            <a:ext cx="10140696" cy="49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9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8" y="0"/>
            <a:ext cx="1058227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7" y="1673352"/>
            <a:ext cx="11676889" cy="49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0732" y="185498"/>
            <a:ext cx="2165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EDA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7005" y="1328284"/>
            <a:ext cx="8034400" cy="3707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797" y="5112913"/>
            <a:ext cx="8925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Bookman Old Style" panose="02050604050505020204" pitchFamily="18" charset="0"/>
              </a:rPr>
              <a:t>As per above graph that is overall market analysis following are the observations</a:t>
            </a:r>
          </a:p>
          <a:p>
            <a:pPr lvl="0"/>
            <a:r>
              <a:rPr lang="en-IN" sz="1600" dirty="0">
                <a:latin typeface="Bookman Old Style" panose="02050604050505020204" pitchFamily="18" charset="0"/>
              </a:rPr>
              <a:t>1. Out of four Pesticide present in data Insecticides is the higher sold product across all states.</a:t>
            </a:r>
          </a:p>
          <a:p>
            <a:pPr lvl="0"/>
            <a:r>
              <a:rPr lang="en-IN" sz="1600" dirty="0">
                <a:latin typeface="Bookman Old Style" panose="02050604050505020204" pitchFamily="18" charset="0"/>
              </a:rPr>
              <a:t>2. Out of five States Uttar Pradesh is highest selling state.</a:t>
            </a:r>
          </a:p>
        </p:txBody>
      </p:sp>
    </p:spTree>
    <p:extLst>
      <p:ext uri="{BB962C8B-B14F-4D97-AF65-F5344CB8AC3E}">
        <p14:creationId xmlns:p14="http://schemas.microsoft.com/office/powerpoint/2010/main" val="52028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7" y="177860"/>
            <a:ext cx="11803555" cy="2174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19" y="2610790"/>
            <a:ext cx="10507953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9a7e1ade-5aa9-455d-9027-838b7140a9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60" y="160338"/>
            <a:ext cx="9177896" cy="2994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52" y="3233640"/>
            <a:ext cx="9305912" cy="32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4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0"/>
            <a:ext cx="9815322" cy="3081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3154680"/>
            <a:ext cx="10190226" cy="34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8" y="192024"/>
            <a:ext cx="9154152" cy="3085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8" y="3277553"/>
            <a:ext cx="9349224" cy="32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2" y="137160"/>
            <a:ext cx="9763506" cy="2807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2" y="3291839"/>
            <a:ext cx="10001250" cy="31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1620" y="1841284"/>
            <a:ext cx="8951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As per the observation, the RMSE for ARIMA is less than prophet modelling. So, we can go ahead with SARIMA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As per the Prediction for next 24 months state wise graphs we can say that ABC Manufacturing Company is good to Growth for Punjab, Haryana, Uttar Pradesh, </a:t>
            </a:r>
            <a:r>
              <a:rPr lang="en-IN" dirty="0" err="1">
                <a:latin typeface="Bookman Old Style" panose="02050604050505020204" pitchFamily="18" charset="0"/>
              </a:rPr>
              <a:t>Uttarakhand</a:t>
            </a:r>
            <a:r>
              <a:rPr lang="en-IN" dirty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Company needs to slow down his manufacturing for Himachal Pradesh.</a:t>
            </a:r>
          </a:p>
          <a:p>
            <a:endParaRPr lang="en-IN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2816" y="777240"/>
            <a:ext cx="352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lgerian" panose="04020705040A02060702" pitchFamily="8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4897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068" y="862885"/>
            <a:ext cx="9955369" cy="46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7729" y="927279"/>
            <a:ext cx="5215944" cy="4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00129" y="1079679"/>
            <a:ext cx="5215944" cy="4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11369" y="643944"/>
            <a:ext cx="102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"/>
              </a:rPr>
              <a:t>Overall product sales of all the chemicals of all companies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777" y="1227923"/>
            <a:ext cx="9043321" cy="392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068" y="5525037"/>
            <a:ext cx="92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"/>
              </a:rPr>
              <a:t>From above graph ABC Manufacturing is the highest selling company.</a:t>
            </a:r>
          </a:p>
        </p:txBody>
      </p:sp>
    </p:spTree>
    <p:extLst>
      <p:ext uri="{BB962C8B-B14F-4D97-AF65-F5344CB8AC3E}">
        <p14:creationId xmlns:p14="http://schemas.microsoft.com/office/powerpoint/2010/main" val="193682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3144" y="142172"/>
            <a:ext cx="38651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Market Analysis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219" y="726947"/>
            <a:ext cx="508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Most sold chemicals in different quarters?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41065" y="1100968"/>
            <a:ext cx="9318856" cy="4127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5008" y="5525037"/>
            <a:ext cx="995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As per above graph that is Quarterly following are the observations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Out of four quarter Q3 is highest sold Quarter.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Out of four products Insecticides is most sale product.</a:t>
            </a: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490" y="270456"/>
            <a:ext cx="839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State level chemical sale in different quarters?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2504" y="639789"/>
            <a:ext cx="9442565" cy="4408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158" y="5357611"/>
            <a:ext cx="9684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As per above graph that is States wise quarterly sales of all products following are the observations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Among all states Utter Pradesh is highest selling states in all quarter.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Among all Pesticide Insecticides is highest selling product in all states and all quarter.</a:t>
            </a: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22" y="2130552"/>
            <a:ext cx="9096671" cy="42489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06824" y="354830"/>
            <a:ext cx="3935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Data Analysis</a:t>
            </a:r>
          </a:p>
          <a:p>
            <a:pPr algn="ctr"/>
            <a:r>
              <a:rPr lang="en-IN" sz="2800" b="1" dirty="0">
                <a:latin typeface="Algerian" panose="04020705040A02060702" pitchFamily="82" charset="0"/>
              </a:rPr>
              <a:t>For </a:t>
            </a:r>
          </a:p>
          <a:p>
            <a:pPr algn="ctr"/>
            <a:r>
              <a:rPr lang="en-IN" sz="2800" b="1" dirty="0">
                <a:latin typeface="Algerian" panose="04020705040A02060702" pitchFamily="82" charset="0"/>
              </a:rPr>
              <a:t>ABC Manufacturing</a:t>
            </a:r>
            <a:endParaRPr lang="en-IN" sz="1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3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0156" y="733644"/>
            <a:ext cx="589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Which all chemicals does ABC Manufacture sale?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2052" y="1238048"/>
            <a:ext cx="8154679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8946" y="5362373"/>
            <a:ext cx="982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ABC Manufacturing not selling Bactericides.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Insecticides is highest selling product of ABC Manufacturing.</a:t>
            </a:r>
          </a:p>
        </p:txBody>
      </p:sp>
    </p:spTree>
    <p:extLst>
      <p:ext uri="{BB962C8B-B14F-4D97-AF65-F5344CB8AC3E}">
        <p14:creationId xmlns:p14="http://schemas.microsoft.com/office/powerpoint/2010/main" val="176138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88" y="385667"/>
            <a:ext cx="694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Which</a:t>
            </a:r>
            <a:r>
              <a:rPr lang="en-IN" dirty="0"/>
              <a:t> all states ABC manufacturing dominates and for which chemicals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705" y="754999"/>
            <a:ext cx="9594760" cy="4254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705" y="5009881"/>
            <a:ext cx="95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As per above graph that is ABC Manufacturing Pesticide sales as per States following are the observations:-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For ABC Manufacturing Uttar Pradesh is highest selling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Insecticides is the highest selling product among all products.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latin typeface="Bookman Old Style" panose="02050604050505020204" pitchFamily="18" charset="0"/>
              </a:rPr>
              <a:t>For ABC Manufacturing Himachal Pradesh is lowest selling states.</a:t>
            </a:r>
          </a:p>
        </p:txBody>
      </p:sp>
    </p:spTree>
    <p:extLst>
      <p:ext uri="{BB962C8B-B14F-4D97-AF65-F5344CB8AC3E}">
        <p14:creationId xmlns:p14="http://schemas.microsoft.com/office/powerpoint/2010/main" val="404643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890685"/>
            <a:ext cx="10481455" cy="57320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6624" y="256032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Testing AR MODEL on ABC Manufacturing DATA</a:t>
            </a:r>
          </a:p>
        </p:txBody>
      </p:sp>
    </p:spTree>
    <p:extLst>
      <p:ext uri="{BB962C8B-B14F-4D97-AF65-F5344CB8AC3E}">
        <p14:creationId xmlns:p14="http://schemas.microsoft.com/office/powerpoint/2010/main" val="9647081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1114</TotalTime>
  <Words>346</Words>
  <Application>Microsoft Office PowerPoint</Application>
  <PresentationFormat>Widescreen</PresentationFormat>
  <Paragraphs>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Algerian</vt:lpstr>
      <vt:lpstr>Arial</vt:lpstr>
      <vt:lpstr>Bookm</vt:lpstr>
      <vt:lpstr>Bookman Old Style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Mishra</dc:creator>
  <cp:lastModifiedBy>Vikram Sahu</cp:lastModifiedBy>
  <cp:revision>85</cp:revision>
  <dcterms:created xsi:type="dcterms:W3CDTF">2022-01-14T15:38:20Z</dcterms:created>
  <dcterms:modified xsi:type="dcterms:W3CDTF">2022-08-23T09:45:09Z</dcterms:modified>
</cp:coreProperties>
</file>