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63" r:id="rId9"/>
    <p:sldId id="260" r:id="rId10"/>
    <p:sldId id="266" r:id="rId11"/>
    <p:sldId id="267" r:id="rId12"/>
    <p:sldId id="262" r:id="rId13"/>
    <p:sldId id="268" r:id="rId14"/>
    <p:sldId id="26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F3EF-2C7A-12A8-C264-F5B193D20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B0711-E2F9-C4D9-5D1C-12F284706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462C19-4914-3735-2E54-F40351E00C27}"/>
              </a:ext>
            </a:extLst>
          </p:cNvPr>
          <p:cNvSpPr>
            <a:spLocks noGrp="1"/>
          </p:cNvSpPr>
          <p:nvPr>
            <p:ph type="dt" sz="half" idx="10"/>
          </p:nvPr>
        </p:nvSpPr>
        <p:spPr/>
        <p:txBody>
          <a:bodyPr/>
          <a:lstStyle/>
          <a:p>
            <a:fld id="{BA2005E0-3642-4F13-98A1-09B1D8BED8A9}" type="datetimeFigureOut">
              <a:rPr lang="en-US" smtClean="0"/>
              <a:t>1/25/2025</a:t>
            </a:fld>
            <a:endParaRPr lang="en-US"/>
          </a:p>
        </p:txBody>
      </p:sp>
      <p:sp>
        <p:nvSpPr>
          <p:cNvPr id="5" name="Footer Placeholder 4">
            <a:extLst>
              <a:ext uri="{FF2B5EF4-FFF2-40B4-BE49-F238E27FC236}">
                <a16:creationId xmlns:a16="http://schemas.microsoft.com/office/drawing/2014/main" id="{0C0D8E50-9C6D-2B02-2515-28E77777E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AEA6B-0ED2-5714-4B61-C552CB861A22}"/>
              </a:ext>
            </a:extLst>
          </p:cNvPr>
          <p:cNvSpPr>
            <a:spLocks noGrp="1"/>
          </p:cNvSpPr>
          <p:nvPr>
            <p:ph type="sldNum" sz="quarter" idx="12"/>
          </p:nvPr>
        </p:nvSpPr>
        <p:spPr/>
        <p:txBody>
          <a:bodyPr/>
          <a:lstStyle/>
          <a:p>
            <a:fld id="{9B79DF5C-B6BC-492E-A4C4-F5EE959FA4C6}" type="slidenum">
              <a:rPr lang="en-US" smtClean="0"/>
              <a:t>‹#›</a:t>
            </a:fld>
            <a:endParaRPr lang="en-US"/>
          </a:p>
        </p:txBody>
      </p:sp>
    </p:spTree>
    <p:extLst>
      <p:ext uri="{BB962C8B-B14F-4D97-AF65-F5344CB8AC3E}">
        <p14:creationId xmlns:p14="http://schemas.microsoft.com/office/powerpoint/2010/main" val="428901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3EC3-9E0C-9180-EBEE-AAED7B9FC8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FCB9BE-A968-DFE5-CA5A-EFC3AEA9DE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EBFDB-1537-D726-2992-45FB1251F3C1}"/>
              </a:ext>
            </a:extLst>
          </p:cNvPr>
          <p:cNvSpPr>
            <a:spLocks noGrp="1"/>
          </p:cNvSpPr>
          <p:nvPr>
            <p:ph type="dt" sz="half" idx="10"/>
          </p:nvPr>
        </p:nvSpPr>
        <p:spPr/>
        <p:txBody>
          <a:bodyPr/>
          <a:lstStyle/>
          <a:p>
            <a:fld id="{BA2005E0-3642-4F13-98A1-09B1D8BED8A9}" type="datetimeFigureOut">
              <a:rPr lang="en-US" smtClean="0"/>
              <a:t>1/25/2025</a:t>
            </a:fld>
            <a:endParaRPr lang="en-US"/>
          </a:p>
        </p:txBody>
      </p:sp>
      <p:sp>
        <p:nvSpPr>
          <p:cNvPr id="5" name="Footer Placeholder 4">
            <a:extLst>
              <a:ext uri="{FF2B5EF4-FFF2-40B4-BE49-F238E27FC236}">
                <a16:creationId xmlns:a16="http://schemas.microsoft.com/office/drawing/2014/main" id="{5DE6A6CA-E547-284F-27D8-B8BB95588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3926F-AB11-9CAF-F762-364CA505BBE1}"/>
              </a:ext>
            </a:extLst>
          </p:cNvPr>
          <p:cNvSpPr>
            <a:spLocks noGrp="1"/>
          </p:cNvSpPr>
          <p:nvPr>
            <p:ph type="sldNum" sz="quarter" idx="12"/>
          </p:nvPr>
        </p:nvSpPr>
        <p:spPr/>
        <p:txBody>
          <a:bodyPr/>
          <a:lstStyle/>
          <a:p>
            <a:fld id="{9B79DF5C-B6BC-492E-A4C4-F5EE959FA4C6}" type="slidenum">
              <a:rPr lang="en-US" smtClean="0"/>
              <a:t>‹#›</a:t>
            </a:fld>
            <a:endParaRPr lang="en-US"/>
          </a:p>
        </p:txBody>
      </p:sp>
    </p:spTree>
    <p:extLst>
      <p:ext uri="{BB962C8B-B14F-4D97-AF65-F5344CB8AC3E}">
        <p14:creationId xmlns:p14="http://schemas.microsoft.com/office/powerpoint/2010/main" val="122003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321D1-EAA9-73B7-78B9-2CB753B54C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E39D13-4A41-A9EB-BD6A-323832995E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56EDC-FF02-3905-5195-D8C4FC197199}"/>
              </a:ext>
            </a:extLst>
          </p:cNvPr>
          <p:cNvSpPr>
            <a:spLocks noGrp="1"/>
          </p:cNvSpPr>
          <p:nvPr>
            <p:ph type="dt" sz="half" idx="10"/>
          </p:nvPr>
        </p:nvSpPr>
        <p:spPr/>
        <p:txBody>
          <a:bodyPr/>
          <a:lstStyle/>
          <a:p>
            <a:fld id="{BA2005E0-3642-4F13-98A1-09B1D8BED8A9}" type="datetimeFigureOut">
              <a:rPr lang="en-US" smtClean="0"/>
              <a:t>1/25/2025</a:t>
            </a:fld>
            <a:endParaRPr lang="en-US"/>
          </a:p>
        </p:txBody>
      </p:sp>
      <p:sp>
        <p:nvSpPr>
          <p:cNvPr id="5" name="Footer Placeholder 4">
            <a:extLst>
              <a:ext uri="{FF2B5EF4-FFF2-40B4-BE49-F238E27FC236}">
                <a16:creationId xmlns:a16="http://schemas.microsoft.com/office/drawing/2014/main" id="{3E0C3953-13F4-298C-7503-F9C669F33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D2C27-6D5B-986F-7B59-475BE78AE212}"/>
              </a:ext>
            </a:extLst>
          </p:cNvPr>
          <p:cNvSpPr>
            <a:spLocks noGrp="1"/>
          </p:cNvSpPr>
          <p:nvPr>
            <p:ph type="sldNum" sz="quarter" idx="12"/>
          </p:nvPr>
        </p:nvSpPr>
        <p:spPr/>
        <p:txBody>
          <a:bodyPr/>
          <a:lstStyle/>
          <a:p>
            <a:fld id="{9B79DF5C-B6BC-492E-A4C4-F5EE959FA4C6}" type="slidenum">
              <a:rPr lang="en-US" smtClean="0"/>
              <a:t>‹#›</a:t>
            </a:fld>
            <a:endParaRPr lang="en-US"/>
          </a:p>
        </p:txBody>
      </p:sp>
    </p:spTree>
    <p:extLst>
      <p:ext uri="{BB962C8B-B14F-4D97-AF65-F5344CB8AC3E}">
        <p14:creationId xmlns:p14="http://schemas.microsoft.com/office/powerpoint/2010/main" val="201108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38D7-C65A-4A3B-EA1F-E53659301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944F6-8DA7-AED7-D64A-517E1FD1D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8FE3B-1741-9903-735C-EB3C76FC66E5}"/>
              </a:ext>
            </a:extLst>
          </p:cNvPr>
          <p:cNvSpPr>
            <a:spLocks noGrp="1"/>
          </p:cNvSpPr>
          <p:nvPr>
            <p:ph type="dt" sz="half" idx="10"/>
          </p:nvPr>
        </p:nvSpPr>
        <p:spPr/>
        <p:txBody>
          <a:bodyPr/>
          <a:lstStyle/>
          <a:p>
            <a:fld id="{BA2005E0-3642-4F13-98A1-09B1D8BED8A9}" type="datetimeFigureOut">
              <a:rPr lang="en-US" smtClean="0"/>
              <a:t>1/25/2025</a:t>
            </a:fld>
            <a:endParaRPr lang="en-US"/>
          </a:p>
        </p:txBody>
      </p:sp>
      <p:sp>
        <p:nvSpPr>
          <p:cNvPr id="5" name="Footer Placeholder 4">
            <a:extLst>
              <a:ext uri="{FF2B5EF4-FFF2-40B4-BE49-F238E27FC236}">
                <a16:creationId xmlns:a16="http://schemas.microsoft.com/office/drawing/2014/main" id="{D7869042-8D6F-ED02-0F2E-73CBCC907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11FA6-AB12-4729-575F-6617EFF6D65B}"/>
              </a:ext>
            </a:extLst>
          </p:cNvPr>
          <p:cNvSpPr>
            <a:spLocks noGrp="1"/>
          </p:cNvSpPr>
          <p:nvPr>
            <p:ph type="sldNum" sz="quarter" idx="12"/>
          </p:nvPr>
        </p:nvSpPr>
        <p:spPr/>
        <p:txBody>
          <a:bodyPr/>
          <a:lstStyle/>
          <a:p>
            <a:fld id="{9B79DF5C-B6BC-492E-A4C4-F5EE959FA4C6}" type="slidenum">
              <a:rPr lang="en-US" smtClean="0"/>
              <a:t>‹#›</a:t>
            </a:fld>
            <a:endParaRPr lang="en-US"/>
          </a:p>
        </p:txBody>
      </p:sp>
    </p:spTree>
    <p:extLst>
      <p:ext uri="{BB962C8B-B14F-4D97-AF65-F5344CB8AC3E}">
        <p14:creationId xmlns:p14="http://schemas.microsoft.com/office/powerpoint/2010/main" val="316018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C243-3F96-0AF1-286D-F1D9FC50CB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05EF0C-5A7A-537A-08F2-11BF6892A5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431A20-E54E-2B29-F810-41E4007108CC}"/>
              </a:ext>
            </a:extLst>
          </p:cNvPr>
          <p:cNvSpPr>
            <a:spLocks noGrp="1"/>
          </p:cNvSpPr>
          <p:nvPr>
            <p:ph type="dt" sz="half" idx="10"/>
          </p:nvPr>
        </p:nvSpPr>
        <p:spPr/>
        <p:txBody>
          <a:bodyPr/>
          <a:lstStyle/>
          <a:p>
            <a:fld id="{BA2005E0-3642-4F13-98A1-09B1D8BED8A9}" type="datetimeFigureOut">
              <a:rPr lang="en-US" smtClean="0"/>
              <a:t>1/25/2025</a:t>
            </a:fld>
            <a:endParaRPr lang="en-US"/>
          </a:p>
        </p:txBody>
      </p:sp>
      <p:sp>
        <p:nvSpPr>
          <p:cNvPr id="5" name="Footer Placeholder 4">
            <a:extLst>
              <a:ext uri="{FF2B5EF4-FFF2-40B4-BE49-F238E27FC236}">
                <a16:creationId xmlns:a16="http://schemas.microsoft.com/office/drawing/2014/main" id="{F3642124-FBFD-F700-4AD3-7851DCB5B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C05F0-7AE5-6209-5A34-6DC1B55F997D}"/>
              </a:ext>
            </a:extLst>
          </p:cNvPr>
          <p:cNvSpPr>
            <a:spLocks noGrp="1"/>
          </p:cNvSpPr>
          <p:nvPr>
            <p:ph type="sldNum" sz="quarter" idx="12"/>
          </p:nvPr>
        </p:nvSpPr>
        <p:spPr/>
        <p:txBody>
          <a:bodyPr/>
          <a:lstStyle/>
          <a:p>
            <a:fld id="{9B79DF5C-B6BC-492E-A4C4-F5EE959FA4C6}" type="slidenum">
              <a:rPr lang="en-US" smtClean="0"/>
              <a:t>‹#›</a:t>
            </a:fld>
            <a:endParaRPr lang="en-US"/>
          </a:p>
        </p:txBody>
      </p:sp>
    </p:spTree>
    <p:extLst>
      <p:ext uri="{BB962C8B-B14F-4D97-AF65-F5344CB8AC3E}">
        <p14:creationId xmlns:p14="http://schemas.microsoft.com/office/powerpoint/2010/main" val="390008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63DD-26E0-28F9-301C-AD2E662D7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9CA8CF-283C-D5C4-4E4C-F769F595A2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A31725-06A5-EE5B-0706-3C546D6833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FA79D4-9222-4E0D-FFF5-843E52B5E2F3}"/>
              </a:ext>
            </a:extLst>
          </p:cNvPr>
          <p:cNvSpPr>
            <a:spLocks noGrp="1"/>
          </p:cNvSpPr>
          <p:nvPr>
            <p:ph type="dt" sz="half" idx="10"/>
          </p:nvPr>
        </p:nvSpPr>
        <p:spPr/>
        <p:txBody>
          <a:bodyPr/>
          <a:lstStyle/>
          <a:p>
            <a:fld id="{BA2005E0-3642-4F13-98A1-09B1D8BED8A9}" type="datetimeFigureOut">
              <a:rPr lang="en-US" smtClean="0"/>
              <a:t>1/25/2025</a:t>
            </a:fld>
            <a:endParaRPr lang="en-US"/>
          </a:p>
        </p:txBody>
      </p:sp>
      <p:sp>
        <p:nvSpPr>
          <p:cNvPr id="6" name="Footer Placeholder 5">
            <a:extLst>
              <a:ext uri="{FF2B5EF4-FFF2-40B4-BE49-F238E27FC236}">
                <a16:creationId xmlns:a16="http://schemas.microsoft.com/office/drawing/2014/main" id="{D92FA30B-A69A-8C3C-58AD-A29B7E30D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84020-2DF7-B4F1-2A3E-A912525B5754}"/>
              </a:ext>
            </a:extLst>
          </p:cNvPr>
          <p:cNvSpPr>
            <a:spLocks noGrp="1"/>
          </p:cNvSpPr>
          <p:nvPr>
            <p:ph type="sldNum" sz="quarter" idx="12"/>
          </p:nvPr>
        </p:nvSpPr>
        <p:spPr/>
        <p:txBody>
          <a:bodyPr/>
          <a:lstStyle/>
          <a:p>
            <a:fld id="{9B79DF5C-B6BC-492E-A4C4-F5EE959FA4C6}" type="slidenum">
              <a:rPr lang="en-US" smtClean="0"/>
              <a:t>‹#›</a:t>
            </a:fld>
            <a:endParaRPr lang="en-US"/>
          </a:p>
        </p:txBody>
      </p:sp>
    </p:spTree>
    <p:extLst>
      <p:ext uri="{BB962C8B-B14F-4D97-AF65-F5344CB8AC3E}">
        <p14:creationId xmlns:p14="http://schemas.microsoft.com/office/powerpoint/2010/main" val="165591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A989-0E7B-53AC-92ED-C6C01B5A8E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CFE363-D93D-3298-2C39-F553A6F22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CE887B-9F24-7DD8-B01D-8DFD7B942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397CF-1025-4220-666A-1BFB18549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FB3B1-09B5-33CF-B76A-FA1032861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FC5744-C27A-6183-F8E8-FECEF23229B6}"/>
              </a:ext>
            </a:extLst>
          </p:cNvPr>
          <p:cNvSpPr>
            <a:spLocks noGrp="1"/>
          </p:cNvSpPr>
          <p:nvPr>
            <p:ph type="dt" sz="half" idx="10"/>
          </p:nvPr>
        </p:nvSpPr>
        <p:spPr/>
        <p:txBody>
          <a:bodyPr/>
          <a:lstStyle/>
          <a:p>
            <a:fld id="{BA2005E0-3642-4F13-98A1-09B1D8BED8A9}" type="datetimeFigureOut">
              <a:rPr lang="en-US" smtClean="0"/>
              <a:t>1/25/2025</a:t>
            </a:fld>
            <a:endParaRPr lang="en-US"/>
          </a:p>
        </p:txBody>
      </p:sp>
      <p:sp>
        <p:nvSpPr>
          <p:cNvPr id="8" name="Footer Placeholder 7">
            <a:extLst>
              <a:ext uri="{FF2B5EF4-FFF2-40B4-BE49-F238E27FC236}">
                <a16:creationId xmlns:a16="http://schemas.microsoft.com/office/drawing/2014/main" id="{8F51C69E-C31A-CE5E-BA8B-FE7779894F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CB8078-A519-C5CE-749E-BA886304044D}"/>
              </a:ext>
            </a:extLst>
          </p:cNvPr>
          <p:cNvSpPr>
            <a:spLocks noGrp="1"/>
          </p:cNvSpPr>
          <p:nvPr>
            <p:ph type="sldNum" sz="quarter" idx="12"/>
          </p:nvPr>
        </p:nvSpPr>
        <p:spPr/>
        <p:txBody>
          <a:bodyPr/>
          <a:lstStyle/>
          <a:p>
            <a:fld id="{9B79DF5C-B6BC-492E-A4C4-F5EE959FA4C6}" type="slidenum">
              <a:rPr lang="en-US" smtClean="0"/>
              <a:t>‹#›</a:t>
            </a:fld>
            <a:endParaRPr lang="en-US"/>
          </a:p>
        </p:txBody>
      </p:sp>
    </p:spTree>
    <p:extLst>
      <p:ext uri="{BB962C8B-B14F-4D97-AF65-F5344CB8AC3E}">
        <p14:creationId xmlns:p14="http://schemas.microsoft.com/office/powerpoint/2010/main" val="25035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87BF-09DF-FD73-ADA3-0830C42E6F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BEA9F3-9316-9CB9-BA36-9597DF18F44A}"/>
              </a:ext>
            </a:extLst>
          </p:cNvPr>
          <p:cNvSpPr>
            <a:spLocks noGrp="1"/>
          </p:cNvSpPr>
          <p:nvPr>
            <p:ph type="dt" sz="half" idx="10"/>
          </p:nvPr>
        </p:nvSpPr>
        <p:spPr/>
        <p:txBody>
          <a:bodyPr/>
          <a:lstStyle/>
          <a:p>
            <a:fld id="{BA2005E0-3642-4F13-98A1-09B1D8BED8A9}" type="datetimeFigureOut">
              <a:rPr lang="en-US" smtClean="0"/>
              <a:t>1/25/2025</a:t>
            </a:fld>
            <a:endParaRPr lang="en-US"/>
          </a:p>
        </p:txBody>
      </p:sp>
      <p:sp>
        <p:nvSpPr>
          <p:cNvPr id="4" name="Footer Placeholder 3">
            <a:extLst>
              <a:ext uri="{FF2B5EF4-FFF2-40B4-BE49-F238E27FC236}">
                <a16:creationId xmlns:a16="http://schemas.microsoft.com/office/drawing/2014/main" id="{A88E73A3-C872-523C-CB3A-D7EB26E9F8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C25065-F044-CA46-32D9-9169C413E54D}"/>
              </a:ext>
            </a:extLst>
          </p:cNvPr>
          <p:cNvSpPr>
            <a:spLocks noGrp="1"/>
          </p:cNvSpPr>
          <p:nvPr>
            <p:ph type="sldNum" sz="quarter" idx="12"/>
          </p:nvPr>
        </p:nvSpPr>
        <p:spPr/>
        <p:txBody>
          <a:bodyPr/>
          <a:lstStyle/>
          <a:p>
            <a:fld id="{9B79DF5C-B6BC-492E-A4C4-F5EE959FA4C6}" type="slidenum">
              <a:rPr lang="en-US" smtClean="0"/>
              <a:t>‹#›</a:t>
            </a:fld>
            <a:endParaRPr lang="en-US"/>
          </a:p>
        </p:txBody>
      </p:sp>
    </p:spTree>
    <p:extLst>
      <p:ext uri="{BB962C8B-B14F-4D97-AF65-F5344CB8AC3E}">
        <p14:creationId xmlns:p14="http://schemas.microsoft.com/office/powerpoint/2010/main" val="176527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BA7653-0542-2BD5-2170-F59A8F89B409}"/>
              </a:ext>
            </a:extLst>
          </p:cNvPr>
          <p:cNvSpPr>
            <a:spLocks noGrp="1"/>
          </p:cNvSpPr>
          <p:nvPr>
            <p:ph type="dt" sz="half" idx="10"/>
          </p:nvPr>
        </p:nvSpPr>
        <p:spPr/>
        <p:txBody>
          <a:bodyPr/>
          <a:lstStyle/>
          <a:p>
            <a:fld id="{BA2005E0-3642-4F13-98A1-09B1D8BED8A9}" type="datetimeFigureOut">
              <a:rPr lang="en-US" smtClean="0"/>
              <a:t>1/25/2025</a:t>
            </a:fld>
            <a:endParaRPr lang="en-US"/>
          </a:p>
        </p:txBody>
      </p:sp>
      <p:sp>
        <p:nvSpPr>
          <p:cNvPr id="3" name="Footer Placeholder 2">
            <a:extLst>
              <a:ext uri="{FF2B5EF4-FFF2-40B4-BE49-F238E27FC236}">
                <a16:creationId xmlns:a16="http://schemas.microsoft.com/office/drawing/2014/main" id="{156A5CFA-7098-62C4-5525-B56AC1D399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43EE12-9FE0-3073-28D8-2092B89197E2}"/>
              </a:ext>
            </a:extLst>
          </p:cNvPr>
          <p:cNvSpPr>
            <a:spLocks noGrp="1"/>
          </p:cNvSpPr>
          <p:nvPr>
            <p:ph type="sldNum" sz="quarter" idx="12"/>
          </p:nvPr>
        </p:nvSpPr>
        <p:spPr/>
        <p:txBody>
          <a:bodyPr/>
          <a:lstStyle/>
          <a:p>
            <a:fld id="{9B79DF5C-B6BC-492E-A4C4-F5EE959FA4C6}" type="slidenum">
              <a:rPr lang="en-US" smtClean="0"/>
              <a:t>‹#›</a:t>
            </a:fld>
            <a:endParaRPr lang="en-US"/>
          </a:p>
        </p:txBody>
      </p:sp>
    </p:spTree>
    <p:extLst>
      <p:ext uri="{BB962C8B-B14F-4D97-AF65-F5344CB8AC3E}">
        <p14:creationId xmlns:p14="http://schemas.microsoft.com/office/powerpoint/2010/main" val="35906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D697-7F8D-3F5A-B131-996E716F0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F17A85-7774-3F10-5AD3-D0C26AF6C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354005-AD12-99B9-7E77-282C9782B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EFE148-0785-A337-9757-FA07E82C3447}"/>
              </a:ext>
            </a:extLst>
          </p:cNvPr>
          <p:cNvSpPr>
            <a:spLocks noGrp="1"/>
          </p:cNvSpPr>
          <p:nvPr>
            <p:ph type="dt" sz="half" idx="10"/>
          </p:nvPr>
        </p:nvSpPr>
        <p:spPr/>
        <p:txBody>
          <a:bodyPr/>
          <a:lstStyle/>
          <a:p>
            <a:fld id="{BA2005E0-3642-4F13-98A1-09B1D8BED8A9}" type="datetimeFigureOut">
              <a:rPr lang="en-US" smtClean="0"/>
              <a:t>1/25/2025</a:t>
            </a:fld>
            <a:endParaRPr lang="en-US"/>
          </a:p>
        </p:txBody>
      </p:sp>
      <p:sp>
        <p:nvSpPr>
          <p:cNvPr id="6" name="Footer Placeholder 5">
            <a:extLst>
              <a:ext uri="{FF2B5EF4-FFF2-40B4-BE49-F238E27FC236}">
                <a16:creationId xmlns:a16="http://schemas.microsoft.com/office/drawing/2014/main" id="{F2FF6DCB-C132-3A53-00BE-002598F96C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21CB3-EE4F-8EA7-D27F-6046319EE3B7}"/>
              </a:ext>
            </a:extLst>
          </p:cNvPr>
          <p:cNvSpPr>
            <a:spLocks noGrp="1"/>
          </p:cNvSpPr>
          <p:nvPr>
            <p:ph type="sldNum" sz="quarter" idx="12"/>
          </p:nvPr>
        </p:nvSpPr>
        <p:spPr/>
        <p:txBody>
          <a:bodyPr/>
          <a:lstStyle/>
          <a:p>
            <a:fld id="{9B79DF5C-B6BC-492E-A4C4-F5EE959FA4C6}" type="slidenum">
              <a:rPr lang="en-US" smtClean="0"/>
              <a:t>‹#›</a:t>
            </a:fld>
            <a:endParaRPr lang="en-US"/>
          </a:p>
        </p:txBody>
      </p:sp>
    </p:spTree>
    <p:extLst>
      <p:ext uri="{BB962C8B-B14F-4D97-AF65-F5344CB8AC3E}">
        <p14:creationId xmlns:p14="http://schemas.microsoft.com/office/powerpoint/2010/main" val="126124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2F2-1071-8761-DDAB-B84ECD1FB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5DE6B9-1F34-A1CB-373F-41E591496D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76454-79E7-E63D-FD3B-004FE82E9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8F4EE-1F6E-3C22-142D-E2F861B6099E}"/>
              </a:ext>
            </a:extLst>
          </p:cNvPr>
          <p:cNvSpPr>
            <a:spLocks noGrp="1"/>
          </p:cNvSpPr>
          <p:nvPr>
            <p:ph type="dt" sz="half" idx="10"/>
          </p:nvPr>
        </p:nvSpPr>
        <p:spPr/>
        <p:txBody>
          <a:bodyPr/>
          <a:lstStyle/>
          <a:p>
            <a:fld id="{BA2005E0-3642-4F13-98A1-09B1D8BED8A9}" type="datetimeFigureOut">
              <a:rPr lang="en-US" smtClean="0"/>
              <a:t>1/25/2025</a:t>
            </a:fld>
            <a:endParaRPr lang="en-US"/>
          </a:p>
        </p:txBody>
      </p:sp>
      <p:sp>
        <p:nvSpPr>
          <p:cNvPr id="6" name="Footer Placeholder 5">
            <a:extLst>
              <a:ext uri="{FF2B5EF4-FFF2-40B4-BE49-F238E27FC236}">
                <a16:creationId xmlns:a16="http://schemas.microsoft.com/office/drawing/2014/main" id="{B81226C6-B82D-0601-77BD-0934524B0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A430E-BD7C-3B5E-160A-BFD0E81868D1}"/>
              </a:ext>
            </a:extLst>
          </p:cNvPr>
          <p:cNvSpPr>
            <a:spLocks noGrp="1"/>
          </p:cNvSpPr>
          <p:nvPr>
            <p:ph type="sldNum" sz="quarter" idx="12"/>
          </p:nvPr>
        </p:nvSpPr>
        <p:spPr/>
        <p:txBody>
          <a:bodyPr/>
          <a:lstStyle/>
          <a:p>
            <a:fld id="{9B79DF5C-B6BC-492E-A4C4-F5EE959FA4C6}" type="slidenum">
              <a:rPr lang="en-US" smtClean="0"/>
              <a:t>‹#›</a:t>
            </a:fld>
            <a:endParaRPr lang="en-US"/>
          </a:p>
        </p:txBody>
      </p:sp>
    </p:spTree>
    <p:extLst>
      <p:ext uri="{BB962C8B-B14F-4D97-AF65-F5344CB8AC3E}">
        <p14:creationId xmlns:p14="http://schemas.microsoft.com/office/powerpoint/2010/main" val="199115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FAC94-8C19-1F7A-1B1B-669E53B400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4564B-0CD7-C6B9-18B8-3CF31CFFA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241B6-1297-094E-99B2-E890A585E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005E0-3642-4F13-98A1-09B1D8BED8A9}" type="datetimeFigureOut">
              <a:rPr lang="en-US" smtClean="0"/>
              <a:t>1/25/2025</a:t>
            </a:fld>
            <a:endParaRPr lang="en-US"/>
          </a:p>
        </p:txBody>
      </p:sp>
      <p:sp>
        <p:nvSpPr>
          <p:cNvPr id="5" name="Footer Placeholder 4">
            <a:extLst>
              <a:ext uri="{FF2B5EF4-FFF2-40B4-BE49-F238E27FC236}">
                <a16:creationId xmlns:a16="http://schemas.microsoft.com/office/drawing/2014/main" id="{DE7E79E8-72E7-4AD5-F5BC-8C4C83E36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5AF0F6-2274-8840-B198-42328C912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9DF5C-B6BC-492E-A4C4-F5EE959FA4C6}" type="slidenum">
              <a:rPr lang="en-US" smtClean="0"/>
              <a:t>‹#›</a:t>
            </a:fld>
            <a:endParaRPr lang="en-US"/>
          </a:p>
        </p:txBody>
      </p:sp>
    </p:spTree>
    <p:extLst>
      <p:ext uri="{BB962C8B-B14F-4D97-AF65-F5344CB8AC3E}">
        <p14:creationId xmlns:p14="http://schemas.microsoft.com/office/powerpoint/2010/main" val="2834535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017691A-1850-FAFC-F49B-ECD139DC0112}"/>
              </a:ext>
            </a:extLst>
          </p:cNvPr>
          <p:cNvSpPr>
            <a:spLocks noGrp="1"/>
          </p:cNvSpPr>
          <p:nvPr>
            <p:ph type="ctrTitle"/>
          </p:nvPr>
        </p:nvSpPr>
        <p:spPr>
          <a:xfrm>
            <a:off x="6090045" y="1346200"/>
            <a:ext cx="5624118" cy="3284538"/>
          </a:xfrm>
        </p:spPr>
        <p:txBody>
          <a:bodyPr anchor="b">
            <a:normAutofit/>
          </a:bodyPr>
          <a:lstStyle/>
          <a:p>
            <a:pPr algn="l"/>
            <a:r>
              <a:rPr lang="en-US" dirty="0"/>
              <a:t>Impact Project Presentation</a:t>
            </a:r>
          </a:p>
        </p:txBody>
      </p:sp>
      <p:sp>
        <p:nvSpPr>
          <p:cNvPr id="3" name="Subtitle 2">
            <a:extLst>
              <a:ext uri="{FF2B5EF4-FFF2-40B4-BE49-F238E27FC236}">
                <a16:creationId xmlns:a16="http://schemas.microsoft.com/office/drawing/2014/main" id="{B7347855-B371-5F5B-1C1C-63C656B6A851}"/>
              </a:ext>
            </a:extLst>
          </p:cNvPr>
          <p:cNvSpPr>
            <a:spLocks noGrp="1"/>
          </p:cNvSpPr>
          <p:nvPr>
            <p:ph type="subTitle" idx="1"/>
          </p:nvPr>
        </p:nvSpPr>
        <p:spPr>
          <a:xfrm>
            <a:off x="6096369" y="4630738"/>
            <a:ext cx="5617794" cy="1150937"/>
          </a:xfrm>
        </p:spPr>
        <p:txBody>
          <a:bodyPr anchor="t">
            <a:normAutofit/>
          </a:bodyPr>
          <a:lstStyle/>
          <a:p>
            <a:pPr algn="l"/>
            <a:r>
              <a:rPr lang="en-US" sz="1100" b="1" dirty="0"/>
              <a:t>Sai Vikram</a:t>
            </a:r>
          </a:p>
        </p:txBody>
      </p:sp>
      <p:sp>
        <p:nvSpPr>
          <p:cNvPr id="16" name="Freeform: Shape 10">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7" name="Picture 4" descr="Complex maths formulae on a blackboard">
            <a:extLst>
              <a:ext uri="{FF2B5EF4-FFF2-40B4-BE49-F238E27FC236}">
                <a16:creationId xmlns:a16="http://schemas.microsoft.com/office/drawing/2014/main" id="{809CA934-0A38-3892-5EB3-7B3F86DED38B}"/>
              </a:ext>
            </a:extLst>
          </p:cNvPr>
          <p:cNvPicPr>
            <a:picLocks noChangeAspect="1"/>
          </p:cNvPicPr>
          <p:nvPr/>
        </p:nvPicPr>
        <p:blipFill rotWithShape="1">
          <a:blip r:embed="rId2"/>
          <a:srcRect l="29254" r="15330" b="-1"/>
          <a:stretch/>
        </p:blipFill>
        <p:spPr>
          <a:xfrm>
            <a:off x="-1507" y="10"/>
            <a:ext cx="5205951"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5" name="Freeform: Shape 14">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9072" y="0"/>
            <a:ext cx="2845372"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89767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9B6A4-4A0C-B94A-2DC5-0519E31B702C}"/>
              </a:ext>
            </a:extLst>
          </p:cNvPr>
          <p:cNvSpPr>
            <a:spLocks noGrp="1"/>
          </p:cNvSpPr>
          <p:nvPr>
            <p:ph type="title"/>
          </p:nvPr>
        </p:nvSpPr>
        <p:spPr>
          <a:xfrm>
            <a:off x="838200" y="365125"/>
            <a:ext cx="10515600" cy="1325563"/>
          </a:xfrm>
        </p:spPr>
        <p:txBody>
          <a:bodyPr>
            <a:normAutofit/>
          </a:bodyPr>
          <a:lstStyle/>
          <a:p>
            <a:r>
              <a:rPr lang="en-US" sz="5000"/>
              <a:t>Data Mining Methods Used by Walmart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218AC9-A26B-3522-211A-844C92AE423F}"/>
              </a:ext>
            </a:extLst>
          </p:cNvPr>
          <p:cNvSpPr>
            <a:spLocks noGrp="1"/>
          </p:cNvSpPr>
          <p:nvPr>
            <p:ph idx="1"/>
          </p:nvPr>
        </p:nvSpPr>
        <p:spPr>
          <a:xfrm>
            <a:off x="838200" y="1929384"/>
            <a:ext cx="10515600" cy="4251960"/>
          </a:xfrm>
        </p:spPr>
        <p:txBody>
          <a:bodyPr>
            <a:normAutofit/>
          </a:bodyPr>
          <a:lstStyle/>
          <a:p>
            <a:r>
              <a:rPr lang="en-US" sz="2200"/>
              <a:t>The idea of sentiment analysis was not only limited to product search but , it was also used to analyse the comments of social media.</a:t>
            </a:r>
          </a:p>
          <a:p>
            <a:r>
              <a:rPr lang="en-US" sz="2200"/>
              <a:t>Real Time Example:</a:t>
            </a:r>
          </a:p>
          <a:p>
            <a:r>
              <a:rPr lang="en-US" sz="2200"/>
              <a:t>Sentimental Analysis on Twitter Comments</a:t>
            </a:r>
          </a:p>
          <a:p>
            <a:pPr marL="0" indent="0">
              <a:buNone/>
            </a:pPr>
            <a:r>
              <a:rPr lang="en-US" sz="2200"/>
              <a:t>People tend to talk more about Costco’s muffin and cookie more than Walmart’s Muffin and cookie .</a:t>
            </a:r>
          </a:p>
        </p:txBody>
      </p:sp>
    </p:spTree>
    <p:extLst>
      <p:ext uri="{BB962C8B-B14F-4D97-AF65-F5344CB8AC3E}">
        <p14:creationId xmlns:p14="http://schemas.microsoft.com/office/powerpoint/2010/main" val="238512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8CB66-529D-9FA0-BD89-6CC83052FFF3}"/>
              </a:ext>
            </a:extLst>
          </p:cNvPr>
          <p:cNvSpPr>
            <a:spLocks noGrp="1"/>
          </p:cNvSpPr>
          <p:nvPr>
            <p:ph type="title"/>
          </p:nvPr>
        </p:nvSpPr>
        <p:spPr>
          <a:xfrm>
            <a:off x="838200" y="365125"/>
            <a:ext cx="10515600" cy="1325563"/>
          </a:xfrm>
        </p:spPr>
        <p:txBody>
          <a:bodyPr>
            <a:normAutofit/>
          </a:bodyPr>
          <a:lstStyle/>
          <a:p>
            <a:r>
              <a:rPr lang="en-US" sz="4200"/>
              <a:t>Real Time Example where forecasting was useful for Walmart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318D03-C31A-AE42-246B-951D88C610C4}"/>
              </a:ext>
            </a:extLst>
          </p:cNvPr>
          <p:cNvSpPr>
            <a:spLocks noGrp="1"/>
          </p:cNvSpPr>
          <p:nvPr>
            <p:ph idx="1"/>
          </p:nvPr>
        </p:nvSpPr>
        <p:spPr>
          <a:xfrm>
            <a:off x="838200" y="1929384"/>
            <a:ext cx="10515600" cy="4251960"/>
          </a:xfrm>
        </p:spPr>
        <p:txBody>
          <a:bodyPr>
            <a:normAutofit/>
          </a:bodyPr>
          <a:lstStyle/>
          <a:p>
            <a:r>
              <a:rPr lang="en-US" sz="2200"/>
              <a:t>When USA was affected by Hurricane Ivan ,Towards florida Coast,Walmart decided to mine sales before Hurrican Charlie stuck on the before weeks.</a:t>
            </a:r>
          </a:p>
          <a:p>
            <a:r>
              <a:rPr lang="en-US" sz="2200"/>
              <a:t>And the experts after mining found out that  strawberry Pop-Tarts increase in sales, like seven times their normal sales rate, ahead of a hurricane.</a:t>
            </a:r>
          </a:p>
          <a:p>
            <a:r>
              <a:rPr lang="en-US" sz="2200"/>
              <a:t>So the Walmart made sure that they had enough stock of strawberry pop – tarts in Walmart , so amazingly they ended up in good profits,</a:t>
            </a:r>
          </a:p>
        </p:txBody>
      </p:sp>
    </p:spTree>
    <p:extLst>
      <p:ext uri="{BB962C8B-B14F-4D97-AF65-F5344CB8AC3E}">
        <p14:creationId xmlns:p14="http://schemas.microsoft.com/office/powerpoint/2010/main" val="83103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44252-3EEC-4307-836D-028B348C4099}"/>
              </a:ext>
            </a:extLst>
          </p:cNvPr>
          <p:cNvSpPr>
            <a:spLocks noGrp="1"/>
          </p:cNvSpPr>
          <p:nvPr>
            <p:ph type="title"/>
          </p:nvPr>
        </p:nvSpPr>
        <p:spPr>
          <a:xfrm>
            <a:off x="838200" y="365125"/>
            <a:ext cx="10515600" cy="1325563"/>
          </a:xfrm>
        </p:spPr>
        <p:txBody>
          <a:bodyPr>
            <a:normAutofit/>
          </a:bodyPr>
          <a:lstStyle/>
          <a:p>
            <a:r>
              <a:rPr lang="en-US" sz="4200"/>
              <a:t>Privacy, Security Social ,Concerns Point Of 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E157B7-4C24-52B2-6FC5-C37B76D7171F}"/>
              </a:ext>
            </a:extLst>
          </p:cNvPr>
          <p:cNvSpPr>
            <a:spLocks noGrp="1"/>
          </p:cNvSpPr>
          <p:nvPr>
            <p:ph idx="1"/>
          </p:nvPr>
        </p:nvSpPr>
        <p:spPr>
          <a:xfrm>
            <a:off x="838200" y="1929384"/>
            <a:ext cx="10515600" cy="4251960"/>
          </a:xfrm>
        </p:spPr>
        <p:txBody>
          <a:bodyPr>
            <a:normAutofit/>
          </a:bodyPr>
          <a:lstStyle/>
          <a:p>
            <a:pPr marL="0" indent="0">
              <a:buNone/>
            </a:pPr>
            <a:r>
              <a:rPr lang="en-US" sz="1900" b="1"/>
              <a:t>Privacy</a:t>
            </a:r>
            <a:r>
              <a:rPr lang="en-US" sz="1900"/>
              <a:t>: </a:t>
            </a:r>
            <a:r>
              <a:rPr lang="en-US" sz="1900" b="0" i="0">
                <a:effectLst/>
                <a:latin typeface="Söhne"/>
              </a:rPr>
              <a:t>These data mining techniques involve  large amounts of data, which may include personal information. If not handled carefully, there is a risk of privacy breaches, where sensitive data is exposed or used without consent. </a:t>
            </a:r>
          </a:p>
          <a:p>
            <a:pPr marL="0" indent="0">
              <a:buNone/>
            </a:pPr>
            <a:r>
              <a:rPr lang="en-US" sz="1900" b="0" i="0">
                <a:effectLst/>
                <a:latin typeface="Söhne"/>
              </a:rPr>
              <a:t>Walmart must take measures to protect customer information and ensure compliance with privacy regulations to maintain consumer trust.</a:t>
            </a:r>
            <a:endParaRPr lang="en-US" sz="1900"/>
          </a:p>
          <a:p>
            <a:pPr marL="0" indent="0">
              <a:buNone/>
            </a:pPr>
            <a:r>
              <a:rPr lang="en-US" sz="1900" b="1">
                <a:latin typeface="Söhne"/>
              </a:rPr>
              <a:t>Security</a:t>
            </a:r>
            <a:r>
              <a:rPr lang="en-US" sz="1900">
                <a:latin typeface="Söhne"/>
              </a:rPr>
              <a:t>: </a:t>
            </a:r>
            <a:r>
              <a:rPr lang="en-US" sz="1900" b="0" i="0">
                <a:effectLst/>
                <a:latin typeface="Söhne"/>
              </a:rPr>
              <a:t>Data mining techniques require storing and processing significant amounts of data. It's crucial for Walmart to implement robust security measures to prevent unauthorized access, data breaches, or hacking attempts.</a:t>
            </a:r>
          </a:p>
          <a:p>
            <a:pPr marL="0" indent="0">
              <a:buNone/>
            </a:pPr>
            <a:r>
              <a:rPr lang="en-US" sz="1900" b="0" i="0">
                <a:effectLst/>
                <a:latin typeface="Söhne"/>
              </a:rPr>
              <a:t> Protecting customer data from cyber threats is vital to maintain the integrity and confidentiality of personal information</a:t>
            </a:r>
          </a:p>
          <a:p>
            <a:pPr marL="0" indent="0">
              <a:buNone/>
            </a:pPr>
            <a:r>
              <a:rPr lang="en-US" sz="1900" b="1">
                <a:latin typeface="Söhne"/>
              </a:rPr>
              <a:t>Social Concerns</a:t>
            </a:r>
            <a:r>
              <a:rPr lang="en-US" sz="1900">
                <a:latin typeface="Söhne"/>
              </a:rPr>
              <a:t>:The social concerns of data mining techniques in Walmart can be seen from 2 sides, while the first side is positive , it is helping to understand people so as to provide them what they want, while the negative can be there is a chance that Walmart may do personalized targeting which may affect privacy and may lead to discrimination, and customer manipulation.</a:t>
            </a:r>
            <a:endParaRPr lang="en-US" sz="1900"/>
          </a:p>
        </p:txBody>
      </p:sp>
    </p:spTree>
    <p:extLst>
      <p:ext uri="{BB962C8B-B14F-4D97-AF65-F5344CB8AC3E}">
        <p14:creationId xmlns:p14="http://schemas.microsoft.com/office/powerpoint/2010/main" val="1403251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0EC7D-E51C-5B08-51CB-8C57BF84D4F6}"/>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59676D-FD6A-81CC-6545-787D4D4D727F}"/>
              </a:ext>
            </a:extLst>
          </p:cNvPr>
          <p:cNvSpPr>
            <a:spLocks noGrp="1"/>
          </p:cNvSpPr>
          <p:nvPr>
            <p:ph idx="1"/>
          </p:nvPr>
        </p:nvSpPr>
        <p:spPr>
          <a:xfrm>
            <a:off x="838200" y="1929384"/>
            <a:ext cx="10515600" cy="4251960"/>
          </a:xfrm>
        </p:spPr>
        <p:txBody>
          <a:bodyPr>
            <a:normAutofit/>
          </a:bodyPr>
          <a:lstStyle/>
          <a:p>
            <a:r>
              <a:rPr lang="en-US" sz="2200"/>
              <a:t>Walmart says that the data it collects is safe and do sell or rent the information .</a:t>
            </a:r>
          </a:p>
          <a:p>
            <a:r>
              <a:rPr lang="en-US" sz="2200"/>
              <a:t>Walmart also says that they use SSL(Secure Socket Layers) Encryption, this is basically a protocol that </a:t>
            </a:r>
            <a:r>
              <a:rPr lang="en-US" sz="2200" b="0" i="0">
                <a:effectLst/>
                <a:latin typeface="Söhne"/>
              </a:rPr>
              <a:t>ensures that the data sent between a user's web browser and a website's server remains private and cannot be intercepted or tampered with by unauthorized individuals</a:t>
            </a:r>
            <a:endParaRPr lang="en-US" sz="2200"/>
          </a:p>
        </p:txBody>
      </p:sp>
    </p:spTree>
    <p:extLst>
      <p:ext uri="{BB962C8B-B14F-4D97-AF65-F5344CB8AC3E}">
        <p14:creationId xmlns:p14="http://schemas.microsoft.com/office/powerpoint/2010/main" val="33822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57EBEB-D593-4270-A4AC-AA3BDC5C046D}"/>
              </a:ext>
            </a:extLst>
          </p:cNvPr>
          <p:cNvSpPr>
            <a:spLocks noGrp="1"/>
          </p:cNvSpPr>
          <p:nvPr>
            <p:ph type="title"/>
          </p:nvPr>
        </p:nvSpPr>
        <p:spPr>
          <a:xfrm>
            <a:off x="838200" y="365125"/>
            <a:ext cx="10515600" cy="1325563"/>
          </a:xfrm>
        </p:spPr>
        <p:txBody>
          <a:bodyPr>
            <a:normAutofit/>
          </a:bodyPr>
          <a:lstStyle/>
          <a:p>
            <a:r>
              <a:rPr lang="en-US" dirty="0"/>
              <a:t>An article in “Firewall Times” [April,2023]</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4FCE128-58D7-3814-DA87-95A5296CC6AC}"/>
              </a:ext>
            </a:extLst>
          </p:cNvPr>
          <p:cNvSpPr>
            <a:spLocks noGrp="1"/>
          </p:cNvSpPr>
          <p:nvPr>
            <p:ph idx="1"/>
          </p:nvPr>
        </p:nvSpPr>
        <p:spPr>
          <a:xfrm>
            <a:off x="838200" y="1825625"/>
            <a:ext cx="10515600" cy="4351338"/>
          </a:xfrm>
        </p:spPr>
        <p:txBody>
          <a:bodyPr>
            <a:normAutofit/>
          </a:bodyPr>
          <a:lstStyle/>
          <a:p>
            <a:r>
              <a:rPr lang="en-US" sz="2400" b="0" i="0">
                <a:effectLst/>
                <a:latin typeface="Söhne"/>
              </a:rPr>
              <a:t>A lawsuit has been filed against Walmart, claiming that hackers breached the company's official website and stole customer data, including personal information and financial details. </a:t>
            </a:r>
          </a:p>
          <a:p>
            <a:r>
              <a:rPr lang="en-US" sz="2400" b="0" i="0">
                <a:effectLst/>
                <a:latin typeface="Söhne"/>
              </a:rPr>
              <a:t>The lawsuit alleges that the stolen data was sold on the dark web. The exact number of affected customers is unspecified but believed to be in the thousands. </a:t>
            </a:r>
          </a:p>
          <a:p>
            <a:r>
              <a:rPr lang="en-US" sz="2400" b="0" i="0">
                <a:effectLst/>
                <a:latin typeface="Söhne"/>
              </a:rPr>
              <a:t>Under the California Consumer Privacy Act, Walmart could be liable to pay $750 to each affected customer.</a:t>
            </a:r>
          </a:p>
          <a:p>
            <a:r>
              <a:rPr lang="en-US" sz="2400" b="0" i="0">
                <a:effectLst/>
                <a:latin typeface="Söhne"/>
              </a:rPr>
              <a:t> Walmart denies the breach and plans to contest the allegations in court, stating that the failure of their systems did not contribute to the exposure of customer data.</a:t>
            </a:r>
            <a:endParaRPr lang="en-US" sz="2400"/>
          </a:p>
        </p:txBody>
      </p:sp>
    </p:spTree>
    <p:extLst>
      <p:ext uri="{BB962C8B-B14F-4D97-AF65-F5344CB8AC3E}">
        <p14:creationId xmlns:p14="http://schemas.microsoft.com/office/powerpoint/2010/main" val="505212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54044C-B66E-2E4B-289A-3B0672729995}"/>
              </a:ext>
            </a:extLst>
          </p:cNvPr>
          <p:cNvSpPr>
            <a:spLocks noGrp="1"/>
          </p:cNvSpPr>
          <p:nvPr>
            <p:ph type="title"/>
          </p:nvPr>
        </p:nvSpPr>
        <p:spPr>
          <a:xfrm>
            <a:off x="838200" y="365125"/>
            <a:ext cx="10515600" cy="1325563"/>
          </a:xfrm>
        </p:spPr>
        <p:txBody>
          <a:bodyPr>
            <a:normAutofit/>
          </a:bodyPr>
          <a:lstStyle/>
          <a:p>
            <a:r>
              <a:rPr lang="en-US" dirty="0"/>
              <a:t>Some More Real Time Scenarios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DE295A9-B31B-2F1A-2FA1-F1AE99DACED9}"/>
              </a:ext>
            </a:extLst>
          </p:cNvPr>
          <p:cNvSpPr>
            <a:spLocks noGrp="1"/>
          </p:cNvSpPr>
          <p:nvPr>
            <p:ph idx="1"/>
          </p:nvPr>
        </p:nvSpPr>
        <p:spPr>
          <a:xfrm>
            <a:off x="838200" y="1825625"/>
            <a:ext cx="10515600" cy="4351338"/>
          </a:xfrm>
        </p:spPr>
        <p:txBody>
          <a:bodyPr>
            <a:normAutofit/>
          </a:bodyPr>
          <a:lstStyle/>
          <a:p>
            <a:r>
              <a:rPr lang="en-US" b="0" i="0" dirty="0">
                <a:effectLst/>
                <a:latin typeface="Söhne"/>
              </a:rPr>
              <a:t>January 2021: A security flaw on Walmart Canada's website exposed customer data, including names, addresses, order details, and payment information.</a:t>
            </a:r>
          </a:p>
          <a:p>
            <a:r>
              <a:rPr lang="en-US" b="0" i="0" dirty="0">
                <a:effectLst/>
                <a:latin typeface="Söhne"/>
              </a:rPr>
              <a:t>March 2019: Employees of third-party vendor </a:t>
            </a:r>
            <a:r>
              <a:rPr lang="en-US" b="0" i="0" dirty="0" err="1">
                <a:effectLst/>
                <a:latin typeface="Söhne"/>
              </a:rPr>
              <a:t>Compucom</a:t>
            </a:r>
            <a:r>
              <a:rPr lang="en-US" b="0" i="0" dirty="0">
                <a:effectLst/>
                <a:latin typeface="Söhne"/>
              </a:rPr>
              <a:t> were investigated for unauthorized access to internal Walmart emails, potentially seeking a competitive advantage.</a:t>
            </a:r>
            <a:endParaRPr lang="en-US" dirty="0">
              <a:latin typeface="Söhne"/>
            </a:endParaRPr>
          </a:p>
          <a:p>
            <a:r>
              <a:rPr lang="en-US" b="0" i="0" dirty="0">
                <a:effectLst/>
                <a:latin typeface="Söhne"/>
              </a:rPr>
              <a:t>July 2015: Walmart Canada and CVS experienced a potential data breach involving a third-party vendor, PNI Digital Media, potentially impacting millions of customers' credit card information.</a:t>
            </a:r>
            <a:endParaRPr lang="en-US" dirty="0"/>
          </a:p>
        </p:txBody>
      </p:sp>
    </p:spTree>
    <p:extLst>
      <p:ext uri="{BB962C8B-B14F-4D97-AF65-F5344CB8AC3E}">
        <p14:creationId xmlns:p14="http://schemas.microsoft.com/office/powerpoint/2010/main" val="340229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EA5C-81CC-1D7D-AE20-BBE4EDA68D5D}"/>
              </a:ext>
            </a:extLst>
          </p:cNvPr>
          <p:cNvSpPr>
            <a:spLocks noGrp="1"/>
          </p:cNvSpPr>
          <p:nvPr>
            <p:ph type="title"/>
          </p:nvPr>
        </p:nvSpPr>
        <p:spPr/>
        <p:txBody>
          <a:bodyPr/>
          <a:lstStyle/>
          <a:p>
            <a:r>
              <a:rPr lang="en-US" dirty="0"/>
              <a:t>What is Data Mining?</a:t>
            </a:r>
          </a:p>
        </p:txBody>
      </p:sp>
      <p:sp>
        <p:nvSpPr>
          <p:cNvPr id="3" name="Content Placeholder 2">
            <a:extLst>
              <a:ext uri="{FF2B5EF4-FFF2-40B4-BE49-F238E27FC236}">
                <a16:creationId xmlns:a16="http://schemas.microsoft.com/office/drawing/2014/main" id="{2C6135AD-373F-7A21-781C-3A315614D830}"/>
              </a:ext>
            </a:extLst>
          </p:cNvPr>
          <p:cNvSpPr>
            <a:spLocks noGrp="1"/>
          </p:cNvSpPr>
          <p:nvPr>
            <p:ph idx="1"/>
          </p:nvPr>
        </p:nvSpPr>
        <p:spPr/>
        <p:txBody>
          <a:bodyPr/>
          <a:lstStyle/>
          <a:p>
            <a:r>
              <a:rPr lang="en-US" dirty="0"/>
              <a:t>Data mining in simple words can be told as , extracting patters from data available so that the organizations gain some knowledge out of the patterns.</a:t>
            </a:r>
          </a:p>
        </p:txBody>
      </p:sp>
      <p:sp>
        <p:nvSpPr>
          <p:cNvPr id="5" name="Oval 4">
            <a:extLst>
              <a:ext uri="{FF2B5EF4-FFF2-40B4-BE49-F238E27FC236}">
                <a16:creationId xmlns:a16="http://schemas.microsoft.com/office/drawing/2014/main" id="{C2F233D7-F235-9448-2D07-8E934D517F20}"/>
              </a:ext>
            </a:extLst>
          </p:cNvPr>
          <p:cNvSpPr/>
          <p:nvPr/>
        </p:nvSpPr>
        <p:spPr>
          <a:xfrm>
            <a:off x="1204452" y="4924655"/>
            <a:ext cx="1406013" cy="10127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B8F4399-F46B-A2CE-18E6-F06D34DD2D56}"/>
              </a:ext>
            </a:extLst>
          </p:cNvPr>
          <p:cNvSpPr/>
          <p:nvPr/>
        </p:nvSpPr>
        <p:spPr>
          <a:xfrm>
            <a:off x="1204452" y="3672348"/>
            <a:ext cx="1406013" cy="10127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F1C07BE-3BB2-9E83-4BA2-A092F51B2780}"/>
              </a:ext>
            </a:extLst>
          </p:cNvPr>
          <p:cNvSpPr txBox="1"/>
          <p:nvPr/>
        </p:nvSpPr>
        <p:spPr>
          <a:xfrm>
            <a:off x="1519083" y="5304058"/>
            <a:ext cx="1091381" cy="253916"/>
          </a:xfrm>
          <a:prstGeom prst="rect">
            <a:avLst/>
          </a:prstGeom>
          <a:noFill/>
        </p:spPr>
        <p:txBody>
          <a:bodyPr wrap="square" rtlCol="0">
            <a:spAutoFit/>
          </a:bodyPr>
          <a:lstStyle/>
          <a:p>
            <a:r>
              <a:rPr lang="en-US" sz="1050" dirty="0"/>
              <a:t>Data Source</a:t>
            </a:r>
          </a:p>
        </p:txBody>
      </p:sp>
      <p:sp>
        <p:nvSpPr>
          <p:cNvPr id="8" name="TextBox 7">
            <a:extLst>
              <a:ext uri="{FF2B5EF4-FFF2-40B4-BE49-F238E27FC236}">
                <a16:creationId xmlns:a16="http://schemas.microsoft.com/office/drawing/2014/main" id="{587836FA-EAD5-4187-1C22-1460A80E9657}"/>
              </a:ext>
            </a:extLst>
          </p:cNvPr>
          <p:cNvSpPr txBox="1"/>
          <p:nvPr/>
        </p:nvSpPr>
        <p:spPr>
          <a:xfrm>
            <a:off x="1519084" y="4153694"/>
            <a:ext cx="1091381" cy="253916"/>
          </a:xfrm>
          <a:prstGeom prst="rect">
            <a:avLst/>
          </a:prstGeom>
          <a:noFill/>
        </p:spPr>
        <p:txBody>
          <a:bodyPr wrap="square" rtlCol="0">
            <a:spAutoFit/>
          </a:bodyPr>
          <a:lstStyle/>
          <a:p>
            <a:r>
              <a:rPr lang="en-US" sz="1050" dirty="0"/>
              <a:t>Data Source</a:t>
            </a:r>
          </a:p>
        </p:txBody>
      </p:sp>
      <p:cxnSp>
        <p:nvCxnSpPr>
          <p:cNvPr id="10" name="Straight Arrow Connector 9">
            <a:extLst>
              <a:ext uri="{FF2B5EF4-FFF2-40B4-BE49-F238E27FC236}">
                <a16:creationId xmlns:a16="http://schemas.microsoft.com/office/drawing/2014/main" id="{B1C54302-1E2D-CE73-1BCC-297790D2A3D2}"/>
              </a:ext>
            </a:extLst>
          </p:cNvPr>
          <p:cNvCxnSpPr/>
          <p:nvPr/>
        </p:nvCxnSpPr>
        <p:spPr>
          <a:xfrm>
            <a:off x="2610464" y="4153694"/>
            <a:ext cx="988142" cy="45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0ADD09D-394E-BD2C-CE29-5528B7FC2007}"/>
              </a:ext>
            </a:extLst>
          </p:cNvPr>
          <p:cNvCxnSpPr/>
          <p:nvPr/>
        </p:nvCxnSpPr>
        <p:spPr>
          <a:xfrm flipV="1">
            <a:off x="2713703" y="4888956"/>
            <a:ext cx="884903" cy="27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921C0AE-C437-7A40-C246-E44865E56695}"/>
              </a:ext>
            </a:extLst>
          </p:cNvPr>
          <p:cNvSpPr/>
          <p:nvPr/>
        </p:nvSpPr>
        <p:spPr>
          <a:xfrm>
            <a:off x="3667432" y="4382511"/>
            <a:ext cx="2261420" cy="9215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71377C-A0FD-FD0A-7DB3-31DA0D001EE5}"/>
              </a:ext>
            </a:extLst>
          </p:cNvPr>
          <p:cNvSpPr txBox="1"/>
          <p:nvPr/>
        </p:nvSpPr>
        <p:spPr>
          <a:xfrm>
            <a:off x="3701844" y="4493342"/>
            <a:ext cx="2148350" cy="646331"/>
          </a:xfrm>
          <a:prstGeom prst="rect">
            <a:avLst/>
          </a:prstGeom>
          <a:noFill/>
        </p:spPr>
        <p:txBody>
          <a:bodyPr wrap="square" rtlCol="0">
            <a:spAutoFit/>
          </a:bodyPr>
          <a:lstStyle/>
          <a:p>
            <a:r>
              <a:rPr lang="en-US" dirty="0" err="1"/>
              <a:t>DataCollection,Cleaning,Making</a:t>
            </a:r>
            <a:r>
              <a:rPr lang="en-US" dirty="0"/>
              <a:t> it ready</a:t>
            </a:r>
          </a:p>
        </p:txBody>
      </p:sp>
      <p:cxnSp>
        <p:nvCxnSpPr>
          <p:cNvPr id="16" name="Straight Arrow Connector 15">
            <a:extLst>
              <a:ext uri="{FF2B5EF4-FFF2-40B4-BE49-F238E27FC236}">
                <a16:creationId xmlns:a16="http://schemas.microsoft.com/office/drawing/2014/main" id="{BC49336B-5A4B-803C-445A-289B97197B67}"/>
              </a:ext>
            </a:extLst>
          </p:cNvPr>
          <p:cNvCxnSpPr/>
          <p:nvPr/>
        </p:nvCxnSpPr>
        <p:spPr>
          <a:xfrm>
            <a:off x="6027174" y="4685071"/>
            <a:ext cx="2153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9E06CFA-E240-16D2-1688-D0605C5A7470}"/>
              </a:ext>
            </a:extLst>
          </p:cNvPr>
          <p:cNvSpPr txBox="1"/>
          <p:nvPr/>
        </p:nvSpPr>
        <p:spPr>
          <a:xfrm>
            <a:off x="6066502" y="4381355"/>
            <a:ext cx="2074607" cy="646331"/>
          </a:xfrm>
          <a:prstGeom prst="rect">
            <a:avLst/>
          </a:prstGeom>
          <a:noFill/>
        </p:spPr>
        <p:txBody>
          <a:bodyPr wrap="square" rtlCol="0">
            <a:spAutoFit/>
          </a:bodyPr>
          <a:lstStyle/>
          <a:p>
            <a:r>
              <a:rPr lang="en-US" dirty="0"/>
              <a:t>Mining interesting Patters as required</a:t>
            </a:r>
          </a:p>
        </p:txBody>
      </p:sp>
      <p:sp>
        <p:nvSpPr>
          <p:cNvPr id="18" name="Rectangle: Rounded Corners 17">
            <a:extLst>
              <a:ext uri="{FF2B5EF4-FFF2-40B4-BE49-F238E27FC236}">
                <a16:creationId xmlns:a16="http://schemas.microsoft.com/office/drawing/2014/main" id="{912F5F6F-2E57-D9A1-30DB-8B8EAE96C354}"/>
              </a:ext>
            </a:extLst>
          </p:cNvPr>
          <p:cNvSpPr/>
          <p:nvPr/>
        </p:nvSpPr>
        <p:spPr>
          <a:xfrm>
            <a:off x="8141109" y="4178709"/>
            <a:ext cx="1238865" cy="11253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0C2B51C-96C6-CF46-9142-51520186317F}"/>
              </a:ext>
            </a:extLst>
          </p:cNvPr>
          <p:cNvSpPr txBox="1"/>
          <p:nvPr/>
        </p:nvSpPr>
        <p:spPr>
          <a:xfrm>
            <a:off x="8278759" y="4381355"/>
            <a:ext cx="943899" cy="338554"/>
          </a:xfrm>
          <a:prstGeom prst="rect">
            <a:avLst/>
          </a:prstGeom>
          <a:noFill/>
        </p:spPr>
        <p:txBody>
          <a:bodyPr wrap="square" rtlCol="0">
            <a:spAutoFit/>
          </a:bodyPr>
          <a:lstStyle/>
          <a:p>
            <a:r>
              <a:rPr lang="en-US" sz="1600" dirty="0"/>
              <a:t>Patterns</a:t>
            </a:r>
          </a:p>
        </p:txBody>
      </p:sp>
      <p:sp>
        <p:nvSpPr>
          <p:cNvPr id="22" name="TextBox 21">
            <a:extLst>
              <a:ext uri="{FF2B5EF4-FFF2-40B4-BE49-F238E27FC236}">
                <a16:creationId xmlns:a16="http://schemas.microsoft.com/office/drawing/2014/main" id="{AA92AA79-2523-759B-BB81-8AD44786F87F}"/>
              </a:ext>
            </a:extLst>
          </p:cNvPr>
          <p:cNvSpPr txBox="1"/>
          <p:nvPr/>
        </p:nvSpPr>
        <p:spPr>
          <a:xfrm>
            <a:off x="9581536" y="3429000"/>
            <a:ext cx="1578077" cy="2862322"/>
          </a:xfrm>
          <a:prstGeom prst="rect">
            <a:avLst/>
          </a:prstGeom>
          <a:noFill/>
        </p:spPr>
        <p:txBody>
          <a:bodyPr wrap="square" rtlCol="0">
            <a:spAutoFit/>
          </a:bodyPr>
          <a:lstStyle/>
          <a:p>
            <a:r>
              <a:rPr lang="en-US" dirty="0"/>
              <a:t>What to do next</a:t>
            </a:r>
          </a:p>
          <a:p>
            <a:endParaRPr lang="en-US" dirty="0"/>
          </a:p>
          <a:p>
            <a:pPr marL="285750" indent="-285750">
              <a:buFont typeface="Arial" panose="020B0604020202020204" pitchFamily="34" charset="0"/>
              <a:buChar char="•"/>
            </a:pPr>
            <a:r>
              <a:rPr lang="en-US" dirty="0"/>
              <a:t>Forecasting</a:t>
            </a:r>
          </a:p>
          <a:p>
            <a:pPr marL="285750" indent="-285750">
              <a:buFont typeface="Arial" panose="020B0604020202020204" pitchFamily="34" charset="0"/>
              <a:buChar char="•"/>
            </a:pPr>
            <a:r>
              <a:rPr lang="en-US" dirty="0"/>
              <a:t>More Profit</a:t>
            </a:r>
          </a:p>
          <a:p>
            <a:pPr marL="285750" indent="-285750">
              <a:buFont typeface="Arial" panose="020B0604020202020204" pitchFamily="34" charset="0"/>
              <a:buChar char="•"/>
            </a:pPr>
            <a:r>
              <a:rPr lang="en-US" dirty="0"/>
              <a:t>Avoid Dead Stock</a:t>
            </a:r>
          </a:p>
          <a:p>
            <a:pPr marL="285750" indent="-285750">
              <a:buFont typeface="Arial" panose="020B0604020202020204" pitchFamily="34" charset="0"/>
              <a:buChar char="•"/>
            </a:pPr>
            <a:r>
              <a:rPr lang="en-US" dirty="0"/>
              <a:t>Understand Customers</a:t>
            </a:r>
          </a:p>
          <a:p>
            <a:pPr marL="285750" indent="-285750">
              <a:buFont typeface="Arial" panose="020B0604020202020204" pitchFamily="34" charset="0"/>
              <a:buChar char="•"/>
            </a:pPr>
            <a:r>
              <a:rPr lang="en-US" dirty="0" err="1"/>
              <a:t>etc</a:t>
            </a:r>
            <a:endParaRPr lang="en-US" dirty="0"/>
          </a:p>
        </p:txBody>
      </p:sp>
    </p:spTree>
    <p:extLst>
      <p:ext uri="{BB962C8B-B14F-4D97-AF65-F5344CB8AC3E}">
        <p14:creationId xmlns:p14="http://schemas.microsoft.com/office/powerpoint/2010/main" val="280754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16CC84-FEA2-256D-1603-9B3ECF0BD3B6}"/>
              </a:ext>
            </a:extLst>
          </p:cNvPr>
          <p:cNvSpPr>
            <a:spLocks noGrp="1"/>
          </p:cNvSpPr>
          <p:nvPr>
            <p:ph type="title"/>
          </p:nvPr>
        </p:nvSpPr>
        <p:spPr>
          <a:xfrm>
            <a:off x="640080" y="325369"/>
            <a:ext cx="4368602" cy="1956841"/>
          </a:xfrm>
        </p:spPr>
        <p:txBody>
          <a:bodyPr anchor="b">
            <a:normAutofit/>
          </a:bodyPr>
          <a:lstStyle/>
          <a:p>
            <a:r>
              <a:rPr lang="en-US" sz="5400"/>
              <a:t>Walmart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051412-B256-EB9E-9256-629945965D69}"/>
              </a:ext>
            </a:extLst>
          </p:cNvPr>
          <p:cNvSpPr>
            <a:spLocks noGrp="1"/>
          </p:cNvSpPr>
          <p:nvPr>
            <p:ph idx="1"/>
          </p:nvPr>
        </p:nvSpPr>
        <p:spPr>
          <a:xfrm>
            <a:off x="640080" y="2872899"/>
            <a:ext cx="4243589" cy="3320668"/>
          </a:xfrm>
        </p:spPr>
        <p:txBody>
          <a:bodyPr>
            <a:normAutofit/>
          </a:bodyPr>
          <a:lstStyle/>
          <a:p>
            <a:r>
              <a:rPr lang="en-US" sz="1900"/>
              <a:t>Walmart in simple words is a retail store, which has many branches or outlets in many places</a:t>
            </a:r>
          </a:p>
          <a:p>
            <a:r>
              <a:rPr lang="en-US" sz="1900"/>
              <a:t>In 2015 Walmart is the largest retail chain in the world in terms of retail revenue.</a:t>
            </a:r>
          </a:p>
          <a:p>
            <a:r>
              <a:rPr lang="en-US" sz="1900"/>
              <a:t>Walmart platform is based on extensive big data ecosystem for online marketing with more than 200 Hadoop nodes and a powerful analysis engine.</a:t>
            </a:r>
          </a:p>
          <a:p>
            <a:endParaRPr lang="en-US" sz="1900"/>
          </a:p>
        </p:txBody>
      </p:sp>
      <p:pic>
        <p:nvPicPr>
          <p:cNvPr id="5" name="Picture 4" descr="Line of grocery carts">
            <a:extLst>
              <a:ext uri="{FF2B5EF4-FFF2-40B4-BE49-F238E27FC236}">
                <a16:creationId xmlns:a16="http://schemas.microsoft.com/office/drawing/2014/main" id="{17479184-42F9-53AF-E8D0-1D2ED463411F}"/>
              </a:ext>
            </a:extLst>
          </p:cNvPr>
          <p:cNvPicPr>
            <a:picLocks noChangeAspect="1"/>
          </p:cNvPicPr>
          <p:nvPr/>
        </p:nvPicPr>
        <p:blipFill rotWithShape="1">
          <a:blip r:embed="rId2"/>
          <a:srcRect l="31129" r="191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3988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D1ED2-F47F-E8F6-9CC4-8E762EF21D2F}"/>
              </a:ext>
            </a:extLst>
          </p:cNvPr>
          <p:cNvSpPr>
            <a:spLocks noGrp="1"/>
          </p:cNvSpPr>
          <p:nvPr>
            <p:ph type="title"/>
          </p:nvPr>
        </p:nvSpPr>
        <p:spPr>
          <a:xfrm>
            <a:off x="640080" y="325369"/>
            <a:ext cx="4368602" cy="1956841"/>
          </a:xfrm>
        </p:spPr>
        <p:txBody>
          <a:bodyPr anchor="b">
            <a:normAutofit/>
          </a:bodyPr>
          <a:lstStyle/>
          <a:p>
            <a:r>
              <a:rPr lang="en-US" sz="4200"/>
              <a:t>Why does Walmart need Data Mining</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DF5962-9C29-9AF9-4C23-93EF2D23C6F4}"/>
              </a:ext>
            </a:extLst>
          </p:cNvPr>
          <p:cNvSpPr>
            <a:spLocks noGrp="1"/>
          </p:cNvSpPr>
          <p:nvPr>
            <p:ph idx="1"/>
          </p:nvPr>
        </p:nvSpPr>
        <p:spPr>
          <a:xfrm>
            <a:off x="640080" y="2872899"/>
            <a:ext cx="4243589" cy="3320668"/>
          </a:xfrm>
        </p:spPr>
        <p:txBody>
          <a:bodyPr>
            <a:normAutofit/>
          </a:bodyPr>
          <a:lstStyle/>
          <a:p>
            <a:r>
              <a:rPr lang="en-US" sz="2200"/>
              <a:t>Walmart transactional data bases are estimated to contain more than 2.5 penta bytes of data about their products ,customers etc.</a:t>
            </a:r>
          </a:p>
          <a:p>
            <a:r>
              <a:rPr lang="en-US" sz="2200"/>
              <a:t>What does Walmart do with this data?</a:t>
            </a:r>
          </a:p>
          <a:p>
            <a:endParaRPr lang="en-US" sz="2200"/>
          </a:p>
        </p:txBody>
      </p:sp>
      <p:pic>
        <p:nvPicPr>
          <p:cNvPr id="5" name="Picture 4" descr="Graph">
            <a:extLst>
              <a:ext uri="{FF2B5EF4-FFF2-40B4-BE49-F238E27FC236}">
                <a16:creationId xmlns:a16="http://schemas.microsoft.com/office/drawing/2014/main" id="{D39D4F1C-3396-A2C9-A067-50FB9567479F}"/>
              </a:ext>
            </a:extLst>
          </p:cNvPr>
          <p:cNvPicPr>
            <a:picLocks noChangeAspect="1"/>
          </p:cNvPicPr>
          <p:nvPr/>
        </p:nvPicPr>
        <p:blipFill rotWithShape="1">
          <a:blip r:embed="rId2"/>
          <a:srcRect l="13022" r="2428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8540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3A26F-67F1-C663-D9D7-F6F9B3FA8DC9}"/>
              </a:ext>
            </a:extLst>
          </p:cNvPr>
          <p:cNvSpPr>
            <a:spLocks noGrp="1"/>
          </p:cNvSpPr>
          <p:nvPr>
            <p:ph type="title"/>
          </p:nvPr>
        </p:nvSpPr>
        <p:spPr>
          <a:xfrm>
            <a:off x="6739128" y="638089"/>
            <a:ext cx="4818888" cy="1476801"/>
          </a:xfrm>
        </p:spPr>
        <p:txBody>
          <a:bodyPr anchor="b">
            <a:normAutofit/>
          </a:bodyPr>
          <a:lstStyle/>
          <a:p>
            <a:r>
              <a:rPr lang="en-US" sz="3800"/>
              <a:t>Data Mining Methods Used by Walmart</a:t>
            </a:r>
          </a:p>
        </p:txBody>
      </p:sp>
      <p:pic>
        <p:nvPicPr>
          <p:cNvPr id="5" name="Picture 4" descr="A picture containing text, screenshot, font&#10;&#10;Description automatically generated">
            <a:extLst>
              <a:ext uri="{FF2B5EF4-FFF2-40B4-BE49-F238E27FC236}">
                <a16:creationId xmlns:a16="http://schemas.microsoft.com/office/drawing/2014/main" id="{E575B7EC-5D2F-47EA-B23A-FADB5427C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1409182"/>
            <a:ext cx="5458968" cy="4039635"/>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D8FB35-7847-619B-B54B-F51D05B82E2A}"/>
              </a:ext>
            </a:extLst>
          </p:cNvPr>
          <p:cNvSpPr>
            <a:spLocks noGrp="1"/>
          </p:cNvSpPr>
          <p:nvPr>
            <p:ph idx="1"/>
          </p:nvPr>
        </p:nvSpPr>
        <p:spPr>
          <a:xfrm>
            <a:off x="6739128" y="2664886"/>
            <a:ext cx="4818888" cy="3550789"/>
          </a:xfrm>
        </p:spPr>
        <p:txBody>
          <a:bodyPr anchor="t">
            <a:normAutofit/>
          </a:bodyPr>
          <a:lstStyle/>
          <a:p>
            <a:r>
              <a:rPr lang="en-US" sz="2200"/>
              <a:t>DECISION TREES:</a:t>
            </a:r>
            <a:r>
              <a:rPr lang="en-IN" sz="2200"/>
              <a:t>A decision tree is a supervised machine learning algorithm . It typically has two nodes I)decision node II)leaf.The goal is to maximize the information gain at each split. Entropy is the measure of information contained in a state.Entropy=sigma -pi log(pi).</a:t>
            </a:r>
          </a:p>
          <a:p>
            <a:endParaRPr lang="en-IN" sz="2200"/>
          </a:p>
          <a:p>
            <a:endParaRPr lang="en-IN" sz="2200"/>
          </a:p>
          <a:p>
            <a:endParaRPr lang="en-IN" sz="2200"/>
          </a:p>
          <a:p>
            <a:endParaRPr lang="en-US" sz="2200"/>
          </a:p>
        </p:txBody>
      </p:sp>
    </p:spTree>
    <p:extLst>
      <p:ext uri="{BB962C8B-B14F-4D97-AF65-F5344CB8AC3E}">
        <p14:creationId xmlns:p14="http://schemas.microsoft.com/office/powerpoint/2010/main" val="79089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10610-503F-9749-CA5D-9158C8F7EFFB}"/>
              </a:ext>
            </a:extLst>
          </p:cNvPr>
          <p:cNvSpPr>
            <a:spLocks noGrp="1"/>
          </p:cNvSpPr>
          <p:nvPr>
            <p:ph type="title"/>
          </p:nvPr>
        </p:nvSpPr>
        <p:spPr>
          <a:xfrm>
            <a:off x="630936" y="640080"/>
            <a:ext cx="4818888" cy="1481328"/>
          </a:xfrm>
        </p:spPr>
        <p:txBody>
          <a:bodyPr anchor="b">
            <a:normAutofit/>
          </a:bodyPr>
          <a:lstStyle/>
          <a:p>
            <a:r>
              <a:rPr lang="en-US" sz="3800"/>
              <a:t>Data Mining Methods Used by Walmart</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A70B48-B6A2-316C-179D-0E65BFC171A8}"/>
              </a:ext>
            </a:extLst>
          </p:cNvPr>
          <p:cNvSpPr>
            <a:spLocks noGrp="1"/>
          </p:cNvSpPr>
          <p:nvPr>
            <p:ph idx="1"/>
          </p:nvPr>
        </p:nvSpPr>
        <p:spPr>
          <a:xfrm>
            <a:off x="630936" y="2660904"/>
            <a:ext cx="4818888" cy="3547872"/>
          </a:xfrm>
        </p:spPr>
        <p:txBody>
          <a:bodyPr anchor="t">
            <a:normAutofit/>
          </a:bodyPr>
          <a:lstStyle/>
          <a:p>
            <a:r>
              <a:rPr lang="en-US" sz="2200"/>
              <a:t>RANDOM FOREST:</a:t>
            </a:r>
            <a:r>
              <a:rPr lang="en-IN" sz="2200"/>
              <a:t>Random Forest is an ensemble learning method. it mixes numerous decision trees to produce predictions that are more accurate. To construct a fresh training set, it first randomly selects a portion of the training data using bootstrap sampling. Random Forest is parallelizable</a:t>
            </a:r>
          </a:p>
          <a:p>
            <a:endParaRPr lang="en-IN" sz="2200"/>
          </a:p>
          <a:p>
            <a:endParaRPr lang="en-IN" sz="2200"/>
          </a:p>
          <a:p>
            <a:endParaRPr lang="en-IN" sz="2200"/>
          </a:p>
        </p:txBody>
      </p:sp>
      <p:pic>
        <p:nvPicPr>
          <p:cNvPr id="5" name="Picture 4" descr="A picture containing text, screenshot, font, line&#10;&#10;Description automatically generated">
            <a:extLst>
              <a:ext uri="{FF2B5EF4-FFF2-40B4-BE49-F238E27FC236}">
                <a16:creationId xmlns:a16="http://schemas.microsoft.com/office/drawing/2014/main" id="{18D965C6-28F1-536D-F0F6-24FD7CBFC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2521446"/>
            <a:ext cx="5458968" cy="1815107"/>
          </a:xfrm>
          <a:prstGeom prst="rect">
            <a:avLst/>
          </a:prstGeom>
        </p:spPr>
      </p:pic>
    </p:spTree>
    <p:extLst>
      <p:ext uri="{BB962C8B-B14F-4D97-AF65-F5344CB8AC3E}">
        <p14:creationId xmlns:p14="http://schemas.microsoft.com/office/powerpoint/2010/main" val="139007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85712-13E9-77E2-3380-4469DF908636}"/>
              </a:ext>
            </a:extLst>
          </p:cNvPr>
          <p:cNvSpPr>
            <a:spLocks noGrp="1"/>
          </p:cNvSpPr>
          <p:nvPr>
            <p:ph type="title"/>
          </p:nvPr>
        </p:nvSpPr>
        <p:spPr>
          <a:xfrm>
            <a:off x="630936" y="640080"/>
            <a:ext cx="4818888" cy="1481328"/>
          </a:xfrm>
        </p:spPr>
        <p:txBody>
          <a:bodyPr anchor="b">
            <a:normAutofit/>
          </a:bodyPr>
          <a:lstStyle/>
          <a:p>
            <a:r>
              <a:rPr lang="en-US" sz="3800"/>
              <a:t>Data Mining Methods Used by Walmart</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23FA49-BEBF-09C4-6A31-DE1361E4B486}"/>
              </a:ext>
            </a:extLst>
          </p:cNvPr>
          <p:cNvSpPr>
            <a:spLocks noGrp="1"/>
          </p:cNvSpPr>
          <p:nvPr>
            <p:ph idx="1"/>
          </p:nvPr>
        </p:nvSpPr>
        <p:spPr>
          <a:xfrm>
            <a:off x="630936" y="2660904"/>
            <a:ext cx="4818888" cy="3547872"/>
          </a:xfrm>
        </p:spPr>
        <p:txBody>
          <a:bodyPr anchor="t">
            <a:normAutofit/>
          </a:bodyPr>
          <a:lstStyle/>
          <a:p>
            <a:r>
              <a:rPr lang="en-US" sz="2200"/>
              <a:t>K-NEAREST NEIGHBORS:</a:t>
            </a:r>
            <a:r>
              <a:rPr lang="en-IN" sz="2200"/>
              <a:t>supervised machine learning algorithm</a:t>
            </a:r>
            <a:r>
              <a:rPr lang="en-US" sz="2200"/>
              <a:t>.</a:t>
            </a:r>
            <a:r>
              <a:rPr lang="en-IN" sz="2200"/>
              <a:t> It is a sort of instance-based learning that is non-parametric and makes predictions based on the similarities between fresh data points and the training data.It has majorly two phases Training phase,Forecasting phase.</a:t>
            </a:r>
          </a:p>
          <a:p>
            <a:endParaRPr lang="en-IN" sz="2200"/>
          </a:p>
          <a:p>
            <a:endParaRPr lang="en-IN" sz="2200"/>
          </a:p>
        </p:txBody>
      </p:sp>
      <p:pic>
        <p:nvPicPr>
          <p:cNvPr id="5" name="Picture 4" descr="A picture containing text, screenshot, font, number&#10;&#10;Description automatically generated">
            <a:extLst>
              <a:ext uri="{FF2B5EF4-FFF2-40B4-BE49-F238E27FC236}">
                <a16:creationId xmlns:a16="http://schemas.microsoft.com/office/drawing/2014/main" id="{93960124-1CCB-5750-F824-653275E3B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29897"/>
            <a:ext cx="5458968" cy="3398206"/>
          </a:xfrm>
          <a:prstGeom prst="rect">
            <a:avLst/>
          </a:prstGeom>
        </p:spPr>
      </p:pic>
    </p:spTree>
    <p:extLst>
      <p:ext uri="{BB962C8B-B14F-4D97-AF65-F5344CB8AC3E}">
        <p14:creationId xmlns:p14="http://schemas.microsoft.com/office/powerpoint/2010/main" val="255357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E2DC9-C36F-2E42-6699-6023C0CED7E8}"/>
              </a:ext>
            </a:extLst>
          </p:cNvPr>
          <p:cNvSpPr>
            <a:spLocks noGrp="1"/>
          </p:cNvSpPr>
          <p:nvPr>
            <p:ph type="title"/>
          </p:nvPr>
        </p:nvSpPr>
        <p:spPr>
          <a:xfrm>
            <a:off x="640080" y="325369"/>
            <a:ext cx="4368602" cy="1956841"/>
          </a:xfrm>
        </p:spPr>
        <p:txBody>
          <a:bodyPr anchor="b">
            <a:normAutofit/>
          </a:bodyPr>
          <a:lstStyle/>
          <a:p>
            <a:r>
              <a:rPr lang="en-US" sz="4200"/>
              <a:t>Data Mining Methods Used by Walmart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99FDD3-254B-8997-0C26-57DEC440AFF2}"/>
              </a:ext>
            </a:extLst>
          </p:cNvPr>
          <p:cNvSpPr>
            <a:spLocks noGrp="1"/>
          </p:cNvSpPr>
          <p:nvPr>
            <p:ph idx="1"/>
          </p:nvPr>
        </p:nvSpPr>
        <p:spPr>
          <a:xfrm>
            <a:off x="640080" y="2872899"/>
            <a:ext cx="4243589" cy="3320668"/>
          </a:xfrm>
        </p:spPr>
        <p:txBody>
          <a:bodyPr>
            <a:normAutofit/>
          </a:bodyPr>
          <a:lstStyle/>
          <a:p>
            <a:pPr marL="0" indent="0">
              <a:buNone/>
            </a:pPr>
            <a:r>
              <a:rPr lang="en-US" sz="1700" b="0" i="0">
                <a:effectLst/>
                <a:latin typeface="Söhne"/>
              </a:rPr>
              <a:t>XGBoost Regressor</a:t>
            </a:r>
          </a:p>
          <a:p>
            <a:r>
              <a:rPr lang="en-US" sz="1700" b="0" i="0">
                <a:effectLst/>
                <a:latin typeface="Söhne"/>
              </a:rPr>
              <a:t>Walmart uses XGBoost, a powerful algorithm that combines decision trees, to train a model. The model learns from historical data to make predictions. It goes through many rounds of training, where it repeatedly corrects its mistakes and improves its accuracy. </a:t>
            </a:r>
            <a:endParaRPr lang="en-US" sz="1700">
              <a:latin typeface="Söhne"/>
            </a:endParaRPr>
          </a:p>
          <a:p>
            <a:r>
              <a:rPr lang="en-US" sz="1700">
                <a:latin typeface="Söhne"/>
              </a:rPr>
              <a:t>T</a:t>
            </a:r>
            <a:r>
              <a:rPr lang="en-US" sz="1700" b="0" i="0">
                <a:effectLst/>
                <a:latin typeface="Söhne"/>
              </a:rPr>
              <a:t>he optimal values for xgboost algorithm are selected using hyperparamter values.</a:t>
            </a:r>
          </a:p>
        </p:txBody>
      </p:sp>
      <p:pic>
        <p:nvPicPr>
          <p:cNvPr id="5" name="Picture 4" descr="Graph on document with pen">
            <a:extLst>
              <a:ext uri="{FF2B5EF4-FFF2-40B4-BE49-F238E27FC236}">
                <a16:creationId xmlns:a16="http://schemas.microsoft.com/office/drawing/2014/main" id="{AA42D133-2F36-C72E-87DA-D4430BB719FD}"/>
              </a:ext>
            </a:extLst>
          </p:cNvPr>
          <p:cNvPicPr>
            <a:picLocks noChangeAspect="1"/>
          </p:cNvPicPr>
          <p:nvPr/>
        </p:nvPicPr>
        <p:blipFill rotWithShape="1">
          <a:blip r:embed="rId2"/>
          <a:srcRect l="23385" r="96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9939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958A7-6523-726E-316A-73DF18DCAC91}"/>
              </a:ext>
            </a:extLst>
          </p:cNvPr>
          <p:cNvSpPr>
            <a:spLocks noGrp="1"/>
          </p:cNvSpPr>
          <p:nvPr>
            <p:ph type="title"/>
          </p:nvPr>
        </p:nvSpPr>
        <p:spPr>
          <a:xfrm>
            <a:off x="838200" y="365125"/>
            <a:ext cx="10515600" cy="1325563"/>
          </a:xfrm>
        </p:spPr>
        <p:txBody>
          <a:bodyPr>
            <a:normAutofit/>
          </a:bodyPr>
          <a:lstStyle/>
          <a:p>
            <a:r>
              <a:rPr lang="en-US" sz="5000"/>
              <a:t>Data Mining Methods Used by Walmart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209C77-AB30-6596-08A5-ACDE994625C7}"/>
              </a:ext>
            </a:extLst>
          </p:cNvPr>
          <p:cNvSpPr>
            <a:spLocks noGrp="1"/>
          </p:cNvSpPr>
          <p:nvPr>
            <p:ph idx="1"/>
          </p:nvPr>
        </p:nvSpPr>
        <p:spPr>
          <a:xfrm>
            <a:off x="838200" y="1929384"/>
            <a:ext cx="10515600" cy="4251960"/>
          </a:xfrm>
        </p:spPr>
        <p:txBody>
          <a:bodyPr>
            <a:normAutofit/>
          </a:bodyPr>
          <a:lstStyle/>
          <a:p>
            <a:pPr marL="0" indent="0">
              <a:buNone/>
            </a:pPr>
            <a:r>
              <a:rPr lang="en-US" sz="2200"/>
              <a:t>Sentimental Retrieval:</a:t>
            </a:r>
          </a:p>
          <a:p>
            <a:pPr marL="0" indent="0">
              <a:buNone/>
            </a:pPr>
            <a:endParaRPr lang="en-US" sz="2200"/>
          </a:p>
          <a:p>
            <a:r>
              <a:rPr lang="en-US" sz="2200"/>
              <a:t>What is sentimental Retrieval?</a:t>
            </a:r>
          </a:p>
          <a:p>
            <a:pPr marL="0" indent="0">
              <a:buNone/>
            </a:pPr>
            <a:r>
              <a:rPr lang="en-US" sz="2200" b="0" i="0">
                <a:effectLst/>
                <a:latin typeface="Söhne"/>
              </a:rPr>
              <a:t>Semantic retrieval at Walmart means searching for products based on their meaning or context, rather than just looking for exact matches to keywords. It's about understanding what users want and finding products that match their intent</a:t>
            </a:r>
            <a:endParaRPr lang="en-US" sz="2200"/>
          </a:p>
          <a:p>
            <a:r>
              <a:rPr lang="en-US" sz="2200"/>
              <a:t>Why do we need sentimental Retrieval?</a:t>
            </a:r>
          </a:p>
          <a:p>
            <a:pPr marL="0" indent="0">
              <a:buNone/>
            </a:pPr>
            <a:r>
              <a:rPr lang="en-US" sz="2200">
                <a:latin typeface="Söhne"/>
              </a:rPr>
              <a:t>E</a:t>
            </a:r>
            <a:r>
              <a:rPr lang="en-US" sz="2200" b="0" i="0">
                <a:effectLst/>
                <a:latin typeface="Söhne"/>
              </a:rPr>
              <a:t>specially helpful for specific and uncommon search terms. Instead of only focusing on the words themselves, semantic retrieval considers the overall meaning behind the words to provide better search results.</a:t>
            </a:r>
            <a:endParaRPr lang="en-US" sz="2200"/>
          </a:p>
          <a:p>
            <a:endParaRPr lang="en-US" sz="2200"/>
          </a:p>
        </p:txBody>
      </p:sp>
    </p:spTree>
    <p:extLst>
      <p:ext uri="{BB962C8B-B14F-4D97-AF65-F5344CB8AC3E}">
        <p14:creationId xmlns:p14="http://schemas.microsoft.com/office/powerpoint/2010/main" val="251143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1100</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Meiryo</vt:lpstr>
      <vt:lpstr>Arial</vt:lpstr>
      <vt:lpstr>Calibri</vt:lpstr>
      <vt:lpstr>Calibri Light</vt:lpstr>
      <vt:lpstr>Söhne</vt:lpstr>
      <vt:lpstr>Office Theme</vt:lpstr>
      <vt:lpstr>Impact Project Presentation</vt:lpstr>
      <vt:lpstr>What is Data Mining?</vt:lpstr>
      <vt:lpstr>Walmart</vt:lpstr>
      <vt:lpstr>Why does Walmart need Data Mining</vt:lpstr>
      <vt:lpstr>Data Mining Methods Used by Walmart</vt:lpstr>
      <vt:lpstr>Data Mining Methods Used by Walmart</vt:lpstr>
      <vt:lpstr>Data Mining Methods Used by Walmart</vt:lpstr>
      <vt:lpstr>Data Mining Methods Used by Walmart</vt:lpstr>
      <vt:lpstr>Data Mining Methods Used by Walmart</vt:lpstr>
      <vt:lpstr>Data Mining Methods Used by Walmart</vt:lpstr>
      <vt:lpstr>Real Time Example where forecasting was useful for Walmart</vt:lpstr>
      <vt:lpstr>Privacy, Security Social ,Concerns Point Of View</vt:lpstr>
      <vt:lpstr>PowerPoint Presentation</vt:lpstr>
      <vt:lpstr>An article in “Firewall Times” [April,2023]</vt:lpstr>
      <vt:lpstr>Some More Real Time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Project Presentation</dc:title>
  <dc:creator>Alladi, Sai Vikram</dc:creator>
  <cp:lastModifiedBy>Alladi, Sai Vikram</cp:lastModifiedBy>
  <cp:revision>12</cp:revision>
  <dcterms:created xsi:type="dcterms:W3CDTF">2023-05-30T19:29:15Z</dcterms:created>
  <dcterms:modified xsi:type="dcterms:W3CDTF">2025-01-25T23:28:16Z</dcterms:modified>
</cp:coreProperties>
</file>