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5" r:id="rId3"/>
    <p:sldId id="257" r:id="rId4"/>
    <p:sldId id="264" r:id="rId5"/>
    <p:sldId id="258" r:id="rId6"/>
    <p:sldId id="259" r:id="rId7"/>
    <p:sldId id="260" r:id="rId8"/>
    <p:sldId id="261" r:id="rId9"/>
    <p:sldId id="266" r:id="rId10"/>
    <p:sldId id="263" r:id="rId11"/>
    <p:sldId id="262" r:id="rId12"/>
    <p:sldId id="267"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8" d="100"/>
          <a:sy n="78" d="100"/>
        </p:scale>
        <p:origin x="1594" y="6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68241F76-7728-42ED-9B3B-90E44683F056}" type="datetimeFigureOut">
              <a:rPr lang="en-IN" smtClean="0"/>
              <a:t>06-06-2023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2C52F6B-B127-4A12-B9D6-5AC06E6221CC}" type="slidenum">
              <a:rPr lang="en-IN" smtClean="0"/>
              <a:t>‹#›</a:t>
            </a:fld>
            <a:endParaRPr lang="en-IN"/>
          </a:p>
        </p:txBody>
      </p:sp>
    </p:spTree>
    <p:extLst>
      <p:ext uri="{BB962C8B-B14F-4D97-AF65-F5344CB8AC3E}">
        <p14:creationId xmlns:p14="http://schemas.microsoft.com/office/powerpoint/2010/main" val="23166321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68241F76-7728-42ED-9B3B-90E44683F056}" type="datetimeFigureOut">
              <a:rPr lang="en-IN" smtClean="0"/>
              <a:t>06-06-2023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2C52F6B-B127-4A12-B9D6-5AC06E6221CC}" type="slidenum">
              <a:rPr lang="en-IN" smtClean="0"/>
              <a:t>‹#›</a:t>
            </a:fld>
            <a:endParaRPr lang="en-IN"/>
          </a:p>
        </p:txBody>
      </p:sp>
    </p:spTree>
    <p:extLst>
      <p:ext uri="{BB962C8B-B14F-4D97-AF65-F5344CB8AC3E}">
        <p14:creationId xmlns:p14="http://schemas.microsoft.com/office/powerpoint/2010/main" val="21709591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68241F76-7728-42ED-9B3B-90E44683F056}" type="datetimeFigureOut">
              <a:rPr lang="en-IN" smtClean="0"/>
              <a:t>06-06-2023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2C52F6B-B127-4A12-B9D6-5AC06E6221CC}" type="slidenum">
              <a:rPr lang="en-IN" smtClean="0"/>
              <a:t>‹#›</a:t>
            </a:fld>
            <a:endParaRPr lang="en-IN"/>
          </a:p>
        </p:txBody>
      </p:sp>
    </p:spTree>
    <p:extLst>
      <p:ext uri="{BB962C8B-B14F-4D97-AF65-F5344CB8AC3E}">
        <p14:creationId xmlns:p14="http://schemas.microsoft.com/office/powerpoint/2010/main" val="12051167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68241F76-7728-42ED-9B3B-90E44683F056}" type="datetimeFigureOut">
              <a:rPr lang="en-IN" smtClean="0"/>
              <a:t>06-06-2023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2C52F6B-B127-4A12-B9D6-5AC06E6221CC}" type="slidenum">
              <a:rPr lang="en-IN" smtClean="0"/>
              <a:t>‹#›</a:t>
            </a:fld>
            <a:endParaRPr lang="en-IN"/>
          </a:p>
        </p:txBody>
      </p:sp>
    </p:spTree>
    <p:extLst>
      <p:ext uri="{BB962C8B-B14F-4D97-AF65-F5344CB8AC3E}">
        <p14:creationId xmlns:p14="http://schemas.microsoft.com/office/powerpoint/2010/main" val="38432070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8241F76-7728-42ED-9B3B-90E44683F056}" type="datetimeFigureOut">
              <a:rPr lang="en-IN" smtClean="0"/>
              <a:t>06-06-2023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2C52F6B-B127-4A12-B9D6-5AC06E6221CC}" type="slidenum">
              <a:rPr lang="en-IN" smtClean="0"/>
              <a:t>‹#›</a:t>
            </a:fld>
            <a:endParaRPr lang="en-IN"/>
          </a:p>
        </p:txBody>
      </p:sp>
    </p:spTree>
    <p:extLst>
      <p:ext uri="{BB962C8B-B14F-4D97-AF65-F5344CB8AC3E}">
        <p14:creationId xmlns:p14="http://schemas.microsoft.com/office/powerpoint/2010/main" val="31173024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68241F76-7728-42ED-9B3B-90E44683F056}" type="datetimeFigureOut">
              <a:rPr lang="en-IN" smtClean="0"/>
              <a:t>06-06-2023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2C52F6B-B127-4A12-B9D6-5AC06E6221CC}" type="slidenum">
              <a:rPr lang="en-IN" smtClean="0"/>
              <a:t>‹#›</a:t>
            </a:fld>
            <a:endParaRPr lang="en-IN"/>
          </a:p>
        </p:txBody>
      </p:sp>
    </p:spTree>
    <p:extLst>
      <p:ext uri="{BB962C8B-B14F-4D97-AF65-F5344CB8AC3E}">
        <p14:creationId xmlns:p14="http://schemas.microsoft.com/office/powerpoint/2010/main" val="13418537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68241F76-7728-42ED-9B3B-90E44683F056}" type="datetimeFigureOut">
              <a:rPr lang="en-IN" smtClean="0"/>
              <a:t>06-06-2023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2C52F6B-B127-4A12-B9D6-5AC06E6221CC}" type="slidenum">
              <a:rPr lang="en-IN" smtClean="0"/>
              <a:t>‹#›</a:t>
            </a:fld>
            <a:endParaRPr lang="en-IN"/>
          </a:p>
        </p:txBody>
      </p:sp>
    </p:spTree>
    <p:extLst>
      <p:ext uri="{BB962C8B-B14F-4D97-AF65-F5344CB8AC3E}">
        <p14:creationId xmlns:p14="http://schemas.microsoft.com/office/powerpoint/2010/main" val="13576590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68241F76-7728-42ED-9B3B-90E44683F056}" type="datetimeFigureOut">
              <a:rPr lang="en-IN" smtClean="0"/>
              <a:t>06-06-2023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2C52F6B-B127-4A12-B9D6-5AC06E6221CC}" type="slidenum">
              <a:rPr lang="en-IN" smtClean="0"/>
              <a:t>‹#›</a:t>
            </a:fld>
            <a:endParaRPr lang="en-IN"/>
          </a:p>
        </p:txBody>
      </p:sp>
    </p:spTree>
    <p:extLst>
      <p:ext uri="{BB962C8B-B14F-4D97-AF65-F5344CB8AC3E}">
        <p14:creationId xmlns:p14="http://schemas.microsoft.com/office/powerpoint/2010/main" val="1287240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8241F76-7728-42ED-9B3B-90E44683F056}" type="datetimeFigureOut">
              <a:rPr lang="en-IN" smtClean="0"/>
              <a:t>06-06-2023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2C52F6B-B127-4A12-B9D6-5AC06E6221CC}" type="slidenum">
              <a:rPr lang="en-IN" smtClean="0"/>
              <a:t>‹#›</a:t>
            </a:fld>
            <a:endParaRPr lang="en-IN"/>
          </a:p>
        </p:txBody>
      </p:sp>
    </p:spTree>
    <p:extLst>
      <p:ext uri="{BB962C8B-B14F-4D97-AF65-F5344CB8AC3E}">
        <p14:creationId xmlns:p14="http://schemas.microsoft.com/office/powerpoint/2010/main" val="13781409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8241F76-7728-42ED-9B3B-90E44683F056}" type="datetimeFigureOut">
              <a:rPr lang="en-IN" smtClean="0"/>
              <a:t>06-06-2023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2C52F6B-B127-4A12-B9D6-5AC06E6221CC}" type="slidenum">
              <a:rPr lang="en-IN" smtClean="0"/>
              <a:t>‹#›</a:t>
            </a:fld>
            <a:endParaRPr lang="en-IN"/>
          </a:p>
        </p:txBody>
      </p:sp>
    </p:spTree>
    <p:extLst>
      <p:ext uri="{BB962C8B-B14F-4D97-AF65-F5344CB8AC3E}">
        <p14:creationId xmlns:p14="http://schemas.microsoft.com/office/powerpoint/2010/main" val="34141450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8241F76-7728-42ED-9B3B-90E44683F056}" type="datetimeFigureOut">
              <a:rPr lang="en-IN" smtClean="0"/>
              <a:t>06-06-2023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2C52F6B-B127-4A12-B9D6-5AC06E6221CC}" type="slidenum">
              <a:rPr lang="en-IN" smtClean="0"/>
              <a:t>‹#›</a:t>
            </a:fld>
            <a:endParaRPr lang="en-IN"/>
          </a:p>
        </p:txBody>
      </p:sp>
    </p:spTree>
    <p:extLst>
      <p:ext uri="{BB962C8B-B14F-4D97-AF65-F5344CB8AC3E}">
        <p14:creationId xmlns:p14="http://schemas.microsoft.com/office/powerpoint/2010/main" val="29888374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8241F76-7728-42ED-9B3B-90E44683F056}" type="datetimeFigureOut">
              <a:rPr lang="en-IN" smtClean="0"/>
              <a:t>06-06-2023</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C52F6B-B127-4A12-B9D6-5AC06E6221CC}" type="slidenum">
              <a:rPr lang="en-IN" smtClean="0"/>
              <a:t>‹#›</a:t>
            </a:fld>
            <a:endParaRPr lang="en-IN"/>
          </a:p>
        </p:txBody>
      </p:sp>
    </p:spTree>
    <p:extLst>
      <p:ext uri="{BB962C8B-B14F-4D97-AF65-F5344CB8AC3E}">
        <p14:creationId xmlns:p14="http://schemas.microsoft.com/office/powerpoint/2010/main" val="11499441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a:t>Improving Classification Accuracy</a:t>
            </a:r>
          </a:p>
        </p:txBody>
      </p:sp>
      <p:sp>
        <p:nvSpPr>
          <p:cNvPr id="3" name="Subtitle 2"/>
          <p:cNvSpPr>
            <a:spLocks noGrp="1"/>
          </p:cNvSpPr>
          <p:nvPr>
            <p:ph type="subTitle" idx="1"/>
          </p:nvPr>
        </p:nvSpPr>
        <p:spPr/>
        <p:txBody>
          <a:bodyPr/>
          <a:lstStyle/>
          <a:p>
            <a:endParaRPr lang="en-IN"/>
          </a:p>
        </p:txBody>
      </p:sp>
    </p:spTree>
    <p:extLst>
      <p:ext uri="{BB962C8B-B14F-4D97-AF65-F5344CB8AC3E}">
        <p14:creationId xmlns:p14="http://schemas.microsoft.com/office/powerpoint/2010/main" val="8212524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What is required to make use of these techniques?</a:t>
            </a:r>
            <a:endParaRPr lang="en-IN" dirty="0"/>
          </a:p>
        </p:txBody>
      </p:sp>
      <p:sp>
        <p:nvSpPr>
          <p:cNvPr id="3" name="Content Placeholder 2"/>
          <p:cNvSpPr>
            <a:spLocks noGrp="1"/>
          </p:cNvSpPr>
          <p:nvPr>
            <p:ph idx="1"/>
          </p:nvPr>
        </p:nvSpPr>
        <p:spPr/>
        <p:txBody>
          <a:bodyPr>
            <a:normAutofit/>
          </a:bodyPr>
          <a:lstStyle/>
          <a:p>
            <a:r>
              <a:rPr lang="en-US" dirty="0"/>
              <a:t>Labeled Training Data: Sufficient labeled data is necessary to train and evaluate the binary classifier. </a:t>
            </a:r>
          </a:p>
          <a:p>
            <a:r>
              <a:rPr lang="en-US" dirty="0"/>
              <a:t>Evaluation Metrics: Utilize appropriate evaluation metrics to assess the performance of the binary classifier. </a:t>
            </a:r>
          </a:p>
          <a:p>
            <a:endParaRPr lang="en-IN" dirty="0"/>
          </a:p>
        </p:txBody>
      </p:sp>
    </p:spTree>
    <p:extLst>
      <p:ext uri="{BB962C8B-B14F-4D97-AF65-F5344CB8AC3E}">
        <p14:creationId xmlns:p14="http://schemas.microsoft.com/office/powerpoint/2010/main" val="23918433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Issues can arise when using these techniques</a:t>
            </a:r>
            <a:endParaRPr lang="en-IN" dirty="0"/>
          </a:p>
        </p:txBody>
      </p:sp>
      <p:sp>
        <p:nvSpPr>
          <p:cNvPr id="3" name="Content Placeholder 2"/>
          <p:cNvSpPr>
            <a:spLocks noGrp="1"/>
          </p:cNvSpPr>
          <p:nvPr>
            <p:ph idx="1"/>
          </p:nvPr>
        </p:nvSpPr>
        <p:spPr/>
        <p:txBody>
          <a:bodyPr>
            <a:normAutofit fontScale="77500" lnSpcReduction="20000"/>
          </a:bodyPr>
          <a:lstStyle/>
          <a:p>
            <a:r>
              <a:rPr lang="en-US" dirty="0"/>
              <a:t>Overfitting</a:t>
            </a:r>
          </a:p>
          <a:p>
            <a:r>
              <a:rPr lang="en-US" dirty="0"/>
              <a:t>Class-imbalance problem: Rare positive example but numerous negative ones, e.g., medical diagnosis, fraud, oil-spill, fault, </a:t>
            </a:r>
            <a:r>
              <a:rPr lang="en-US" dirty="0" err="1"/>
              <a:t>etc</a:t>
            </a:r>
            <a:endParaRPr lang="en-US" dirty="0"/>
          </a:p>
          <a:p>
            <a:r>
              <a:rPr lang="en-US" b="0" i="0" dirty="0">
                <a:solidFill>
                  <a:srgbClr val="374151"/>
                </a:solidFill>
                <a:effectLst/>
                <a:latin typeface="Söhne"/>
              </a:rPr>
              <a:t>Both boosting and bagging require training multiple models, which can be computationally expensive, especially if the dataset is large or the base models are complex.</a:t>
            </a:r>
            <a:endParaRPr lang="en-US" dirty="0"/>
          </a:p>
          <a:p>
            <a:r>
              <a:rPr lang="en-US" dirty="0">
                <a:solidFill>
                  <a:srgbClr val="FF0000"/>
                </a:solidFill>
              </a:rPr>
              <a:t>Traditional methods assume a balanced distribution of classes and equal error costs: not suitable for class-imbalanced data</a:t>
            </a:r>
          </a:p>
          <a:p>
            <a:r>
              <a:rPr lang="en-US" dirty="0">
                <a:solidFill>
                  <a:srgbClr val="FF0000"/>
                </a:solidFill>
              </a:rPr>
              <a:t>Typical methods for imbalance data in 2-class classification:  Oversampling, </a:t>
            </a:r>
            <a:r>
              <a:rPr lang="en-US" dirty="0" err="1">
                <a:solidFill>
                  <a:srgbClr val="FF0000"/>
                </a:solidFill>
              </a:rPr>
              <a:t>Undersampling</a:t>
            </a:r>
            <a:r>
              <a:rPr lang="en-US" dirty="0">
                <a:solidFill>
                  <a:srgbClr val="FF0000"/>
                </a:solidFill>
              </a:rPr>
              <a:t> and Threshold-moving</a:t>
            </a:r>
            <a:endParaRPr lang="en-IN" dirty="0">
              <a:solidFill>
                <a:srgbClr val="FF0000"/>
              </a:solidFill>
            </a:endParaRPr>
          </a:p>
        </p:txBody>
      </p:sp>
    </p:spTree>
    <p:extLst>
      <p:ext uri="{BB962C8B-B14F-4D97-AF65-F5344CB8AC3E}">
        <p14:creationId xmlns:p14="http://schemas.microsoft.com/office/powerpoint/2010/main" val="5494356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CFC46A-867F-8EA5-359A-32E3A29AC07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F7D7BE0-1B28-8563-10F0-3FCDB1202817}"/>
              </a:ext>
            </a:extLst>
          </p:cNvPr>
          <p:cNvSpPr>
            <a:spLocks noGrp="1"/>
          </p:cNvSpPr>
          <p:nvPr>
            <p:ph idx="1"/>
          </p:nvPr>
        </p:nvSpPr>
        <p:spPr/>
        <p:txBody>
          <a:bodyPr>
            <a:normAutofit fontScale="85000" lnSpcReduction="20000"/>
          </a:bodyPr>
          <a:lstStyle/>
          <a:p>
            <a:pPr algn="l"/>
            <a:r>
              <a:rPr lang="en-US" b="0" i="0" dirty="0">
                <a:solidFill>
                  <a:srgbClr val="FF0000"/>
                </a:solidFill>
                <a:effectLst/>
                <a:latin typeface="Söhne"/>
              </a:rPr>
              <a:t>For example, if precision is more important, you can increase the threshold to make the model more conservative in labeling instances as positive, leading to a higher precision but possibly lower recall. On the other hand, if recall is prioritized, you can decrease the threshold to capture more positive instances, potentially sacrificing precision.</a:t>
            </a:r>
          </a:p>
          <a:p>
            <a:pPr algn="l"/>
            <a:r>
              <a:rPr lang="en-US" b="0" i="0" dirty="0">
                <a:solidFill>
                  <a:srgbClr val="FF0000"/>
                </a:solidFill>
                <a:effectLst/>
                <a:latin typeface="Söhne"/>
              </a:rPr>
              <a:t>The process of threshold moving involves evaluating the model's performance at different threshold values and selecting the optimal threshold that aligns with the desired balance between precision and recall, or any other relevant metrics based on the problem at hand</a:t>
            </a:r>
            <a:r>
              <a:rPr lang="en-US" b="0" i="0" dirty="0">
                <a:solidFill>
                  <a:srgbClr val="374151"/>
                </a:solidFill>
                <a:effectLst/>
                <a:latin typeface="Söhne"/>
              </a:rPr>
              <a:t>.</a:t>
            </a:r>
          </a:p>
          <a:p>
            <a:endParaRPr lang="en-US" dirty="0"/>
          </a:p>
        </p:txBody>
      </p:sp>
    </p:spTree>
    <p:extLst>
      <p:ext uri="{BB962C8B-B14F-4D97-AF65-F5344CB8AC3E}">
        <p14:creationId xmlns:p14="http://schemas.microsoft.com/office/powerpoint/2010/main" val="6451918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DA8AF8-0F32-E1EB-C303-71E944483032}"/>
              </a:ext>
            </a:extLst>
          </p:cNvPr>
          <p:cNvSpPr>
            <a:spLocks noGrp="1"/>
          </p:cNvSpPr>
          <p:nvPr>
            <p:ph type="title"/>
          </p:nvPr>
        </p:nvSpPr>
        <p:spPr/>
        <p:txBody>
          <a:bodyPr>
            <a:normAutofit fontScale="90000"/>
          </a:bodyPr>
          <a:lstStyle/>
          <a:p>
            <a:r>
              <a:rPr lang="en-US" dirty="0"/>
              <a:t>What is meant by improving Precision</a:t>
            </a:r>
          </a:p>
        </p:txBody>
      </p:sp>
      <p:sp>
        <p:nvSpPr>
          <p:cNvPr id="3" name="Content Placeholder 2">
            <a:extLst>
              <a:ext uri="{FF2B5EF4-FFF2-40B4-BE49-F238E27FC236}">
                <a16:creationId xmlns:a16="http://schemas.microsoft.com/office/drawing/2014/main" id="{E8E452F3-324F-772F-30A8-07C4FAD32EF3}"/>
              </a:ext>
            </a:extLst>
          </p:cNvPr>
          <p:cNvSpPr>
            <a:spLocks noGrp="1"/>
          </p:cNvSpPr>
          <p:nvPr>
            <p:ph idx="1"/>
          </p:nvPr>
        </p:nvSpPr>
        <p:spPr/>
        <p:txBody>
          <a:bodyPr>
            <a:normAutofit fontScale="92500" lnSpcReduction="10000"/>
          </a:bodyPr>
          <a:lstStyle/>
          <a:p>
            <a:pPr algn="l"/>
            <a:r>
              <a:rPr lang="en-US" b="0" i="0" dirty="0">
                <a:solidFill>
                  <a:srgbClr val="FF0000"/>
                </a:solidFill>
                <a:effectLst/>
                <a:latin typeface="Söhne"/>
              </a:rPr>
              <a:t>if there are 20 actual positive labels in the dataset and the model only classifies 10 of them correctly, the precision would be 10/10 + 10 = 10/20, which is 0.5 or 50%.</a:t>
            </a:r>
          </a:p>
          <a:p>
            <a:pPr algn="l"/>
            <a:r>
              <a:rPr lang="en-US" b="0" i="0" dirty="0">
                <a:solidFill>
                  <a:srgbClr val="FF0000"/>
                </a:solidFill>
                <a:effectLst/>
                <a:latin typeface="Söhne"/>
              </a:rPr>
              <a:t>To increase precision, the goal would be to have the model correctly classify as many of the actual positive instances as possible. In this case, if the model could correctly identify all 20 out of 20 actual positive instances as positive, the precision would be 20/20 + 0 = 20/20, which is 1 or 100%.</a:t>
            </a:r>
          </a:p>
          <a:p>
            <a:endParaRPr lang="en-US" dirty="0"/>
          </a:p>
        </p:txBody>
      </p:sp>
    </p:spTree>
    <p:extLst>
      <p:ext uri="{BB962C8B-B14F-4D97-AF65-F5344CB8AC3E}">
        <p14:creationId xmlns:p14="http://schemas.microsoft.com/office/powerpoint/2010/main" val="21552686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Some techniques to improve accuracy and precision: Ensemble methods </a:t>
            </a:r>
            <a:endParaRPr lang="en-IN" dirty="0"/>
          </a:p>
        </p:txBody>
      </p:sp>
      <p:sp>
        <p:nvSpPr>
          <p:cNvPr id="3" name="Content Placeholder 2"/>
          <p:cNvSpPr>
            <a:spLocks noGrp="1"/>
          </p:cNvSpPr>
          <p:nvPr>
            <p:ph idx="1"/>
          </p:nvPr>
        </p:nvSpPr>
        <p:spPr/>
        <p:txBody>
          <a:bodyPr>
            <a:normAutofit/>
          </a:bodyPr>
          <a:lstStyle/>
          <a:p>
            <a:r>
              <a:rPr lang="en-US" dirty="0"/>
              <a:t>An ensemble for classification is a composite model, made up of a combination of classifiers.</a:t>
            </a:r>
          </a:p>
          <a:p>
            <a:r>
              <a:rPr lang="en-US" dirty="0"/>
              <a:t>Uses combination of models to increase accuracy.</a:t>
            </a:r>
          </a:p>
          <a:p>
            <a:r>
              <a:rPr lang="en-US" dirty="0"/>
              <a:t>Bagging, boosting, and random forests are examples of ensemble methods</a:t>
            </a:r>
          </a:p>
          <a:p>
            <a:endParaRPr lang="en-IN" dirty="0"/>
          </a:p>
        </p:txBody>
      </p:sp>
    </p:spTree>
    <p:extLst>
      <p:ext uri="{BB962C8B-B14F-4D97-AF65-F5344CB8AC3E}">
        <p14:creationId xmlns:p14="http://schemas.microsoft.com/office/powerpoint/2010/main" val="16703102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Some techniques to improve precision:</a:t>
            </a:r>
            <a:endParaRPr lang="en-IN" b="1" dirty="0"/>
          </a:p>
        </p:txBody>
      </p:sp>
      <p:sp>
        <p:nvSpPr>
          <p:cNvPr id="3" name="Content Placeholder 2"/>
          <p:cNvSpPr>
            <a:spLocks noGrp="1"/>
          </p:cNvSpPr>
          <p:nvPr>
            <p:ph idx="1"/>
          </p:nvPr>
        </p:nvSpPr>
        <p:spPr/>
        <p:txBody>
          <a:bodyPr/>
          <a:lstStyle/>
          <a:p>
            <a:r>
              <a:rPr lang="en-US" b="0" i="0" dirty="0">
                <a:solidFill>
                  <a:srgbClr val="374151"/>
                </a:solidFill>
                <a:effectLst/>
                <a:latin typeface="Söhne"/>
              </a:rPr>
              <a:t>Bagging: Bagging (Bootstrap Aggregating) is a technique that involves training multiple models on different subsets of the training data and combining their predictions. To improve precision using bagging:</a:t>
            </a:r>
            <a:endParaRPr lang="en-IN" dirty="0"/>
          </a:p>
        </p:txBody>
      </p:sp>
    </p:spTree>
    <p:extLst>
      <p:ext uri="{BB962C8B-B14F-4D97-AF65-F5344CB8AC3E}">
        <p14:creationId xmlns:p14="http://schemas.microsoft.com/office/powerpoint/2010/main" val="12015226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An ensemble combines a series of k learned models (or base classifiers), M1, M2,..., Mk , with the aim of creating an improved composite classification model, M∗</a:t>
            </a:r>
          </a:p>
          <a:p>
            <a:endParaRPr lang="en-IN"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00263" y="3657600"/>
            <a:ext cx="5457825" cy="2352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048761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Bagging</a:t>
            </a:r>
            <a:endParaRPr lang="en-IN" dirty="0"/>
          </a:p>
        </p:txBody>
      </p:sp>
      <p:sp>
        <p:nvSpPr>
          <p:cNvPr id="3" name="Content Placeholder 2"/>
          <p:cNvSpPr>
            <a:spLocks noGrp="1"/>
          </p:cNvSpPr>
          <p:nvPr>
            <p:ph idx="1"/>
          </p:nvPr>
        </p:nvSpPr>
        <p:spPr>
          <a:xfrm>
            <a:off x="381000" y="1600200"/>
            <a:ext cx="8229600" cy="4525963"/>
          </a:xfrm>
        </p:spPr>
        <p:txBody>
          <a:bodyPr/>
          <a:lstStyle/>
          <a:p>
            <a:r>
              <a:rPr lang="en-US" dirty="0"/>
              <a:t>Averaging the prediction over a collection of classifiers</a:t>
            </a:r>
          </a:p>
          <a:p>
            <a:r>
              <a:rPr lang="en-US" dirty="0"/>
              <a:t>Analogy: Diagnosis based on multiple doctor’s majority vote</a:t>
            </a:r>
          </a:p>
          <a:p>
            <a:r>
              <a:rPr lang="en-US" dirty="0"/>
              <a:t>Training, classification and prediction are three phases followed in this technique.</a:t>
            </a:r>
          </a:p>
          <a:p>
            <a:r>
              <a:rPr lang="en-US" dirty="0"/>
              <a:t>The bagged classifier often has significantly greater accuracy than a single classifier</a:t>
            </a:r>
          </a:p>
          <a:p>
            <a:endParaRPr lang="en-US" dirty="0"/>
          </a:p>
          <a:p>
            <a:endParaRPr lang="en-IN" dirty="0"/>
          </a:p>
        </p:txBody>
      </p:sp>
    </p:spTree>
    <p:extLst>
      <p:ext uri="{BB962C8B-B14F-4D97-AF65-F5344CB8AC3E}">
        <p14:creationId xmlns:p14="http://schemas.microsoft.com/office/powerpoint/2010/main" val="39150879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Boosting</a:t>
            </a:r>
          </a:p>
        </p:txBody>
      </p:sp>
      <p:sp>
        <p:nvSpPr>
          <p:cNvPr id="3" name="Content Placeholder 2"/>
          <p:cNvSpPr>
            <a:spLocks noGrp="1"/>
          </p:cNvSpPr>
          <p:nvPr>
            <p:ph idx="1"/>
          </p:nvPr>
        </p:nvSpPr>
        <p:spPr/>
        <p:txBody>
          <a:bodyPr>
            <a:normAutofit lnSpcReduction="10000"/>
          </a:bodyPr>
          <a:lstStyle/>
          <a:p>
            <a:r>
              <a:rPr lang="en-US" dirty="0"/>
              <a:t>Analogy: Consult several doctors, based on a combination of weighted diagnoses—weight assigned based on the previous diagnosis accuracy.</a:t>
            </a:r>
          </a:p>
          <a:p>
            <a:r>
              <a:rPr lang="en-US" dirty="0"/>
              <a:t>Weights are assigned to each training tuple. A series of k classifiers is iteratively learned.</a:t>
            </a:r>
          </a:p>
          <a:p>
            <a:r>
              <a:rPr lang="en-US" dirty="0"/>
              <a:t>Comparing with bagging: Boosting tends to have greater accuracy, but it also risks </a:t>
            </a:r>
            <a:r>
              <a:rPr lang="en-US" dirty="0" err="1"/>
              <a:t>overfitting</a:t>
            </a:r>
            <a:r>
              <a:rPr lang="en-US" dirty="0"/>
              <a:t> the model to misclassified data.</a:t>
            </a:r>
            <a:endParaRPr lang="en-IN" dirty="0"/>
          </a:p>
        </p:txBody>
      </p:sp>
    </p:spTree>
    <p:extLst>
      <p:ext uri="{BB962C8B-B14F-4D97-AF65-F5344CB8AC3E}">
        <p14:creationId xmlns:p14="http://schemas.microsoft.com/office/powerpoint/2010/main" val="9353690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Random forest</a:t>
            </a:r>
          </a:p>
        </p:txBody>
      </p:sp>
      <p:sp>
        <p:nvSpPr>
          <p:cNvPr id="3" name="Content Placeholder 2"/>
          <p:cNvSpPr>
            <a:spLocks noGrp="1"/>
          </p:cNvSpPr>
          <p:nvPr>
            <p:ph idx="1"/>
          </p:nvPr>
        </p:nvSpPr>
        <p:spPr/>
        <p:txBody>
          <a:bodyPr>
            <a:normAutofit fontScale="85000" lnSpcReduction="10000"/>
          </a:bodyPr>
          <a:lstStyle/>
          <a:p>
            <a:r>
              <a:rPr lang="en-US" dirty="0"/>
              <a:t>Each classifier in the ensemble is a decision tree classifier and is generated using a random selection of attributes at each node to determine the split.</a:t>
            </a:r>
          </a:p>
          <a:p>
            <a:r>
              <a:rPr lang="en-US" dirty="0"/>
              <a:t>During classification, each tree votes and the most popular class is returned.</a:t>
            </a:r>
          </a:p>
          <a:p>
            <a:pPr>
              <a:buFont typeface="Wingdings" panose="05000000000000000000" pitchFamily="2" charset="2"/>
              <a:buChar char="ü"/>
            </a:pPr>
            <a:r>
              <a:rPr lang="en-US" dirty="0"/>
              <a:t> Two Methods to construct Random Forest: Forest-RI (random input selection)</a:t>
            </a:r>
          </a:p>
          <a:p>
            <a:pPr>
              <a:buFont typeface="Wingdings" panose="05000000000000000000" pitchFamily="2" charset="2"/>
              <a:buChar char="ü"/>
            </a:pPr>
            <a:r>
              <a:rPr lang="en-US" dirty="0"/>
              <a:t> </a:t>
            </a:r>
            <a:r>
              <a:rPr lang="en-IN" dirty="0"/>
              <a:t>Forest-RC (random linear combinations)</a:t>
            </a:r>
          </a:p>
          <a:p>
            <a:pPr marL="0" indent="0">
              <a:buNone/>
            </a:pPr>
            <a:r>
              <a:rPr lang="en-US" dirty="0"/>
              <a:t>Insensitive to the number of attributes selected for consideration at each split, and faster than bagging or boosting </a:t>
            </a:r>
            <a:endParaRPr lang="en-IN" dirty="0"/>
          </a:p>
        </p:txBody>
      </p:sp>
    </p:spTree>
    <p:extLst>
      <p:ext uri="{BB962C8B-B14F-4D97-AF65-F5344CB8AC3E}">
        <p14:creationId xmlns:p14="http://schemas.microsoft.com/office/powerpoint/2010/main" val="15072660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5F57D-28C0-F49C-7138-F2629D6E0528}"/>
              </a:ext>
            </a:extLst>
          </p:cNvPr>
          <p:cNvSpPr>
            <a:spLocks noGrp="1"/>
          </p:cNvSpPr>
          <p:nvPr>
            <p:ph type="title"/>
          </p:nvPr>
        </p:nvSpPr>
        <p:spPr/>
        <p:txBody>
          <a:bodyPr/>
          <a:lstStyle/>
          <a:p>
            <a:r>
              <a:rPr lang="en-US" dirty="0"/>
              <a:t>Improving accuracy vs precision</a:t>
            </a:r>
          </a:p>
        </p:txBody>
      </p:sp>
      <p:sp>
        <p:nvSpPr>
          <p:cNvPr id="3" name="Content Placeholder 2">
            <a:extLst>
              <a:ext uri="{FF2B5EF4-FFF2-40B4-BE49-F238E27FC236}">
                <a16:creationId xmlns:a16="http://schemas.microsoft.com/office/drawing/2014/main" id="{DD45DF16-2871-910E-EFFB-CEFC302EB24F}"/>
              </a:ext>
            </a:extLst>
          </p:cNvPr>
          <p:cNvSpPr>
            <a:spLocks noGrp="1"/>
          </p:cNvSpPr>
          <p:nvPr>
            <p:ph idx="1"/>
          </p:nvPr>
        </p:nvSpPr>
        <p:spPr/>
        <p:txBody>
          <a:bodyPr>
            <a:normAutofit fontScale="62500" lnSpcReduction="20000"/>
          </a:bodyPr>
          <a:lstStyle/>
          <a:p>
            <a:r>
              <a:rPr lang="en-US" b="0" i="0" dirty="0">
                <a:solidFill>
                  <a:srgbClr val="FF0000"/>
                </a:solidFill>
                <a:effectLst/>
                <a:latin typeface="Söhne"/>
              </a:rPr>
              <a:t>Increasing accuracy generally involves improving the overall correctness of predictions, including both true positives and true negatives.</a:t>
            </a:r>
          </a:p>
          <a:p>
            <a:r>
              <a:rPr lang="en-US" b="0" i="0" dirty="0">
                <a:solidFill>
                  <a:srgbClr val="FF0000"/>
                </a:solidFill>
                <a:effectLst/>
                <a:latin typeface="Söhne"/>
              </a:rPr>
              <a:t>On the other hand, increasing precision focuses specifically on improving the model's ability to correctly identify positive instances.</a:t>
            </a:r>
            <a:endParaRPr lang="en-US" dirty="0">
              <a:solidFill>
                <a:srgbClr val="FF0000"/>
              </a:solidFill>
              <a:latin typeface="Söhne"/>
            </a:endParaRPr>
          </a:p>
          <a:p>
            <a:r>
              <a:rPr lang="en-US" b="0" i="0" dirty="0">
                <a:solidFill>
                  <a:srgbClr val="FF0000"/>
                </a:solidFill>
                <a:effectLst/>
                <a:latin typeface="Söhne"/>
              </a:rPr>
              <a:t>The choice between giving more importance to precision or overall accuracy depends on the specific problem </a:t>
            </a:r>
          </a:p>
          <a:p>
            <a:r>
              <a:rPr lang="en-US" dirty="0">
                <a:solidFill>
                  <a:srgbClr val="FF0000"/>
                </a:solidFill>
                <a:latin typeface="Söhne"/>
              </a:rPr>
              <a:t>Precision more important :</a:t>
            </a:r>
            <a:r>
              <a:rPr lang="en-US" b="0" i="0" dirty="0">
                <a:solidFill>
                  <a:srgbClr val="FF0000"/>
                </a:solidFill>
                <a:effectLst/>
                <a:latin typeface="Söhne"/>
              </a:rPr>
              <a:t>In some cases, precision may be more critical, such as in medical diagnoses where false positives (Type I errors) can have severe consequences. </a:t>
            </a:r>
          </a:p>
          <a:p>
            <a:r>
              <a:rPr lang="en-US" dirty="0">
                <a:solidFill>
                  <a:srgbClr val="FF0000"/>
                </a:solidFill>
                <a:latin typeface="Söhne"/>
              </a:rPr>
              <a:t>Accuracy more important : Email spam and non spam classification.</a:t>
            </a:r>
          </a:p>
          <a:p>
            <a:r>
              <a:rPr lang="en-US" dirty="0">
                <a:solidFill>
                  <a:srgbClr val="FF0000"/>
                </a:solidFill>
              </a:rPr>
              <a:t>Increasing the precision is more chosen where the maximizing the true positives and reducing the false positives Is more important .</a:t>
            </a:r>
          </a:p>
          <a:p>
            <a:r>
              <a:rPr lang="en-US" dirty="0">
                <a:solidFill>
                  <a:srgbClr val="FF0000"/>
                </a:solidFill>
              </a:rPr>
              <a:t>Increasing the total accuracy is chosen where classifying true positives and true negatives and eliminating the false positives and false negatives is given equal importance so as to.</a:t>
            </a:r>
          </a:p>
        </p:txBody>
      </p:sp>
    </p:spTree>
    <p:extLst>
      <p:ext uri="{BB962C8B-B14F-4D97-AF65-F5344CB8AC3E}">
        <p14:creationId xmlns:p14="http://schemas.microsoft.com/office/powerpoint/2010/main" val="1398026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352</TotalTime>
  <Words>805</Words>
  <Application>Microsoft Office PowerPoint</Application>
  <PresentationFormat>On-screen Show (4:3)</PresentationFormat>
  <Paragraphs>45</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Söhne</vt:lpstr>
      <vt:lpstr>Wingdings</vt:lpstr>
      <vt:lpstr>Office Theme</vt:lpstr>
      <vt:lpstr>Improving Classification Accuracy</vt:lpstr>
      <vt:lpstr>What is meant by improving Precision</vt:lpstr>
      <vt:lpstr>Some techniques to improve accuracy and precision: Ensemble methods </vt:lpstr>
      <vt:lpstr>Some techniques to improve precision:</vt:lpstr>
      <vt:lpstr>PowerPoint Presentation</vt:lpstr>
      <vt:lpstr>Bagging</vt:lpstr>
      <vt:lpstr>Boosting</vt:lpstr>
      <vt:lpstr>Random forest</vt:lpstr>
      <vt:lpstr>Improving accuracy vs precision</vt:lpstr>
      <vt:lpstr>What is required to make use of these techniques?</vt:lpstr>
      <vt:lpstr>Issues can arise when using these techniques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Improving Classification Accuracy</dc:title>
  <dc:creator>DELL</dc:creator>
  <cp:lastModifiedBy>Alladi, Sai Vikram</cp:lastModifiedBy>
  <cp:revision>14</cp:revision>
  <dcterms:created xsi:type="dcterms:W3CDTF">2023-06-05T21:51:44Z</dcterms:created>
  <dcterms:modified xsi:type="dcterms:W3CDTF">2023-06-06T12:38:41Z</dcterms:modified>
</cp:coreProperties>
</file>