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BE98-C9C1-44DF-21C7-3A45F52DD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D6BDC-54E8-A028-3AE3-FF54A25D7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3F9DF-5FC1-A098-62FB-164992EF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DAD3-068E-40DA-BF73-1702585F38D6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C1B50-B8B9-DE73-E7E0-AA465AFD7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D2891-1941-3D91-1B65-3AD42769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B91-247E-437C-B40A-971710AB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0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A3DA-31FE-A442-98F1-BD530D6A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B26EC-52CD-758E-B033-53A621FCB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DF5F9-EBD7-D6AF-3D18-BBB0CBB96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DAD3-068E-40DA-BF73-1702585F38D6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DF769-C85F-82C5-8255-C847B921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16C6D-F9B3-C793-1B35-A36F019C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B91-247E-437C-B40A-971710AB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6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BEDFEB-3241-48F1-0DD2-AF25C2392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41B73-7478-1967-273F-6AD062AD0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19F5F-825E-974B-06C1-0B3B1C02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DAD3-068E-40DA-BF73-1702585F38D6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0E166-2757-6A38-8842-A1651906E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48C42-713F-4AD6-90CF-B9683426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B91-247E-437C-B40A-971710AB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1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84D7-3195-14F6-E326-81D75CE8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7D0C9-4B12-CEE9-2496-BA1B39F79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4B97D-6566-A83D-7318-FB1D04AD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DAD3-068E-40DA-BF73-1702585F38D6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BEF93-BCBE-18CA-6EDE-837FC2A9A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CA45F-7C07-1D27-6863-B784BC90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B91-247E-437C-B40A-971710AB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0B64-65E1-E76B-CA1D-8608CFD7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1993D-ADF0-D71A-FF1F-5E7E24143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24D78-2811-31DD-218D-D050B0F0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DAD3-068E-40DA-BF73-1702585F38D6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1521B-8C90-6847-712C-E5DFF9889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1A38C-33F8-3DA1-7A4F-BF097868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B91-247E-437C-B40A-971710AB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0C2A-9011-0B5A-0890-322F37D2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26765-C517-4F38-46DA-D99E49740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FDB40-37CD-DDE9-6BB6-5AEAC48A1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D5C7A-7DB0-84D2-64C2-C51B5DF0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DAD3-068E-40DA-BF73-1702585F38D6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3A331-8417-4AD6-7094-F70A87B4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3386E-38C7-307D-303F-8C7109D6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B91-247E-437C-B40A-971710AB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8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78A7-6DF1-E18F-D390-1E8DCEB5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2CD91-F17E-A646-459D-6C6A23113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D76F9-2532-D005-3723-3DCC32BE8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7838D-17FB-F99B-398B-A1F919D67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0AFD07-47EA-542D-1324-4383D1B51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E1CBC-07CB-08C7-9A5A-7372997F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DAD3-068E-40DA-BF73-1702585F38D6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527A8-BCDF-E368-BCC7-F4AF7B74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827A8C-B690-21BD-FE04-E7607BA20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B91-247E-437C-B40A-971710AB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6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DCF4-AF29-6AEE-0311-ACE1AD67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DCEBD-1169-2613-A62D-42E38399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DAD3-068E-40DA-BF73-1702585F38D6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716A2-3080-A25F-1578-FCB19DAC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C9D21-F563-D2DE-AC02-425CB23D4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B91-247E-437C-B40A-971710AB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39090-EAD7-DC2C-EA22-1A1BDEC2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DAD3-068E-40DA-BF73-1702585F38D6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F49BF-148C-89D7-C3C8-41686694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10EBF-7881-D7C5-1D20-617D5525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B91-247E-437C-B40A-971710AB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3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42FC-8CC9-176D-FB6F-23E647E12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5E205-F0C6-8EB6-24B9-8453B943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A4BD0-D861-4694-C49B-38ACA8F33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4EB4C-87D5-5585-2A94-BD9BC695E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DAD3-068E-40DA-BF73-1702585F38D6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17089-5B15-8418-57C2-F4D7B5DDF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E710B-6436-3DB2-7890-4067785A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B91-247E-437C-B40A-971710AB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4582-1EBD-0454-0FD0-E107E340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ADD654-2425-B18E-A974-816C64CE7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4A057-44A8-528A-E9A2-5DD80B6CA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6DC03-33BE-32CE-0F94-B794C717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DAD3-068E-40DA-BF73-1702585F38D6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F6856-F93E-E1B4-93DE-A1AEB12C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6CDCD-2AA6-99BE-3C70-858CC26D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B91-247E-437C-B40A-971710AB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8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B391CD-BB3E-78DA-3F65-BF47CD3A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1AAFF-66B6-799D-EB86-C9C51EC25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240FF-A88D-1DE3-A126-42DAA43C9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1DAD3-068E-40DA-BF73-1702585F38D6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B9A8A-651E-9465-6E7B-CE979DAD4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7DDD9-F7E3-7D20-C8E1-D194E3005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91B91-247E-437C-B40A-971710AB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2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44F8-6592-96CF-A41D-BC0B8546A7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4DC33-B3A9-00FE-4D65-331137FFE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89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3E58-6A17-6359-4D8F-D557257B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1B636B-9056-21E8-6E7F-3F7AFB85C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203" y="1925286"/>
            <a:ext cx="8971594" cy="1503714"/>
          </a:xfrm>
        </p:spPr>
      </p:pic>
      <p:pic>
        <p:nvPicPr>
          <p:cNvPr id="7" name="Picture 6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EA7C9767-9516-1D2A-3773-437E87415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587" y="3802782"/>
            <a:ext cx="7986452" cy="26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0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42E3-0471-5329-5FD3-4E6B2BCE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Interestingness Of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33ACB-6A85-74CD-0541-A864A7D88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interestingness of patterns can be viewed from 2 point of views that is subjective and objective interestingness.</a:t>
            </a:r>
          </a:p>
          <a:p>
            <a:r>
              <a:rPr lang="en-US" dirty="0"/>
              <a:t>The subjective Interestingness can be explained as a pattern can be interesting to a person while for an another person it is not.</a:t>
            </a:r>
          </a:p>
          <a:p>
            <a:r>
              <a:rPr lang="en-US" dirty="0"/>
              <a:t>The objective interestingness can be explained simply the mathematical measure of interestingness of a patter or in more simpler terms , an statistical approach to measure the interestingness of a patter.</a:t>
            </a:r>
          </a:p>
          <a:p>
            <a:r>
              <a:rPr lang="en-US" dirty="0"/>
              <a:t>As we cannot surely determine the subjective interestingness , we will look into the objective interestingness of the pattern.</a:t>
            </a:r>
          </a:p>
        </p:txBody>
      </p:sp>
    </p:spTree>
    <p:extLst>
      <p:ext uri="{BB962C8B-B14F-4D97-AF65-F5344CB8AC3E}">
        <p14:creationId xmlns:p14="http://schemas.microsoft.com/office/powerpoint/2010/main" val="212993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7199-7EC0-86E0-D124-71762299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62774-11ED-BFA9-6B43-1761E1F0E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Statement :Some of the strong association rules can be misleading .</a:t>
            </a:r>
          </a:p>
          <a:p>
            <a:r>
              <a:rPr lang="en-US" dirty="0"/>
              <a:t>Proof :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Consider a total transactions as 10000, out of which 6000 are t’s that include cricket bats, while 7500 of t’s include cricket balls,4000 t’s include both.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{min _support=30%,min_conf_threshold=60%}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Buys(</a:t>
            </a:r>
            <a:r>
              <a:rPr lang="en-US" dirty="0" err="1">
                <a:sym typeface="Wingdings" panose="05000000000000000000" pitchFamily="2" charset="2"/>
              </a:rPr>
              <a:t>x,”cricket</a:t>
            </a:r>
            <a:r>
              <a:rPr lang="en-US" dirty="0">
                <a:sym typeface="Wingdings" panose="05000000000000000000" pitchFamily="2" charset="2"/>
              </a:rPr>
              <a:t> bat”)-------buys(</a:t>
            </a:r>
            <a:r>
              <a:rPr lang="en-US" dirty="0" err="1">
                <a:sym typeface="Wingdings" panose="05000000000000000000" pitchFamily="2" charset="2"/>
              </a:rPr>
              <a:t>x,”cricket</a:t>
            </a:r>
            <a:r>
              <a:rPr lang="en-US" dirty="0">
                <a:sym typeface="Wingdings" panose="05000000000000000000" pitchFamily="2" charset="2"/>
              </a:rPr>
              <a:t> ball”)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Calculate if this is a strong association rule or not 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Certainly , we shall calculate the support and confidence of this rules , that is 40% and 66%.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As this rule satisfies the </a:t>
            </a:r>
            <a:r>
              <a:rPr lang="en-US" dirty="0" err="1">
                <a:sym typeface="Wingdings" panose="05000000000000000000" pitchFamily="2" charset="2"/>
              </a:rPr>
              <a:t>min_support</a:t>
            </a:r>
            <a:r>
              <a:rPr lang="en-US" dirty="0">
                <a:sym typeface="Wingdings" panose="05000000000000000000" pitchFamily="2" charset="2"/>
              </a:rPr>
              <a:t> and </a:t>
            </a:r>
            <a:r>
              <a:rPr lang="en-US" dirty="0" err="1">
                <a:sym typeface="Wingdings" panose="05000000000000000000" pitchFamily="2" charset="2"/>
              </a:rPr>
              <a:t>conf_threshold</a:t>
            </a:r>
            <a:r>
              <a:rPr lang="en-US" dirty="0">
                <a:sym typeface="Wingdings" panose="05000000000000000000" pitchFamily="2" charset="2"/>
              </a:rPr>
              <a:t> , this is said to be strong association rule.</a:t>
            </a:r>
          </a:p>
        </p:txBody>
      </p:sp>
    </p:spTree>
    <p:extLst>
      <p:ext uri="{BB962C8B-B14F-4D97-AF65-F5344CB8AC3E}">
        <p14:creationId xmlns:p14="http://schemas.microsoft.com/office/powerpoint/2010/main" val="270691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84995-DBE1-A648-3278-7DF189F7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9E5B9-0FEF-FFFF-555C-51389C3A8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see this rule says on the total ,40% of people had bought both together and a person who buys a bat tends 66% to buy a ball.</a:t>
            </a:r>
          </a:p>
          <a:p>
            <a:r>
              <a:rPr lang="en-US" dirty="0"/>
              <a:t>But if you see balls alone comprise 75% of the transactions, so there is not point in relating a rule with 66% confidence, so here we need measures like lift and chi-square to find out the correlation between the data .</a:t>
            </a:r>
          </a:p>
        </p:txBody>
      </p:sp>
    </p:spTree>
    <p:extLst>
      <p:ext uri="{BB962C8B-B14F-4D97-AF65-F5344CB8AC3E}">
        <p14:creationId xmlns:p14="http://schemas.microsoft.com/office/powerpoint/2010/main" val="99573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E056-704B-B479-B489-C1B9E9AF2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23772-9BDB-A38A-61BB-F1FD58D89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Lift: support(bat U ball)/support (bat)*support(ball)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lift value greater than 1 indicates a positive correlation, meaning the items appear together more often than expected by chance. A lift value less than 1 suggests a negative correlation, indicating the items appear together less often than expected.</a:t>
            </a:r>
          </a:p>
          <a:p>
            <a:pPr marL="0" indent="0"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Lift for the above example can be =0.40/0.60*0.75=0.89.</a:t>
            </a:r>
          </a:p>
          <a:p>
            <a:pPr marL="0" indent="0"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Even though having a strong association rule between them we can now notice that there is negative correlation between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F6043-F489-C405-A923-88D229B2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12F7F-5701-6735-0FB0-FFAE3D5F6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Chi-Square:</a:t>
            </a:r>
          </a:p>
          <a:p>
            <a:pPr marL="0" indent="0">
              <a:buNone/>
            </a:pPr>
            <a:r>
              <a:rPr lang="en-US" dirty="0"/>
              <a:t>This measure is also used to find out the relation between the </a:t>
            </a:r>
            <a:r>
              <a:rPr lang="en-US" dirty="0" err="1"/>
              <a:t>the</a:t>
            </a:r>
            <a:r>
              <a:rPr lang="en-US" dirty="0"/>
              <a:t> data , for this we need to use a contingency table , which looks like this .</a:t>
            </a:r>
          </a:p>
          <a:p>
            <a:pPr marL="0" indent="0">
              <a:buNone/>
            </a:pPr>
            <a:r>
              <a:rPr lang="en-US" dirty="0"/>
              <a:t>For calculating the chi-square measure there are two values that we need to keep in mind ,expected and observed.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Expected value of A and B=</a:t>
            </a:r>
          </a:p>
          <a:p>
            <a:pPr marL="0" indent="0">
              <a:buNone/>
            </a:pPr>
            <a:r>
              <a:rPr lang="en-US" dirty="0"/>
              <a:t>Occurrences of A*Occurrences of B/</a:t>
            </a:r>
          </a:p>
          <a:p>
            <a:pPr marL="0" indent="0">
              <a:buNone/>
            </a:pPr>
            <a:r>
              <a:rPr lang="en-US" dirty="0"/>
              <a:t>Total number of t’s</a:t>
            </a:r>
          </a:p>
          <a:p>
            <a:pPr marL="0" indent="0">
              <a:buNone/>
            </a:pPr>
            <a:r>
              <a:rPr lang="en-US" dirty="0"/>
              <a:t>χ 2 =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χ 2 value is greater than 1, and the observed value of the slot (bat, ball) = 4000, which is less than the expected value of 4500, buying game and buying video are negatively correlated.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4E6FC1C-B771-1E16-948C-5FBB66E1F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136215"/>
              </p:ext>
            </p:extLst>
          </p:nvPr>
        </p:nvGraphicFramePr>
        <p:xfrm>
          <a:off x="5699431" y="2934930"/>
          <a:ext cx="534219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548">
                  <a:extLst>
                    <a:ext uri="{9D8B030D-6E8A-4147-A177-3AD203B41FA5}">
                      <a16:colId xmlns:a16="http://schemas.microsoft.com/office/drawing/2014/main" val="2077742968"/>
                    </a:ext>
                  </a:extLst>
                </a:gridCol>
                <a:gridCol w="1335548">
                  <a:extLst>
                    <a:ext uri="{9D8B030D-6E8A-4147-A177-3AD203B41FA5}">
                      <a16:colId xmlns:a16="http://schemas.microsoft.com/office/drawing/2014/main" val="1104327109"/>
                    </a:ext>
                  </a:extLst>
                </a:gridCol>
                <a:gridCol w="1335548">
                  <a:extLst>
                    <a:ext uri="{9D8B030D-6E8A-4147-A177-3AD203B41FA5}">
                      <a16:colId xmlns:a16="http://schemas.microsoft.com/office/drawing/2014/main" val="3568089148"/>
                    </a:ext>
                  </a:extLst>
                </a:gridCol>
                <a:gridCol w="1335548">
                  <a:extLst>
                    <a:ext uri="{9D8B030D-6E8A-4147-A177-3AD203B41FA5}">
                      <a16:colId xmlns:a16="http://schemas.microsoft.com/office/drawing/2014/main" val="2801508121"/>
                    </a:ext>
                  </a:extLst>
                </a:gridCol>
              </a:tblGrid>
              <a:tr h="5836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Cricket_bat</a:t>
                      </a:r>
                      <a:r>
                        <a:rPr lang="en-US" dirty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-cricket bat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Sum_of</a:t>
                      </a:r>
                      <a:r>
                        <a:rPr lang="en-US" dirty="0"/>
                        <a:t> _row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34744"/>
                  </a:ext>
                </a:extLst>
              </a:tr>
              <a:tr h="5836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Cricket_ball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4000(4500)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3500(3000)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76249"/>
                  </a:ext>
                </a:extLst>
              </a:tr>
              <a:tr h="5836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r>
                        <a:rPr lang="en-US" dirty="0" err="1"/>
                        <a:t>cricket_ball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2000(1500)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500(1000)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943328"/>
                  </a:ext>
                </a:extLst>
              </a:tr>
              <a:tr h="333510">
                <a:tc>
                  <a:txBody>
                    <a:bodyPr/>
                    <a:lstStyle/>
                    <a:p>
                      <a:r>
                        <a:rPr lang="en-US" dirty="0" err="1"/>
                        <a:t>Sum_of_col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504731"/>
                  </a:ext>
                </a:extLst>
              </a:tr>
            </a:tbl>
          </a:graphicData>
        </a:graphic>
      </p:graphicFrame>
      <p:pic>
        <p:nvPicPr>
          <p:cNvPr id="7" name="Picture 6" descr="A picture containing font, text, line, white&#10;&#10;Description automatically generated">
            <a:extLst>
              <a:ext uri="{FF2B5EF4-FFF2-40B4-BE49-F238E27FC236}">
                <a16:creationId xmlns:a16="http://schemas.microsoft.com/office/drawing/2014/main" id="{E2136161-C8FE-29A3-0517-536D7DB64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82" y="4597962"/>
            <a:ext cx="2050602" cy="62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55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FDFB4-FADE-D0AA-52DA-9CD5FAAE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13375-A888-78AB-5882-EA3E7CE88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there are some scenarios where we can consider some other the data set is very large and there are many null transactions.</a:t>
            </a:r>
          </a:p>
          <a:p>
            <a:r>
              <a:rPr lang="en-US" dirty="0"/>
              <a:t>Now what does null transactions mean?</a:t>
            </a:r>
          </a:p>
          <a:p>
            <a:r>
              <a:rPr lang="en-US" dirty="0"/>
              <a:t>If the data set is large and the support count and conf threshold is low ,we have found out the lift and chi –square are effective , is this true in all cases ?</a:t>
            </a:r>
          </a:p>
          <a:p>
            <a:r>
              <a:rPr lang="en-US" dirty="0"/>
              <a:t>No in some of the cases where there are more null transactions , it is observed that the measures of lift and chi </a:t>
            </a:r>
            <a:r>
              <a:rPr lang="en-US" dirty="0" err="1"/>
              <a:t>sqare</a:t>
            </a:r>
            <a:r>
              <a:rPr lang="en-US" dirty="0"/>
              <a:t> are often misleading.</a:t>
            </a:r>
          </a:p>
        </p:txBody>
      </p:sp>
    </p:spTree>
    <p:extLst>
      <p:ext uri="{BB962C8B-B14F-4D97-AF65-F5344CB8AC3E}">
        <p14:creationId xmlns:p14="http://schemas.microsoft.com/office/powerpoint/2010/main" val="390327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CB32-F1CE-5460-5203-1FAA0E9EF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EAD2A-DA4A-3075-3677-E15CA80AC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some people have proposed some other methods whose measure if not dependent on the null transactions.</a:t>
            </a:r>
          </a:p>
          <a:p>
            <a:r>
              <a:rPr lang="en-US" dirty="0"/>
              <a:t>Those are </a:t>
            </a:r>
            <a:r>
              <a:rPr lang="en-US" dirty="0" err="1"/>
              <a:t>allconf</a:t>
            </a:r>
            <a:r>
              <a:rPr lang="en-US" dirty="0"/>
              <a:t> , </a:t>
            </a:r>
            <a:r>
              <a:rPr lang="en-US" dirty="0" err="1"/>
              <a:t>jaccard</a:t>
            </a:r>
            <a:r>
              <a:rPr lang="en-US" dirty="0"/>
              <a:t>, </a:t>
            </a:r>
            <a:r>
              <a:rPr lang="en-US" dirty="0" err="1"/>
              <a:t>cosine,kulzynski,maxconf</a:t>
            </a:r>
            <a:r>
              <a:rPr lang="en-US" dirty="0"/>
              <a:t>.</a:t>
            </a:r>
          </a:p>
          <a:p>
            <a:r>
              <a:rPr lang="en-US" dirty="0"/>
              <a:t>All these measure do not give a misleading measure even though if there are many null transactions.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1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D589-F78C-1724-1F5B-FDA74F15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all the measures.</a:t>
            </a:r>
          </a:p>
        </p:txBody>
      </p:sp>
      <p:pic>
        <p:nvPicPr>
          <p:cNvPr id="5" name="Content Placeholder 4" descr="A picture containing text, handwriting, letter, calligraphy&#10;&#10;Description automatically generated">
            <a:extLst>
              <a:ext uri="{FF2B5EF4-FFF2-40B4-BE49-F238E27FC236}">
                <a16:creationId xmlns:a16="http://schemas.microsoft.com/office/drawing/2014/main" id="{B0016D6E-48FF-E985-F08B-BEFC9B752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045" y="1690688"/>
            <a:ext cx="6243483" cy="4853333"/>
          </a:xfrm>
        </p:spPr>
      </p:pic>
    </p:spTree>
    <p:extLst>
      <p:ext uri="{BB962C8B-B14F-4D97-AF65-F5344CB8AC3E}">
        <p14:creationId xmlns:p14="http://schemas.microsoft.com/office/powerpoint/2010/main" val="1435833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697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Wingdings</vt:lpstr>
      <vt:lpstr>Office Theme</vt:lpstr>
      <vt:lpstr>PowerPoint Presentation</vt:lpstr>
      <vt:lpstr>Interestingness Of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Overview of all the measures.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Alladi, Sai Vikram</dc:creator>
  <cp:lastModifiedBy>Alladi, Sai Vikram</cp:lastModifiedBy>
  <cp:revision>1</cp:revision>
  <dcterms:created xsi:type="dcterms:W3CDTF">2023-06-05T23:48:10Z</dcterms:created>
  <dcterms:modified xsi:type="dcterms:W3CDTF">2023-06-06T02:45:32Z</dcterms:modified>
</cp:coreProperties>
</file>