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6" r:id="rId8"/>
    <p:sldId id="261"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0BF2-8FFD-5AFC-90D7-B3FDDC005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AC4705-5081-708C-557A-0A87A73D17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95E8B6-86BF-2E63-1B77-7F74BB9D40A5}"/>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5" name="Footer Placeholder 4">
            <a:extLst>
              <a:ext uri="{FF2B5EF4-FFF2-40B4-BE49-F238E27FC236}">
                <a16:creationId xmlns:a16="http://schemas.microsoft.com/office/drawing/2014/main" id="{9ADE6C3B-1750-A272-F89E-6C2B7FC14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701C0-0404-AACF-3F8E-9C9579C3A0BF}"/>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341495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FC24-7509-40D5-1756-E72C115E27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D1E5F-DA7B-4F84-3399-2C5707E39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5E61A-D862-84D3-E8A6-FADDEDBD9128}"/>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5" name="Footer Placeholder 4">
            <a:extLst>
              <a:ext uri="{FF2B5EF4-FFF2-40B4-BE49-F238E27FC236}">
                <a16:creationId xmlns:a16="http://schemas.microsoft.com/office/drawing/2014/main" id="{284CCCD8-55B4-4ADB-D262-8F6540372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7E683-DB3C-75B8-17A4-2D2A6D3C26E1}"/>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33941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A1210-6F44-B1AE-21CC-F21CDF45C0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0026C-7BDA-1170-D001-4094C2049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48C3D-7AF9-956A-9F93-0C60336E9E7F}"/>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5" name="Footer Placeholder 4">
            <a:extLst>
              <a:ext uri="{FF2B5EF4-FFF2-40B4-BE49-F238E27FC236}">
                <a16:creationId xmlns:a16="http://schemas.microsoft.com/office/drawing/2014/main" id="{2423DE77-A945-CB77-8184-A3871E10E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ACADD-E642-7FE8-07F9-AB93C92EE858}"/>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417874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623-81ED-C741-D806-A73DDB991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8F081-8CFA-CBEC-1313-57B581F9A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165F3-78C5-EB34-8D4C-B50DDA86EE73}"/>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5" name="Footer Placeholder 4">
            <a:extLst>
              <a:ext uri="{FF2B5EF4-FFF2-40B4-BE49-F238E27FC236}">
                <a16:creationId xmlns:a16="http://schemas.microsoft.com/office/drawing/2014/main" id="{4E2E4B65-A4E0-C9E8-B7A8-525A51169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7AC99-6F9E-6BCA-78FE-8A19E23198F7}"/>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110533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08F9-0FC7-B084-3C20-34014AD35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61C8B-065E-1C0E-65DB-77C49D20B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63B7E-8593-4CA8-3405-B0277149D0CF}"/>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5" name="Footer Placeholder 4">
            <a:extLst>
              <a:ext uri="{FF2B5EF4-FFF2-40B4-BE49-F238E27FC236}">
                <a16:creationId xmlns:a16="http://schemas.microsoft.com/office/drawing/2014/main" id="{99DF281C-9ABF-2861-7EA4-39C0E3E37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EC351-F7FF-1527-94EA-77A572473489}"/>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159788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F428-DB2B-D4C8-ED4E-9C3BCBBE8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C518B-F46C-E607-1302-FDF43A9620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A14F4-E724-1473-9D51-EE7100CAF3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BD3A3E-B8E0-3A9A-7C6F-93037F945498}"/>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6" name="Footer Placeholder 5">
            <a:extLst>
              <a:ext uri="{FF2B5EF4-FFF2-40B4-BE49-F238E27FC236}">
                <a16:creationId xmlns:a16="http://schemas.microsoft.com/office/drawing/2014/main" id="{D10820D4-EE2E-4E59-D44E-D7BA2888A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2DF40-470A-B528-FB87-331DB489854B}"/>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22319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B56E-3820-4ADE-4DEF-87E2F8748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9C9B7F-A371-1ADE-FFBF-5871305A5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E7DDA-011F-B667-268B-B86D97DCD3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D86B83-2A99-0EE0-E31F-18EAC6FB8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B43F1-234B-B25C-8549-74554815C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5A2E3-84E6-5333-1715-4C42D6E17334}"/>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8" name="Footer Placeholder 7">
            <a:extLst>
              <a:ext uri="{FF2B5EF4-FFF2-40B4-BE49-F238E27FC236}">
                <a16:creationId xmlns:a16="http://schemas.microsoft.com/office/drawing/2014/main" id="{5506B9B2-4606-968F-1D4F-2807E1B134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25DA5-AC1E-9715-BA70-983BEF56B654}"/>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244861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01BF-8B0B-3516-78CE-C7DA138F2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78D2C-1B5A-6A5B-CE4F-70D9A08A1A3D}"/>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4" name="Footer Placeholder 3">
            <a:extLst>
              <a:ext uri="{FF2B5EF4-FFF2-40B4-BE49-F238E27FC236}">
                <a16:creationId xmlns:a16="http://schemas.microsoft.com/office/drawing/2014/main" id="{EAEC0A62-EBC5-9429-9CA4-623A3086B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5BAF56-338F-9772-FC53-899F880ACCB1}"/>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409435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35B62-540E-C812-9C91-50488DF3FD64}"/>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3" name="Footer Placeholder 2">
            <a:extLst>
              <a:ext uri="{FF2B5EF4-FFF2-40B4-BE49-F238E27FC236}">
                <a16:creationId xmlns:a16="http://schemas.microsoft.com/office/drawing/2014/main" id="{6C5D8816-FC5A-6A5C-BBEF-EE214C5F0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B70E2C-5AB9-C1FF-E448-6CF7479C438E}"/>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367901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76E9-FA83-161C-FA32-903915900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4BABA4-52B1-1102-3F70-A4961AE1E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2AE7C-C832-6340-D323-2C5947155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B95E4-1A29-D875-6B6E-20A69354D171}"/>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6" name="Footer Placeholder 5">
            <a:extLst>
              <a:ext uri="{FF2B5EF4-FFF2-40B4-BE49-F238E27FC236}">
                <a16:creationId xmlns:a16="http://schemas.microsoft.com/office/drawing/2014/main" id="{962179CC-603B-4EE2-76DC-309C17C70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991F1-3E2E-B7D0-308A-FD9E775EA2B1}"/>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335993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6B11-8D1B-6226-7263-117440B55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D8A0D-0578-260F-2C14-5662DE31E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B4574-5CD2-6881-7E57-24741A06F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44F2E-7C1D-50EA-B907-9AA8AAF367C9}"/>
              </a:ext>
            </a:extLst>
          </p:cNvPr>
          <p:cNvSpPr>
            <a:spLocks noGrp="1"/>
          </p:cNvSpPr>
          <p:nvPr>
            <p:ph type="dt" sz="half" idx="10"/>
          </p:nvPr>
        </p:nvSpPr>
        <p:spPr/>
        <p:txBody>
          <a:bodyPr/>
          <a:lstStyle/>
          <a:p>
            <a:fld id="{48B9AC11-BDFA-4CF1-A4C8-85853FB45822}" type="datetimeFigureOut">
              <a:rPr lang="en-US" smtClean="0"/>
              <a:t>6/20/2023</a:t>
            </a:fld>
            <a:endParaRPr lang="en-US"/>
          </a:p>
        </p:txBody>
      </p:sp>
      <p:sp>
        <p:nvSpPr>
          <p:cNvPr id="6" name="Footer Placeholder 5">
            <a:extLst>
              <a:ext uri="{FF2B5EF4-FFF2-40B4-BE49-F238E27FC236}">
                <a16:creationId xmlns:a16="http://schemas.microsoft.com/office/drawing/2014/main" id="{F6E30D15-8B20-B2E0-5549-E2AC592A9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C799C-5C65-A3CF-4F7B-1613F8A2A520}"/>
              </a:ext>
            </a:extLst>
          </p:cNvPr>
          <p:cNvSpPr>
            <a:spLocks noGrp="1"/>
          </p:cNvSpPr>
          <p:nvPr>
            <p:ph type="sldNum" sz="quarter" idx="12"/>
          </p:nvPr>
        </p:nvSpPr>
        <p:spPr/>
        <p:txBody>
          <a:bodyPr/>
          <a:lstStyle/>
          <a:p>
            <a:fld id="{FE833B61-178B-4663-8D9E-A89D6841D8EF}" type="slidenum">
              <a:rPr lang="en-US" smtClean="0"/>
              <a:t>‹#›</a:t>
            </a:fld>
            <a:endParaRPr lang="en-US"/>
          </a:p>
        </p:txBody>
      </p:sp>
    </p:spTree>
    <p:extLst>
      <p:ext uri="{BB962C8B-B14F-4D97-AF65-F5344CB8AC3E}">
        <p14:creationId xmlns:p14="http://schemas.microsoft.com/office/powerpoint/2010/main" val="192536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024D2-6AB2-1DBF-60EB-D18D680A5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F57A9-7DBF-BDA4-30AC-43872E98B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F51DC-14B5-44BD-7718-5F3E16F7F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9AC11-BDFA-4CF1-A4C8-85853FB45822}" type="datetimeFigureOut">
              <a:rPr lang="en-US" smtClean="0"/>
              <a:t>6/20/2023</a:t>
            </a:fld>
            <a:endParaRPr lang="en-US"/>
          </a:p>
        </p:txBody>
      </p:sp>
      <p:sp>
        <p:nvSpPr>
          <p:cNvPr id="5" name="Footer Placeholder 4">
            <a:extLst>
              <a:ext uri="{FF2B5EF4-FFF2-40B4-BE49-F238E27FC236}">
                <a16:creationId xmlns:a16="http://schemas.microsoft.com/office/drawing/2014/main" id="{25D9D2CA-21C0-03BF-7D38-5239A0CDD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FC812B-B5C7-4521-31EB-599A4536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33B61-178B-4663-8D9E-A89D6841D8EF}" type="slidenum">
              <a:rPr lang="en-US" smtClean="0"/>
              <a:t>‹#›</a:t>
            </a:fld>
            <a:endParaRPr lang="en-US"/>
          </a:p>
        </p:txBody>
      </p:sp>
    </p:spTree>
    <p:extLst>
      <p:ext uri="{BB962C8B-B14F-4D97-AF65-F5344CB8AC3E}">
        <p14:creationId xmlns:p14="http://schemas.microsoft.com/office/powerpoint/2010/main" val="387311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558-9070-3AB2-A344-0C7B348B87C6}"/>
              </a:ext>
            </a:extLst>
          </p:cNvPr>
          <p:cNvSpPr>
            <a:spLocks noGrp="1"/>
          </p:cNvSpPr>
          <p:nvPr>
            <p:ph type="ctrTitle"/>
          </p:nvPr>
        </p:nvSpPr>
        <p:spPr/>
        <p:txBody>
          <a:bodyPr/>
          <a:lstStyle/>
          <a:p>
            <a:r>
              <a:rPr lang="en-US" dirty="0"/>
              <a:t>K Means Challenges </a:t>
            </a:r>
          </a:p>
        </p:txBody>
      </p:sp>
      <p:sp>
        <p:nvSpPr>
          <p:cNvPr id="3" name="Subtitle 2">
            <a:extLst>
              <a:ext uri="{FF2B5EF4-FFF2-40B4-BE49-F238E27FC236}">
                <a16:creationId xmlns:a16="http://schemas.microsoft.com/office/drawing/2014/main" id="{A3EB70CD-31DD-A635-EA28-110C080A82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25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number, font&#10;&#10;Description automatically generated">
            <a:extLst>
              <a:ext uri="{FF2B5EF4-FFF2-40B4-BE49-F238E27FC236}">
                <a16:creationId xmlns:a16="http://schemas.microsoft.com/office/drawing/2014/main" id="{70CB1E4D-0777-5CF5-7344-C964F39B4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14" y="284197"/>
            <a:ext cx="3286185" cy="2449171"/>
          </a:xfrm>
          <a:prstGeom prst="rect">
            <a:avLst/>
          </a:prstGeom>
        </p:spPr>
      </p:pic>
      <p:pic>
        <p:nvPicPr>
          <p:cNvPr id="5" name="Picture 4" descr="A picture containing text, screenshot, font, number&#10;&#10;Description automatically generated">
            <a:extLst>
              <a:ext uri="{FF2B5EF4-FFF2-40B4-BE49-F238E27FC236}">
                <a16:creationId xmlns:a16="http://schemas.microsoft.com/office/drawing/2014/main" id="{F37611D7-13A0-F735-DCF6-27CBB8AAC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737" y="2735850"/>
            <a:ext cx="3337849" cy="670618"/>
          </a:xfrm>
          <a:prstGeom prst="rect">
            <a:avLst/>
          </a:prstGeom>
        </p:spPr>
      </p:pic>
      <p:pic>
        <p:nvPicPr>
          <p:cNvPr id="7" name="Picture 6" descr="A screenshot of a test&#10;&#10;Description automatically generated with low confidence">
            <a:extLst>
              <a:ext uri="{FF2B5EF4-FFF2-40B4-BE49-F238E27FC236}">
                <a16:creationId xmlns:a16="http://schemas.microsoft.com/office/drawing/2014/main" id="{93948DD3-611F-084D-27B4-F5E2C88DC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662" y="465759"/>
            <a:ext cx="3360711" cy="2100459"/>
          </a:xfrm>
          <a:prstGeom prst="rect">
            <a:avLst/>
          </a:prstGeom>
        </p:spPr>
      </p:pic>
      <p:pic>
        <p:nvPicPr>
          <p:cNvPr id="9" name="Picture 8" descr="A picture containing text, screenshot, number, rectangle&#10;&#10;Description automatically generated">
            <a:extLst>
              <a:ext uri="{FF2B5EF4-FFF2-40B4-BE49-F238E27FC236}">
                <a16:creationId xmlns:a16="http://schemas.microsoft.com/office/drawing/2014/main" id="{FB8AFFBA-40BE-5D8A-63C5-B4C278EB20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4633" y="498598"/>
            <a:ext cx="3665508" cy="2234770"/>
          </a:xfrm>
          <a:prstGeom prst="rect">
            <a:avLst/>
          </a:prstGeom>
        </p:spPr>
      </p:pic>
      <p:pic>
        <p:nvPicPr>
          <p:cNvPr id="11" name="Picture 10" descr="A picture containing screenshot, number, rectangle, text&#10;&#10;Description automatically generated">
            <a:extLst>
              <a:ext uri="{FF2B5EF4-FFF2-40B4-BE49-F238E27FC236}">
                <a16:creationId xmlns:a16="http://schemas.microsoft.com/office/drawing/2014/main" id="{662CA6E7-44FE-8C9B-54BF-405F6F6AA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48" y="4294442"/>
            <a:ext cx="3665508" cy="1932722"/>
          </a:xfrm>
          <a:prstGeom prst="rect">
            <a:avLst/>
          </a:prstGeom>
        </p:spPr>
      </p:pic>
      <p:pic>
        <p:nvPicPr>
          <p:cNvPr id="13" name="Picture 12" descr="A picture containing text, font, white, algebra&#10;&#10;Description automatically generated">
            <a:extLst>
              <a:ext uri="{FF2B5EF4-FFF2-40B4-BE49-F238E27FC236}">
                <a16:creationId xmlns:a16="http://schemas.microsoft.com/office/drawing/2014/main" id="{43AA5E85-DEF8-B6A9-E9A6-3A898F7280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0313" y="5385613"/>
            <a:ext cx="1806097" cy="739204"/>
          </a:xfrm>
          <a:prstGeom prst="rect">
            <a:avLst/>
          </a:prstGeom>
        </p:spPr>
      </p:pic>
      <p:pic>
        <p:nvPicPr>
          <p:cNvPr id="15" name="Picture 14" descr="A picture containing screenshot, text, rectangle, number&#10;&#10;Description automatically generated">
            <a:extLst>
              <a:ext uri="{FF2B5EF4-FFF2-40B4-BE49-F238E27FC236}">
                <a16:creationId xmlns:a16="http://schemas.microsoft.com/office/drawing/2014/main" id="{1C2B9801-C8FC-4D14-8A3C-590F60FF05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6104" y="3817966"/>
            <a:ext cx="4072179" cy="2216274"/>
          </a:xfrm>
          <a:prstGeom prst="rect">
            <a:avLst/>
          </a:prstGeom>
        </p:spPr>
      </p:pic>
      <p:cxnSp>
        <p:nvCxnSpPr>
          <p:cNvPr id="21" name="Straight Arrow Connector 20">
            <a:extLst>
              <a:ext uri="{FF2B5EF4-FFF2-40B4-BE49-F238E27FC236}">
                <a16:creationId xmlns:a16="http://schemas.microsoft.com/office/drawing/2014/main" id="{EFCEEC96-DD51-22CB-253C-2D8317ACF3BE}"/>
              </a:ext>
            </a:extLst>
          </p:cNvPr>
          <p:cNvCxnSpPr/>
          <p:nvPr/>
        </p:nvCxnSpPr>
        <p:spPr>
          <a:xfrm flipV="1">
            <a:off x="5919017" y="2733368"/>
            <a:ext cx="563004" cy="5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FC3443-B742-6554-0B18-646A096D666E}"/>
              </a:ext>
            </a:extLst>
          </p:cNvPr>
          <p:cNvCxnSpPr/>
          <p:nvPr/>
        </p:nvCxnSpPr>
        <p:spPr>
          <a:xfrm>
            <a:off x="1170039" y="2916710"/>
            <a:ext cx="1038263" cy="22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23AC0EB-0A35-4085-28EB-BAE8B4C77CDD}"/>
              </a:ext>
            </a:extLst>
          </p:cNvPr>
          <p:cNvCxnSpPr/>
          <p:nvPr/>
        </p:nvCxnSpPr>
        <p:spPr>
          <a:xfrm>
            <a:off x="7599373" y="1209368"/>
            <a:ext cx="372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C81FDD-DBDC-BD42-2881-11D27EF1D34B}"/>
              </a:ext>
            </a:extLst>
          </p:cNvPr>
          <p:cNvCxnSpPr/>
          <p:nvPr/>
        </p:nvCxnSpPr>
        <p:spPr>
          <a:xfrm flipH="1">
            <a:off x="4139381" y="2831690"/>
            <a:ext cx="4277032" cy="146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34C5E6A-9BA4-2888-FA60-409304B97C80}"/>
              </a:ext>
            </a:extLst>
          </p:cNvPr>
          <p:cNvCxnSpPr/>
          <p:nvPr/>
        </p:nvCxnSpPr>
        <p:spPr>
          <a:xfrm>
            <a:off x="4041056" y="5648632"/>
            <a:ext cx="540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25CB17-D865-B315-6C4F-C000F0786C42}"/>
              </a:ext>
            </a:extLst>
          </p:cNvPr>
          <p:cNvCxnSpPr/>
          <p:nvPr/>
        </p:nvCxnSpPr>
        <p:spPr>
          <a:xfrm flipV="1">
            <a:off x="6361471" y="5191432"/>
            <a:ext cx="314633" cy="19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Arrow: Curved Right 31">
            <a:extLst>
              <a:ext uri="{FF2B5EF4-FFF2-40B4-BE49-F238E27FC236}">
                <a16:creationId xmlns:a16="http://schemas.microsoft.com/office/drawing/2014/main" id="{13755BF6-D2CB-B69A-B467-AAB1393B219E}"/>
              </a:ext>
            </a:extLst>
          </p:cNvPr>
          <p:cNvSpPr/>
          <p:nvPr/>
        </p:nvSpPr>
        <p:spPr>
          <a:xfrm>
            <a:off x="10825316" y="5260803"/>
            <a:ext cx="412955" cy="491068"/>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Curved Left 32">
            <a:extLst>
              <a:ext uri="{FF2B5EF4-FFF2-40B4-BE49-F238E27FC236}">
                <a16:creationId xmlns:a16="http://schemas.microsoft.com/office/drawing/2014/main" id="{098FDDB8-BD27-69B6-FC2A-EBBAC688E573}"/>
              </a:ext>
            </a:extLst>
          </p:cNvPr>
          <p:cNvSpPr/>
          <p:nvPr/>
        </p:nvSpPr>
        <p:spPr>
          <a:xfrm>
            <a:off x="11254387" y="5062361"/>
            <a:ext cx="412955" cy="491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76D2F3D8-A913-F749-A12B-E5B86C01FCBC}"/>
              </a:ext>
            </a:extLst>
          </p:cNvPr>
          <p:cNvSpPr txBox="1"/>
          <p:nvPr/>
        </p:nvSpPr>
        <p:spPr>
          <a:xfrm>
            <a:off x="108155" y="1111045"/>
            <a:ext cx="334297" cy="276999"/>
          </a:xfrm>
          <a:prstGeom prst="rect">
            <a:avLst/>
          </a:prstGeom>
          <a:noFill/>
        </p:spPr>
        <p:txBody>
          <a:bodyPr wrap="square" rtlCol="0">
            <a:spAutoFit/>
          </a:bodyPr>
          <a:lstStyle/>
          <a:p>
            <a:r>
              <a:rPr lang="en-US" sz="1200" dirty="0">
                <a:solidFill>
                  <a:srgbClr val="FF0000"/>
                </a:solidFill>
              </a:rPr>
              <a:t>s1</a:t>
            </a:r>
          </a:p>
        </p:txBody>
      </p:sp>
      <p:sp>
        <p:nvSpPr>
          <p:cNvPr id="36" name="TextBox 35">
            <a:extLst>
              <a:ext uri="{FF2B5EF4-FFF2-40B4-BE49-F238E27FC236}">
                <a16:creationId xmlns:a16="http://schemas.microsoft.com/office/drawing/2014/main" id="{F984BAC5-40A1-C312-F5DA-6BED2DA846A2}"/>
              </a:ext>
            </a:extLst>
          </p:cNvPr>
          <p:cNvSpPr txBox="1"/>
          <p:nvPr/>
        </p:nvSpPr>
        <p:spPr>
          <a:xfrm>
            <a:off x="2014506" y="3503558"/>
            <a:ext cx="6096000" cy="369332"/>
          </a:xfrm>
          <a:prstGeom prst="rect">
            <a:avLst/>
          </a:prstGeom>
          <a:noFill/>
        </p:spPr>
        <p:txBody>
          <a:bodyPr wrap="square">
            <a:spAutoFit/>
          </a:bodyPr>
          <a:lstStyle/>
          <a:p>
            <a:r>
              <a:rPr lang="en-US" sz="1800" dirty="0">
                <a:solidFill>
                  <a:srgbClr val="FF0000"/>
                </a:solidFill>
              </a:rPr>
              <a:t>s2</a:t>
            </a:r>
          </a:p>
        </p:txBody>
      </p:sp>
      <p:sp>
        <p:nvSpPr>
          <p:cNvPr id="38" name="TextBox 37">
            <a:extLst>
              <a:ext uri="{FF2B5EF4-FFF2-40B4-BE49-F238E27FC236}">
                <a16:creationId xmlns:a16="http://schemas.microsoft.com/office/drawing/2014/main" id="{2D5E1A2B-8409-78E8-9909-5F683EBEF3E9}"/>
              </a:ext>
            </a:extLst>
          </p:cNvPr>
          <p:cNvSpPr txBox="1"/>
          <p:nvPr/>
        </p:nvSpPr>
        <p:spPr>
          <a:xfrm>
            <a:off x="3830142" y="1968847"/>
            <a:ext cx="481781" cy="369332"/>
          </a:xfrm>
          <a:prstGeom prst="rect">
            <a:avLst/>
          </a:prstGeom>
          <a:noFill/>
        </p:spPr>
        <p:txBody>
          <a:bodyPr wrap="square">
            <a:spAutoFit/>
          </a:bodyPr>
          <a:lstStyle/>
          <a:p>
            <a:r>
              <a:rPr lang="en-US" sz="1800" dirty="0">
                <a:solidFill>
                  <a:srgbClr val="FF0000"/>
                </a:solidFill>
              </a:rPr>
              <a:t>s3</a:t>
            </a:r>
          </a:p>
        </p:txBody>
      </p:sp>
      <p:sp>
        <p:nvSpPr>
          <p:cNvPr id="40" name="TextBox 39">
            <a:extLst>
              <a:ext uri="{FF2B5EF4-FFF2-40B4-BE49-F238E27FC236}">
                <a16:creationId xmlns:a16="http://schemas.microsoft.com/office/drawing/2014/main" id="{7D35D83E-6A3C-83D4-1894-7AA0A5307056}"/>
              </a:ext>
            </a:extLst>
          </p:cNvPr>
          <p:cNvSpPr txBox="1"/>
          <p:nvPr/>
        </p:nvSpPr>
        <p:spPr>
          <a:xfrm>
            <a:off x="7595420" y="2104725"/>
            <a:ext cx="678426" cy="369332"/>
          </a:xfrm>
          <a:prstGeom prst="rect">
            <a:avLst/>
          </a:prstGeom>
          <a:noFill/>
        </p:spPr>
        <p:txBody>
          <a:bodyPr wrap="square">
            <a:spAutoFit/>
          </a:bodyPr>
          <a:lstStyle/>
          <a:p>
            <a:r>
              <a:rPr lang="en-US" sz="1800" dirty="0">
                <a:solidFill>
                  <a:srgbClr val="FF0000"/>
                </a:solidFill>
              </a:rPr>
              <a:t>s4</a:t>
            </a:r>
          </a:p>
        </p:txBody>
      </p:sp>
      <p:sp>
        <p:nvSpPr>
          <p:cNvPr id="42" name="TextBox 41">
            <a:extLst>
              <a:ext uri="{FF2B5EF4-FFF2-40B4-BE49-F238E27FC236}">
                <a16:creationId xmlns:a16="http://schemas.microsoft.com/office/drawing/2014/main" id="{744F9AE8-33E0-99FD-ECD7-41A6CC5A0DC1}"/>
              </a:ext>
            </a:extLst>
          </p:cNvPr>
          <p:cNvSpPr txBox="1"/>
          <p:nvPr/>
        </p:nvSpPr>
        <p:spPr>
          <a:xfrm>
            <a:off x="560440" y="3939967"/>
            <a:ext cx="609599" cy="369332"/>
          </a:xfrm>
          <a:prstGeom prst="rect">
            <a:avLst/>
          </a:prstGeom>
          <a:noFill/>
        </p:spPr>
        <p:txBody>
          <a:bodyPr wrap="square">
            <a:spAutoFit/>
          </a:bodyPr>
          <a:lstStyle/>
          <a:p>
            <a:r>
              <a:rPr lang="en-US" sz="1800" dirty="0">
                <a:solidFill>
                  <a:srgbClr val="FF0000"/>
                </a:solidFill>
              </a:rPr>
              <a:t>s5</a:t>
            </a:r>
          </a:p>
        </p:txBody>
      </p:sp>
      <p:sp>
        <p:nvSpPr>
          <p:cNvPr id="44" name="TextBox 43">
            <a:extLst>
              <a:ext uri="{FF2B5EF4-FFF2-40B4-BE49-F238E27FC236}">
                <a16:creationId xmlns:a16="http://schemas.microsoft.com/office/drawing/2014/main" id="{54ED767B-70FE-0975-E5D7-C2A53C5D421C}"/>
              </a:ext>
            </a:extLst>
          </p:cNvPr>
          <p:cNvSpPr txBox="1"/>
          <p:nvPr/>
        </p:nvSpPr>
        <p:spPr>
          <a:xfrm>
            <a:off x="4405679" y="5042414"/>
            <a:ext cx="540776" cy="369332"/>
          </a:xfrm>
          <a:prstGeom prst="rect">
            <a:avLst/>
          </a:prstGeom>
          <a:noFill/>
        </p:spPr>
        <p:txBody>
          <a:bodyPr wrap="square">
            <a:spAutoFit/>
          </a:bodyPr>
          <a:lstStyle/>
          <a:p>
            <a:r>
              <a:rPr lang="en-US" sz="1800" dirty="0">
                <a:solidFill>
                  <a:srgbClr val="FF0000"/>
                </a:solidFill>
              </a:rPr>
              <a:t>s6</a:t>
            </a:r>
          </a:p>
        </p:txBody>
      </p:sp>
      <p:sp>
        <p:nvSpPr>
          <p:cNvPr id="48" name="TextBox 47">
            <a:extLst>
              <a:ext uri="{FF2B5EF4-FFF2-40B4-BE49-F238E27FC236}">
                <a16:creationId xmlns:a16="http://schemas.microsoft.com/office/drawing/2014/main" id="{572FA34D-49E0-8CB8-2268-58DDAEBA026C}"/>
              </a:ext>
            </a:extLst>
          </p:cNvPr>
          <p:cNvSpPr txBox="1"/>
          <p:nvPr/>
        </p:nvSpPr>
        <p:spPr>
          <a:xfrm>
            <a:off x="7260829" y="3405236"/>
            <a:ext cx="427997" cy="369332"/>
          </a:xfrm>
          <a:prstGeom prst="rect">
            <a:avLst/>
          </a:prstGeom>
          <a:noFill/>
        </p:spPr>
        <p:txBody>
          <a:bodyPr wrap="square">
            <a:spAutoFit/>
          </a:bodyPr>
          <a:lstStyle/>
          <a:p>
            <a:r>
              <a:rPr lang="en-US" sz="1800" dirty="0">
                <a:solidFill>
                  <a:srgbClr val="FF0000"/>
                </a:solidFill>
              </a:rPr>
              <a:t>s7</a:t>
            </a:r>
          </a:p>
        </p:txBody>
      </p:sp>
      <p:sp>
        <p:nvSpPr>
          <p:cNvPr id="49" name="TextBox 48">
            <a:extLst>
              <a:ext uri="{FF2B5EF4-FFF2-40B4-BE49-F238E27FC236}">
                <a16:creationId xmlns:a16="http://schemas.microsoft.com/office/drawing/2014/main" id="{0EFAC492-33D0-F25B-442C-EBBFED920E14}"/>
              </a:ext>
            </a:extLst>
          </p:cNvPr>
          <p:cNvSpPr txBox="1"/>
          <p:nvPr/>
        </p:nvSpPr>
        <p:spPr>
          <a:xfrm>
            <a:off x="10748283" y="5751871"/>
            <a:ext cx="1148749" cy="369332"/>
          </a:xfrm>
          <a:prstGeom prst="rect">
            <a:avLst/>
          </a:prstGeom>
          <a:noFill/>
        </p:spPr>
        <p:txBody>
          <a:bodyPr wrap="square" rtlCol="0">
            <a:spAutoFit/>
          </a:bodyPr>
          <a:lstStyle/>
          <a:p>
            <a:r>
              <a:rPr lang="en-US" dirty="0">
                <a:solidFill>
                  <a:srgbClr val="FF0000"/>
                </a:solidFill>
              </a:rPr>
              <a:t>REPEAT</a:t>
            </a:r>
          </a:p>
        </p:txBody>
      </p:sp>
    </p:spTree>
    <p:extLst>
      <p:ext uri="{BB962C8B-B14F-4D97-AF65-F5344CB8AC3E}">
        <p14:creationId xmlns:p14="http://schemas.microsoft.com/office/powerpoint/2010/main" val="278973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8D19-AD26-2E7F-531B-A365820554D2}"/>
              </a:ext>
            </a:extLst>
          </p:cNvPr>
          <p:cNvSpPr>
            <a:spLocks noGrp="1"/>
          </p:cNvSpPr>
          <p:nvPr>
            <p:ph type="title"/>
          </p:nvPr>
        </p:nvSpPr>
        <p:spPr/>
        <p:txBody>
          <a:bodyPr/>
          <a:lstStyle/>
          <a:p>
            <a:r>
              <a:rPr lang="en-US" dirty="0"/>
              <a:t>CONCLUSION</a:t>
            </a:r>
          </a:p>
        </p:txBody>
      </p:sp>
      <p:graphicFrame>
        <p:nvGraphicFramePr>
          <p:cNvPr id="5" name="Table 5">
            <a:extLst>
              <a:ext uri="{FF2B5EF4-FFF2-40B4-BE49-F238E27FC236}">
                <a16:creationId xmlns:a16="http://schemas.microsoft.com/office/drawing/2014/main" id="{23A9477F-E51B-2C5A-1E09-475A22B1471F}"/>
              </a:ext>
            </a:extLst>
          </p:cNvPr>
          <p:cNvGraphicFramePr>
            <a:graphicFrameLocks noGrp="1"/>
          </p:cNvGraphicFramePr>
          <p:nvPr>
            <p:ph idx="1"/>
            <p:extLst>
              <p:ext uri="{D42A27DB-BD31-4B8C-83A1-F6EECF244321}">
                <p14:modId xmlns:p14="http://schemas.microsoft.com/office/powerpoint/2010/main" val="3049504149"/>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57766425"/>
                    </a:ext>
                  </a:extLst>
                </a:gridCol>
                <a:gridCol w="5257800">
                  <a:extLst>
                    <a:ext uri="{9D8B030D-6E8A-4147-A177-3AD203B41FA5}">
                      <a16:colId xmlns:a16="http://schemas.microsoft.com/office/drawing/2014/main" val="613531209"/>
                    </a:ext>
                  </a:extLst>
                </a:gridCol>
              </a:tblGrid>
              <a:tr h="370840">
                <a:tc>
                  <a:txBody>
                    <a:bodyPr/>
                    <a:lstStyle/>
                    <a:p>
                      <a:r>
                        <a:rPr lang="en-US" dirty="0"/>
                        <a:t>ISSUE OF K –MEANS </a:t>
                      </a:r>
                    </a:p>
                  </a:txBody>
                  <a:tcPr/>
                </a:tc>
                <a:tc>
                  <a:txBody>
                    <a:bodyPr/>
                    <a:lstStyle/>
                    <a:p>
                      <a:r>
                        <a:rPr lang="en-US" dirty="0"/>
                        <a:t>SOLUTION</a:t>
                      </a:r>
                    </a:p>
                  </a:txBody>
                  <a:tcPr/>
                </a:tc>
                <a:extLst>
                  <a:ext uri="{0D108BD9-81ED-4DB2-BD59-A6C34878D82A}">
                    <a16:rowId xmlns:a16="http://schemas.microsoft.com/office/drawing/2014/main" val="2455016670"/>
                  </a:ext>
                </a:extLst>
              </a:tr>
              <a:tr h="370840">
                <a:tc>
                  <a:txBody>
                    <a:bodyPr/>
                    <a:lstStyle/>
                    <a:p>
                      <a:r>
                        <a:rPr lang="en-US" dirty="0"/>
                        <a:t>Sensitive to outliers </a:t>
                      </a:r>
                    </a:p>
                  </a:txBody>
                  <a:tcPr/>
                </a:tc>
                <a:tc>
                  <a:txBody>
                    <a:bodyPr/>
                    <a:lstStyle/>
                    <a:p>
                      <a:r>
                        <a:rPr lang="en-US" dirty="0"/>
                        <a:t>K-</a:t>
                      </a:r>
                      <a:r>
                        <a:rPr lang="en-US" dirty="0" err="1"/>
                        <a:t>Mediods</a:t>
                      </a:r>
                      <a:endParaRPr lang="en-US" dirty="0"/>
                    </a:p>
                  </a:txBody>
                  <a:tcPr/>
                </a:tc>
                <a:extLst>
                  <a:ext uri="{0D108BD9-81ED-4DB2-BD59-A6C34878D82A}">
                    <a16:rowId xmlns:a16="http://schemas.microsoft.com/office/drawing/2014/main" val="2970244050"/>
                  </a:ext>
                </a:extLst>
              </a:tr>
              <a:tr h="370840">
                <a:tc>
                  <a:txBody>
                    <a:bodyPr/>
                    <a:lstStyle/>
                    <a:p>
                      <a:r>
                        <a:rPr lang="en-US" dirty="0"/>
                        <a:t>Nominal Data</a:t>
                      </a:r>
                    </a:p>
                  </a:txBody>
                  <a:tcPr/>
                </a:tc>
                <a:tc>
                  <a:txBody>
                    <a:bodyPr/>
                    <a:lstStyle/>
                    <a:p>
                      <a:r>
                        <a:rPr lang="en-US" dirty="0"/>
                        <a:t>K-Mode</a:t>
                      </a:r>
                    </a:p>
                  </a:txBody>
                  <a:tcPr/>
                </a:tc>
                <a:extLst>
                  <a:ext uri="{0D108BD9-81ED-4DB2-BD59-A6C34878D82A}">
                    <a16:rowId xmlns:a16="http://schemas.microsoft.com/office/drawing/2014/main" val="3525295895"/>
                  </a:ext>
                </a:extLst>
              </a:tr>
              <a:tr h="370840">
                <a:tc>
                  <a:txBody>
                    <a:bodyPr/>
                    <a:lstStyle/>
                    <a:p>
                      <a:r>
                        <a:rPr lang="en-US" dirty="0"/>
                        <a:t>Optimal K value </a:t>
                      </a:r>
                    </a:p>
                  </a:txBody>
                  <a:tcPr/>
                </a:tc>
                <a:tc>
                  <a:txBody>
                    <a:bodyPr/>
                    <a:lstStyle/>
                    <a:p>
                      <a:r>
                        <a:rPr lang="en-US" dirty="0"/>
                        <a:t>Elbow Method/</a:t>
                      </a:r>
                      <a:r>
                        <a:rPr lang="en-US" dirty="0" err="1"/>
                        <a:t>Sillhoutte</a:t>
                      </a:r>
                      <a:r>
                        <a:rPr lang="en-US" dirty="0"/>
                        <a:t> Coefficient</a:t>
                      </a:r>
                    </a:p>
                  </a:txBody>
                  <a:tcPr/>
                </a:tc>
                <a:extLst>
                  <a:ext uri="{0D108BD9-81ED-4DB2-BD59-A6C34878D82A}">
                    <a16:rowId xmlns:a16="http://schemas.microsoft.com/office/drawing/2014/main" val="1090651308"/>
                  </a:ext>
                </a:extLst>
              </a:tr>
              <a:tr h="370840">
                <a:tc>
                  <a:txBody>
                    <a:bodyPr/>
                    <a:lstStyle/>
                    <a:p>
                      <a:r>
                        <a:rPr lang="en-US" dirty="0"/>
                        <a:t>If not linearly Separable</a:t>
                      </a:r>
                    </a:p>
                  </a:txBody>
                  <a:tcPr/>
                </a:tc>
                <a:tc>
                  <a:txBody>
                    <a:bodyPr/>
                    <a:lstStyle/>
                    <a:p>
                      <a:r>
                        <a:rPr lang="en-US" dirty="0"/>
                        <a:t>Kernel K Means</a:t>
                      </a:r>
                    </a:p>
                  </a:txBody>
                  <a:tcPr/>
                </a:tc>
                <a:extLst>
                  <a:ext uri="{0D108BD9-81ED-4DB2-BD59-A6C34878D82A}">
                    <a16:rowId xmlns:a16="http://schemas.microsoft.com/office/drawing/2014/main" val="129566640"/>
                  </a:ext>
                </a:extLst>
              </a:tr>
            </a:tbl>
          </a:graphicData>
        </a:graphic>
      </p:graphicFrame>
    </p:spTree>
    <p:extLst>
      <p:ext uri="{BB962C8B-B14F-4D97-AF65-F5344CB8AC3E}">
        <p14:creationId xmlns:p14="http://schemas.microsoft.com/office/powerpoint/2010/main" val="272947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98CB-6D8A-8115-3CAB-C2231834E0B7}"/>
              </a:ext>
            </a:extLst>
          </p:cNvPr>
          <p:cNvSpPr>
            <a:spLocks noGrp="1"/>
          </p:cNvSpPr>
          <p:nvPr>
            <p:ph type="title"/>
          </p:nvPr>
        </p:nvSpPr>
        <p:spPr/>
        <p:txBody>
          <a:bodyPr/>
          <a:lstStyle/>
          <a:p>
            <a:r>
              <a:rPr lang="en-US" dirty="0"/>
              <a:t>K mean seems easy but does have challenges</a:t>
            </a:r>
          </a:p>
        </p:txBody>
      </p:sp>
      <p:sp>
        <p:nvSpPr>
          <p:cNvPr id="3" name="Content Placeholder 2">
            <a:extLst>
              <a:ext uri="{FF2B5EF4-FFF2-40B4-BE49-F238E27FC236}">
                <a16:creationId xmlns:a16="http://schemas.microsoft.com/office/drawing/2014/main" id="{9C317948-06B6-5F1D-B19D-ACE1D6A4C25E}"/>
              </a:ext>
            </a:extLst>
          </p:cNvPr>
          <p:cNvSpPr>
            <a:spLocks noGrp="1"/>
          </p:cNvSpPr>
          <p:nvPr>
            <p:ph idx="1"/>
          </p:nvPr>
        </p:nvSpPr>
        <p:spPr/>
        <p:txBody>
          <a:bodyPr/>
          <a:lstStyle/>
          <a:p>
            <a:r>
              <a:rPr lang="en-US" dirty="0"/>
              <a:t>Though the main motive of k means algorithm is to reduce the sum of squared errors so that the data points are clustering according to the nearest distances , they do show some challenges.</a:t>
            </a:r>
          </a:p>
          <a:p>
            <a:r>
              <a:rPr lang="en-US" dirty="0"/>
              <a:t>One of the common challenge is the computational challenge of computing the centroid point to figure out the data points by checking the distance between the centroid and re assigning the centroid so as to minimize the sum of squared errors.</a:t>
            </a:r>
          </a:p>
          <a:p>
            <a:r>
              <a:rPr lang="en-US" dirty="0"/>
              <a:t>What can be other challenges rather than the computational challenges ?</a:t>
            </a:r>
          </a:p>
          <a:p>
            <a:endParaRPr lang="en-US" dirty="0"/>
          </a:p>
        </p:txBody>
      </p:sp>
    </p:spTree>
    <p:extLst>
      <p:ext uri="{BB962C8B-B14F-4D97-AF65-F5344CB8AC3E}">
        <p14:creationId xmlns:p14="http://schemas.microsoft.com/office/powerpoint/2010/main" val="393359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26E3-2166-FBBC-7F50-95325AF94BF9}"/>
              </a:ext>
            </a:extLst>
          </p:cNvPr>
          <p:cNvSpPr>
            <a:spLocks noGrp="1"/>
          </p:cNvSpPr>
          <p:nvPr>
            <p:ph type="title"/>
          </p:nvPr>
        </p:nvSpPr>
        <p:spPr/>
        <p:txBody>
          <a:bodyPr/>
          <a:lstStyle/>
          <a:p>
            <a:r>
              <a:rPr lang="en-US" dirty="0"/>
              <a:t>Other challenges of K-Means </a:t>
            </a:r>
          </a:p>
        </p:txBody>
      </p:sp>
      <p:sp>
        <p:nvSpPr>
          <p:cNvPr id="3" name="Content Placeholder 2">
            <a:extLst>
              <a:ext uri="{FF2B5EF4-FFF2-40B4-BE49-F238E27FC236}">
                <a16:creationId xmlns:a16="http://schemas.microsoft.com/office/drawing/2014/main" id="{3879042B-8C05-0DBF-5CB2-14139C0819E3}"/>
              </a:ext>
            </a:extLst>
          </p:cNvPr>
          <p:cNvSpPr>
            <a:spLocks noGrp="1"/>
          </p:cNvSpPr>
          <p:nvPr>
            <p:ph idx="1"/>
          </p:nvPr>
        </p:nvSpPr>
        <p:spPr/>
        <p:txBody>
          <a:bodyPr>
            <a:normAutofit fontScale="77500" lnSpcReduction="20000"/>
          </a:bodyPr>
          <a:lstStyle/>
          <a:p>
            <a:r>
              <a:rPr lang="en-US" dirty="0"/>
              <a:t>K means is sensitive to outliers :</a:t>
            </a:r>
            <a:r>
              <a:rPr lang="en-US" dirty="0">
                <a:solidFill>
                  <a:srgbClr val="FF0000"/>
                </a:solidFill>
              </a:rPr>
              <a:t>W</a:t>
            </a:r>
            <a:r>
              <a:rPr lang="en-US" b="0" i="0" dirty="0">
                <a:solidFill>
                  <a:srgbClr val="FF0000"/>
                </a:solidFill>
                <a:effectLst/>
                <a:latin typeface="Söhne"/>
              </a:rPr>
              <a:t>hen there are outliers in the data, the k-means algorithm may incorrectly assign them to a cluster, causing that cluster's average position to be pulled towards the outlier. So ,This pull affects the calculations for other data points and can lead to inaccurate cluster assignments</a:t>
            </a:r>
            <a:r>
              <a:rPr lang="en-US" b="0" i="0" dirty="0">
                <a:solidFill>
                  <a:srgbClr val="374151"/>
                </a:solidFill>
                <a:effectLst/>
                <a:latin typeface="Söhne"/>
              </a:rPr>
              <a:t>.</a:t>
            </a:r>
          </a:p>
          <a:p>
            <a:r>
              <a:rPr lang="en-US" dirty="0">
                <a:solidFill>
                  <a:schemeClr val="tx2"/>
                </a:solidFill>
              </a:rPr>
              <a:t>k-medoids method</a:t>
            </a:r>
            <a:r>
              <a:rPr lang="en-US" dirty="0">
                <a:solidFill>
                  <a:schemeClr val="tx2"/>
                </a:solidFill>
                <a:latin typeface="Söhne"/>
              </a:rPr>
              <a:t>, PAM , Absolute error criterion</a:t>
            </a:r>
            <a:endParaRPr lang="en-US" b="0" i="0" dirty="0">
              <a:solidFill>
                <a:schemeClr val="tx2"/>
              </a:solidFill>
              <a:effectLst/>
              <a:latin typeface="Söhne"/>
            </a:endParaRPr>
          </a:p>
          <a:p>
            <a:r>
              <a:rPr lang="en-US" dirty="0">
                <a:solidFill>
                  <a:srgbClr val="374151"/>
                </a:solidFill>
                <a:latin typeface="Söhne"/>
              </a:rPr>
              <a:t>K means cannot be applicable to nominal data:</a:t>
            </a:r>
            <a:r>
              <a:rPr lang="en-US" b="0" i="0" dirty="0">
                <a:solidFill>
                  <a:srgbClr val="374151"/>
                </a:solidFill>
                <a:effectLst/>
                <a:latin typeface="Söhne"/>
              </a:rPr>
              <a:t> </a:t>
            </a:r>
            <a:r>
              <a:rPr lang="en-US" b="0" i="0" dirty="0">
                <a:solidFill>
                  <a:srgbClr val="FF0000"/>
                </a:solidFill>
                <a:effectLst/>
                <a:latin typeface="Söhne"/>
              </a:rPr>
              <a:t>The standard k-means algorithm is designed to work with numerical or continuous data. It operates based on calculating distances between data points using methods such as the Euclidean distance.</a:t>
            </a:r>
          </a:p>
          <a:p>
            <a:r>
              <a:rPr lang="en-US" b="0" i="0" dirty="0">
                <a:solidFill>
                  <a:srgbClr val="FF0000"/>
                </a:solidFill>
                <a:effectLst/>
                <a:latin typeface="Söhne"/>
              </a:rPr>
              <a:t>Since k-means relies on distance calculations, it does not have a straightforward way to handle nominal data. The algorithm requires a numerical representation of data points to calculate distances and update cluster centers.</a:t>
            </a:r>
          </a:p>
          <a:p>
            <a:r>
              <a:rPr lang="en-US" b="0" i="0" dirty="0">
                <a:solidFill>
                  <a:srgbClr val="FF0000"/>
                </a:solidFill>
                <a:effectLst/>
                <a:latin typeface="Söhne"/>
              </a:rPr>
              <a:t>To apply k-means to nominal data, preprocessing steps are typically required to transform the nominal data into a numerical format.</a:t>
            </a:r>
          </a:p>
          <a:p>
            <a:r>
              <a:rPr lang="en-US" b="0" i="0" dirty="0">
                <a:solidFill>
                  <a:schemeClr val="tx2"/>
                </a:solidFill>
                <a:effectLst/>
                <a:latin typeface="Söhne"/>
              </a:rPr>
              <a:t>Alternative clustering algorithms that are specifically designed for categorical or nominal data, such as k-modes</a:t>
            </a:r>
          </a:p>
          <a:p>
            <a:endParaRPr lang="en-US" dirty="0"/>
          </a:p>
        </p:txBody>
      </p:sp>
    </p:spTree>
    <p:extLst>
      <p:ext uri="{BB962C8B-B14F-4D97-AF65-F5344CB8AC3E}">
        <p14:creationId xmlns:p14="http://schemas.microsoft.com/office/powerpoint/2010/main" val="426102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B563-7CF8-D229-F607-6961BB2092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B41C6-7FAF-53BD-BC86-1E54EA48BC5A}"/>
              </a:ext>
            </a:extLst>
          </p:cNvPr>
          <p:cNvSpPr>
            <a:spLocks noGrp="1"/>
          </p:cNvSpPr>
          <p:nvPr>
            <p:ph idx="1"/>
          </p:nvPr>
        </p:nvSpPr>
        <p:spPr/>
        <p:txBody>
          <a:bodyPr>
            <a:normAutofit/>
          </a:bodyPr>
          <a:lstStyle/>
          <a:p>
            <a:r>
              <a:rPr lang="en-US" dirty="0"/>
              <a:t>Estimating the number of clusters</a:t>
            </a:r>
          </a:p>
          <a:p>
            <a:pPr marL="0" indent="0">
              <a:buNone/>
            </a:pPr>
            <a:r>
              <a:rPr lang="en-US" dirty="0"/>
              <a:t>Elbow method , </a:t>
            </a:r>
            <a:r>
              <a:rPr lang="en-US" dirty="0" err="1"/>
              <a:t>silhoutee</a:t>
            </a:r>
            <a:r>
              <a:rPr lang="en-US" dirty="0"/>
              <a:t> methods can be used . </a:t>
            </a:r>
          </a:p>
          <a:p>
            <a:pPr marL="0" indent="0">
              <a:buNone/>
            </a:pPr>
            <a:r>
              <a:rPr lang="en-US" dirty="0">
                <a:sym typeface="Wingdings" panose="05000000000000000000" pitchFamily="2" charset="2"/>
              </a:rPr>
              <a:t></a:t>
            </a:r>
            <a:r>
              <a:rPr lang="en-US" b="0" i="0" dirty="0">
                <a:solidFill>
                  <a:srgbClr val="374151"/>
                </a:solidFill>
                <a:effectLst/>
                <a:latin typeface="Söhne"/>
              </a:rPr>
              <a:t>The k-means algorithm assumes that the data points are linearly separable in the feature space. </a:t>
            </a:r>
            <a:r>
              <a:rPr lang="en-US" b="0" i="0" dirty="0">
                <a:solidFill>
                  <a:srgbClr val="FF0000"/>
                </a:solidFill>
                <a:effectLst/>
                <a:latin typeface="Söhne"/>
              </a:rPr>
              <a:t>However, in real-world datasets, the underlying patterns can be nonlinear, making it challenging for k-means to find appropriate clusters. K-means tends to struggle when faced with data that exhibits complex structures or when clusters have irregular shapes.</a:t>
            </a:r>
          </a:p>
          <a:p>
            <a:pPr marL="0" indent="0">
              <a:buNone/>
            </a:pPr>
            <a:r>
              <a:rPr lang="en-US" dirty="0">
                <a:solidFill>
                  <a:srgbClr val="FF0000"/>
                </a:solidFill>
                <a:latin typeface="Söhne"/>
              </a:rPr>
              <a:t>Kernel K means approach is used to fix this limitation.</a:t>
            </a:r>
            <a:endParaRPr lang="en-US" dirty="0">
              <a:solidFill>
                <a:srgbClr val="FF0000"/>
              </a:solidFill>
            </a:endParaRPr>
          </a:p>
        </p:txBody>
      </p:sp>
    </p:spTree>
    <p:extLst>
      <p:ext uri="{BB962C8B-B14F-4D97-AF65-F5344CB8AC3E}">
        <p14:creationId xmlns:p14="http://schemas.microsoft.com/office/powerpoint/2010/main" val="428267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6F47-1D1A-E5D3-1335-5C7C1181A3F4}"/>
              </a:ext>
            </a:extLst>
          </p:cNvPr>
          <p:cNvSpPr>
            <a:spLocks noGrp="1"/>
          </p:cNvSpPr>
          <p:nvPr>
            <p:ph type="title"/>
          </p:nvPr>
        </p:nvSpPr>
        <p:spPr/>
        <p:txBody>
          <a:bodyPr/>
          <a:lstStyle/>
          <a:p>
            <a:r>
              <a:rPr lang="en-US" dirty="0"/>
              <a:t>K-</a:t>
            </a:r>
            <a:r>
              <a:rPr lang="en-US" dirty="0" err="1"/>
              <a:t>mediods</a:t>
            </a:r>
            <a:endParaRPr lang="en-US" dirty="0"/>
          </a:p>
        </p:txBody>
      </p:sp>
      <p:sp>
        <p:nvSpPr>
          <p:cNvPr id="3" name="Content Placeholder 2">
            <a:extLst>
              <a:ext uri="{FF2B5EF4-FFF2-40B4-BE49-F238E27FC236}">
                <a16:creationId xmlns:a16="http://schemas.microsoft.com/office/drawing/2014/main" id="{D2F9CABD-D7E6-4A5C-063C-485094C25248}"/>
              </a:ext>
            </a:extLst>
          </p:cNvPr>
          <p:cNvSpPr>
            <a:spLocks noGrp="1"/>
          </p:cNvSpPr>
          <p:nvPr>
            <p:ph idx="1"/>
          </p:nvPr>
        </p:nvSpPr>
        <p:spPr/>
        <p:txBody>
          <a:bodyPr>
            <a:normAutofit fontScale="85000" lnSpcReduction="20000"/>
          </a:bodyPr>
          <a:lstStyle/>
          <a:p>
            <a:r>
              <a:rPr lang="en-US" dirty="0"/>
              <a:t>This method is used because the k means is sensitive to the outliers.</a:t>
            </a:r>
          </a:p>
          <a:p>
            <a:r>
              <a:rPr lang="en-US" b="0" i="0" dirty="0">
                <a:solidFill>
                  <a:srgbClr val="FF0000"/>
                </a:solidFill>
                <a:effectLst/>
                <a:latin typeface="Söhne"/>
              </a:rPr>
              <a:t>k-medoids uses actual data points called medoids as representatives of each cluster. Medoids are less affected by outliers </a:t>
            </a:r>
            <a:endParaRPr lang="en-US" dirty="0">
              <a:solidFill>
                <a:srgbClr val="FF0000"/>
              </a:solidFill>
            </a:endParaRPr>
          </a:p>
          <a:p>
            <a:r>
              <a:rPr lang="en-US" dirty="0"/>
              <a:t>Absolute error </a:t>
            </a:r>
            <a:r>
              <a:rPr lang="en-US" dirty="0" err="1"/>
              <a:t>criterion:</a:t>
            </a:r>
            <a:r>
              <a:rPr lang="en-US" b="0" i="0" dirty="0" err="1">
                <a:solidFill>
                  <a:srgbClr val="FF0000"/>
                </a:solidFill>
                <a:effectLst/>
                <a:latin typeface="Söhne"/>
              </a:rPr>
              <a:t>The</a:t>
            </a:r>
            <a:r>
              <a:rPr lang="en-US" b="0" i="0" dirty="0">
                <a:solidFill>
                  <a:srgbClr val="FF0000"/>
                </a:solidFill>
                <a:effectLst/>
                <a:latin typeface="Söhne"/>
              </a:rPr>
              <a:t> k-medoids algorithm uses an absolute error criterion, also known as the sum of dissimilarities, to measure the dissimilarity between data points and cluster centers. Instead of minimizing the squared distances as in k-means, k-medoids minimizes the sum of dissimilarities between data points and their assigned medoids. This criterion helps in handling outliers as it is less sensitive to extreme values.</a:t>
            </a:r>
          </a:p>
          <a:p>
            <a:r>
              <a:rPr lang="en-US" b="0" i="0" dirty="0" err="1">
                <a:solidFill>
                  <a:srgbClr val="374151"/>
                </a:solidFill>
                <a:effectLst/>
                <a:latin typeface="Söhne"/>
              </a:rPr>
              <a:t>Partioning</a:t>
            </a:r>
            <a:r>
              <a:rPr lang="en-US" b="0" i="0" dirty="0">
                <a:solidFill>
                  <a:srgbClr val="374151"/>
                </a:solidFill>
                <a:effectLst/>
                <a:latin typeface="Söhne"/>
              </a:rPr>
              <a:t> around </a:t>
            </a:r>
            <a:r>
              <a:rPr lang="en-US" b="0" i="0" dirty="0" err="1">
                <a:solidFill>
                  <a:srgbClr val="374151"/>
                </a:solidFill>
                <a:effectLst/>
                <a:latin typeface="Söhne"/>
              </a:rPr>
              <a:t>mediods:</a:t>
            </a:r>
            <a:r>
              <a:rPr lang="en-US" b="0" i="0" dirty="0" err="1">
                <a:solidFill>
                  <a:srgbClr val="FF0000"/>
                </a:solidFill>
                <a:effectLst/>
                <a:latin typeface="Söhne"/>
              </a:rPr>
              <a:t>The</a:t>
            </a:r>
            <a:r>
              <a:rPr lang="en-US" b="0" i="0" dirty="0">
                <a:solidFill>
                  <a:srgbClr val="FF0000"/>
                </a:solidFill>
                <a:effectLst/>
                <a:latin typeface="Söhne"/>
              </a:rPr>
              <a:t> main technique used in the k-medoids algorithm is Partitioning Around Medoids (PAM). PAM is an iterative process that starts with an initial random selection of medoids and then improves the clustering by iteratively swapping medoids with non-medoid data points and recalculating the sum of dissimilarities. The algorithm continues this process until a satisfactory clustering solution is achieved.</a:t>
            </a:r>
            <a:endParaRPr lang="en-US" dirty="0">
              <a:solidFill>
                <a:srgbClr val="FF0000"/>
              </a:solidFill>
            </a:endParaRPr>
          </a:p>
          <a:p>
            <a:endParaRPr lang="en-US" dirty="0"/>
          </a:p>
        </p:txBody>
      </p:sp>
    </p:spTree>
    <p:extLst>
      <p:ext uri="{BB962C8B-B14F-4D97-AF65-F5344CB8AC3E}">
        <p14:creationId xmlns:p14="http://schemas.microsoft.com/office/powerpoint/2010/main" val="32630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580D-4DF1-6EC3-A23B-01BE81C087EA}"/>
              </a:ext>
            </a:extLst>
          </p:cNvPr>
          <p:cNvSpPr>
            <a:spLocks noGrp="1"/>
          </p:cNvSpPr>
          <p:nvPr>
            <p:ph type="title"/>
          </p:nvPr>
        </p:nvSpPr>
        <p:spPr/>
        <p:txBody>
          <a:bodyPr/>
          <a:lstStyle/>
          <a:p>
            <a:r>
              <a:rPr lang="en-US" dirty="0"/>
              <a:t>Kernel K mean</a:t>
            </a:r>
          </a:p>
        </p:txBody>
      </p:sp>
      <p:sp>
        <p:nvSpPr>
          <p:cNvPr id="3" name="Content Placeholder 2">
            <a:extLst>
              <a:ext uri="{FF2B5EF4-FFF2-40B4-BE49-F238E27FC236}">
                <a16:creationId xmlns:a16="http://schemas.microsoft.com/office/drawing/2014/main" id="{495EDECB-2D0C-65CD-9033-A1BC36F95EF3}"/>
              </a:ext>
            </a:extLst>
          </p:cNvPr>
          <p:cNvSpPr>
            <a:spLocks noGrp="1"/>
          </p:cNvSpPr>
          <p:nvPr>
            <p:ph idx="1"/>
          </p:nvPr>
        </p:nvSpPr>
        <p:spPr/>
        <p:txBody>
          <a:bodyPr>
            <a:normAutofit/>
          </a:bodyPr>
          <a:lstStyle/>
          <a:p>
            <a:r>
              <a:rPr lang="en-US" sz="1800" b="0" i="0" dirty="0">
                <a:solidFill>
                  <a:srgbClr val="374151"/>
                </a:solidFill>
                <a:effectLst/>
                <a:latin typeface="Söhne"/>
              </a:rPr>
              <a:t>Kernel k-means addresses the limitation of k-means by utilizing the kernel trick. </a:t>
            </a:r>
            <a:endParaRPr lang="en-US" sz="1800" dirty="0">
              <a:solidFill>
                <a:srgbClr val="374151"/>
              </a:solidFill>
              <a:latin typeface="Söhne"/>
            </a:endParaRPr>
          </a:p>
          <a:p>
            <a:r>
              <a:rPr lang="en-US" sz="1800" b="0" i="0" dirty="0">
                <a:solidFill>
                  <a:srgbClr val="FF0000"/>
                </a:solidFill>
                <a:effectLst/>
                <a:latin typeface="Söhne"/>
              </a:rPr>
              <a:t>It applies a nonlinear transformation to the input space, mapping the data points to a higher-dimensional feature space where linear separation becomes possible.</a:t>
            </a:r>
          </a:p>
          <a:p>
            <a:r>
              <a:rPr lang="en-US" sz="1800" b="0" i="0" dirty="0">
                <a:solidFill>
                  <a:srgbClr val="FF0000"/>
                </a:solidFill>
                <a:effectLst/>
                <a:latin typeface="Söhne"/>
              </a:rPr>
              <a:t> The kernel function allows the algorithm to implicitly compute the dot product between data points in the high-dimensional space without explicitly calculating the transformations.</a:t>
            </a:r>
          </a:p>
          <a:p>
            <a:r>
              <a:rPr lang="en-US" sz="1800" b="0" i="0" dirty="0">
                <a:solidFill>
                  <a:srgbClr val="FF0000"/>
                </a:solidFill>
                <a:effectLst/>
                <a:latin typeface="Söhne"/>
              </a:rPr>
              <a:t>Kernel k-means computes a similarity matrix, assigns data points to centroids based on kernel-induced distance, and updates centroids using the mean of assigned points. It captures complex structures and nonlinearity, providing a flexible clustering approach.</a:t>
            </a:r>
            <a:endParaRPr lang="en-US" sz="1800" dirty="0">
              <a:solidFill>
                <a:srgbClr val="FF0000"/>
              </a:solidFill>
            </a:endParaRPr>
          </a:p>
        </p:txBody>
      </p:sp>
      <p:pic>
        <p:nvPicPr>
          <p:cNvPr id="5" name="Picture 4" descr="A picture containing diagram, line, circle&#10;&#10;Description automatically generated">
            <a:extLst>
              <a:ext uri="{FF2B5EF4-FFF2-40B4-BE49-F238E27FC236}">
                <a16:creationId xmlns:a16="http://schemas.microsoft.com/office/drawing/2014/main" id="{0C3A8D88-0E87-787A-4463-4557ED705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479" y="4271798"/>
            <a:ext cx="8967018" cy="2221077"/>
          </a:xfrm>
          <a:prstGeom prst="rect">
            <a:avLst/>
          </a:prstGeom>
        </p:spPr>
      </p:pic>
    </p:spTree>
    <p:extLst>
      <p:ext uri="{BB962C8B-B14F-4D97-AF65-F5344CB8AC3E}">
        <p14:creationId xmlns:p14="http://schemas.microsoft.com/office/powerpoint/2010/main" val="247150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9D78-FC23-E566-D20D-481CB14378B5}"/>
              </a:ext>
            </a:extLst>
          </p:cNvPr>
          <p:cNvSpPr>
            <a:spLocks noGrp="1"/>
          </p:cNvSpPr>
          <p:nvPr>
            <p:ph type="title"/>
          </p:nvPr>
        </p:nvSpPr>
        <p:spPr/>
        <p:txBody>
          <a:bodyPr/>
          <a:lstStyle/>
          <a:p>
            <a:r>
              <a:rPr lang="en-US" dirty="0"/>
              <a:t>Elbow and  </a:t>
            </a:r>
            <a:r>
              <a:rPr lang="en-US" dirty="0" err="1"/>
              <a:t>silhoutee</a:t>
            </a:r>
            <a:endParaRPr lang="en-US" dirty="0"/>
          </a:p>
        </p:txBody>
      </p:sp>
      <p:pic>
        <p:nvPicPr>
          <p:cNvPr id="5" name="Content Placeholder 4" descr="A picture containing line, text, plot, diagram&#10;&#10;Description automatically generated">
            <a:extLst>
              <a:ext uri="{FF2B5EF4-FFF2-40B4-BE49-F238E27FC236}">
                <a16:creationId xmlns:a16="http://schemas.microsoft.com/office/drawing/2014/main" id="{DFFF1EE6-8CEE-2125-4B5B-5FE8F92CA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146" y="1690688"/>
            <a:ext cx="4122777" cy="3147333"/>
          </a:xfrm>
        </p:spPr>
      </p:pic>
      <p:pic>
        <p:nvPicPr>
          <p:cNvPr id="7" name="Picture 6" descr="A white background with black text&#10;&#10;Description automatically generated with low confidence">
            <a:extLst>
              <a:ext uri="{FF2B5EF4-FFF2-40B4-BE49-F238E27FC236}">
                <a16:creationId xmlns:a16="http://schemas.microsoft.com/office/drawing/2014/main" id="{104D468F-ACCC-A7FE-DB7C-968FBE90F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202" y="1404354"/>
            <a:ext cx="6005080" cy="1394581"/>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A29A9C36-F694-0143-8047-FBC837215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202" y="3094275"/>
            <a:ext cx="2707572" cy="1929581"/>
          </a:xfrm>
          <a:prstGeom prst="rect">
            <a:avLst/>
          </a:prstGeom>
        </p:spPr>
      </p:pic>
      <p:pic>
        <p:nvPicPr>
          <p:cNvPr id="11" name="Picture 10" descr="A picture containing screenshot, laser&#10;&#10;Description automatically generated">
            <a:extLst>
              <a:ext uri="{FF2B5EF4-FFF2-40B4-BE49-F238E27FC236}">
                <a16:creationId xmlns:a16="http://schemas.microsoft.com/office/drawing/2014/main" id="{82AB4EEE-0CAC-9C29-7033-DA85ADD088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9806" y="3270289"/>
            <a:ext cx="2536723" cy="1753567"/>
          </a:xfrm>
          <a:prstGeom prst="rect">
            <a:avLst/>
          </a:prstGeom>
        </p:spPr>
      </p:pic>
      <p:sp>
        <p:nvSpPr>
          <p:cNvPr id="3" name="TextBox 2">
            <a:extLst>
              <a:ext uri="{FF2B5EF4-FFF2-40B4-BE49-F238E27FC236}">
                <a16:creationId xmlns:a16="http://schemas.microsoft.com/office/drawing/2014/main" id="{EA7FF144-3E3E-A8E5-0B65-28E3D0026B89}"/>
              </a:ext>
            </a:extLst>
          </p:cNvPr>
          <p:cNvSpPr txBox="1"/>
          <p:nvPr/>
        </p:nvSpPr>
        <p:spPr>
          <a:xfrm>
            <a:off x="1278194" y="5230761"/>
            <a:ext cx="9940412" cy="1600438"/>
          </a:xfrm>
          <a:prstGeom prst="rect">
            <a:avLst/>
          </a:prstGeom>
          <a:noFill/>
        </p:spPr>
        <p:txBody>
          <a:bodyPr wrap="square" rtlCol="0">
            <a:spAutoFit/>
          </a:bodyPr>
          <a:lstStyle/>
          <a:p>
            <a:pPr marL="0" indent="0">
              <a:buNone/>
            </a:pPr>
            <a:r>
              <a:rPr lang="en-US" sz="1400" b="0" i="0" dirty="0">
                <a:solidFill>
                  <a:srgbClr val="FF0000"/>
                </a:solidFill>
                <a:effectLst/>
                <a:latin typeface="Söhne"/>
              </a:rPr>
              <a:t>For the elbow method, you need to calculate the mean squared error (MSE) or within-cluster sum of squares (WCSS) for different values of k. This requires running the k-means algorithm multiple times and calculating.</a:t>
            </a:r>
          </a:p>
          <a:p>
            <a:pPr marL="0" indent="0">
              <a:buNone/>
            </a:pPr>
            <a:r>
              <a:rPr lang="en-US" sz="1400" b="0" i="0" dirty="0">
                <a:solidFill>
                  <a:srgbClr val="FF0000"/>
                </a:solidFill>
                <a:effectLst/>
                <a:latin typeface="Söhne"/>
              </a:rPr>
              <a:t>for the silhouette method, you need to calculate the silhouette coefficient for each data point in the dataset. This involves computing the distances and comparing data points within their assigned clusters and with neighboring clusters. To find the optimal number of clusters, you repeat this process for different values of k, which requires calculating the silhouette coefficient for all data points for each k value</a:t>
            </a:r>
          </a:p>
          <a:p>
            <a:endParaRPr lang="en-US" sz="1400" dirty="0"/>
          </a:p>
        </p:txBody>
      </p:sp>
    </p:spTree>
    <p:extLst>
      <p:ext uri="{BB962C8B-B14F-4D97-AF65-F5344CB8AC3E}">
        <p14:creationId xmlns:p14="http://schemas.microsoft.com/office/powerpoint/2010/main" val="51651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9385-5F81-7721-57D5-F122B11807C6}"/>
              </a:ext>
            </a:extLst>
          </p:cNvPr>
          <p:cNvSpPr>
            <a:spLocks noGrp="1"/>
          </p:cNvSpPr>
          <p:nvPr>
            <p:ph type="title"/>
          </p:nvPr>
        </p:nvSpPr>
        <p:spPr/>
        <p:txBody>
          <a:bodyPr/>
          <a:lstStyle/>
          <a:p>
            <a:r>
              <a:rPr lang="en-US" dirty="0"/>
              <a:t>K-MODES</a:t>
            </a:r>
          </a:p>
        </p:txBody>
      </p:sp>
      <p:sp>
        <p:nvSpPr>
          <p:cNvPr id="3" name="Content Placeholder 2">
            <a:extLst>
              <a:ext uri="{FF2B5EF4-FFF2-40B4-BE49-F238E27FC236}">
                <a16:creationId xmlns:a16="http://schemas.microsoft.com/office/drawing/2014/main" id="{60245407-67C6-7013-A5A2-444102230079}"/>
              </a:ext>
            </a:extLst>
          </p:cNvPr>
          <p:cNvSpPr>
            <a:spLocks noGrp="1"/>
          </p:cNvSpPr>
          <p:nvPr>
            <p:ph idx="1"/>
          </p:nvPr>
        </p:nvSpPr>
        <p:spPr/>
        <p:txBody>
          <a:bodyPr/>
          <a:lstStyle/>
          <a:p>
            <a:r>
              <a:rPr lang="en-US" dirty="0"/>
              <a:t>This method is used because it is k means algorithm cannot deal directly with the nominal data.</a:t>
            </a:r>
          </a:p>
          <a:p>
            <a:r>
              <a:rPr lang="en-US" b="0" i="0" dirty="0">
                <a:solidFill>
                  <a:srgbClr val="374151"/>
                </a:solidFill>
                <a:effectLst/>
                <a:latin typeface="Söhne"/>
              </a:rPr>
              <a:t>Unlike numerical data, categorical data cannot be easily measured using distances or means. </a:t>
            </a:r>
            <a:r>
              <a:rPr lang="en-US" b="0" i="0" dirty="0">
                <a:solidFill>
                  <a:srgbClr val="FF0000"/>
                </a:solidFill>
                <a:effectLst/>
                <a:latin typeface="Söhne"/>
              </a:rPr>
              <a:t>Therefore, k-means, which relies on distances and means, is not suitable for categorical data. In such cases, k-modes provides a more appropriate clustering solution.</a:t>
            </a:r>
          </a:p>
          <a:p>
            <a:endParaRPr lang="en-US" dirty="0">
              <a:solidFill>
                <a:srgbClr val="FF0000"/>
              </a:solidFill>
            </a:endParaRPr>
          </a:p>
        </p:txBody>
      </p:sp>
    </p:spTree>
    <p:extLst>
      <p:ext uri="{BB962C8B-B14F-4D97-AF65-F5344CB8AC3E}">
        <p14:creationId xmlns:p14="http://schemas.microsoft.com/office/powerpoint/2010/main" val="54095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BE9E-1D8F-191B-0CD2-DDB0383C1B88}"/>
              </a:ext>
            </a:extLst>
          </p:cNvPr>
          <p:cNvSpPr>
            <a:spLocks noGrp="1"/>
          </p:cNvSpPr>
          <p:nvPr>
            <p:ph type="title"/>
          </p:nvPr>
        </p:nvSpPr>
        <p:spPr/>
        <p:txBody>
          <a:bodyPr/>
          <a:lstStyle/>
          <a:p>
            <a:r>
              <a:rPr lang="en-US" dirty="0"/>
              <a:t>Steps for K-mode</a:t>
            </a:r>
          </a:p>
        </p:txBody>
      </p:sp>
      <p:sp>
        <p:nvSpPr>
          <p:cNvPr id="3" name="Content Placeholder 2">
            <a:extLst>
              <a:ext uri="{FF2B5EF4-FFF2-40B4-BE49-F238E27FC236}">
                <a16:creationId xmlns:a16="http://schemas.microsoft.com/office/drawing/2014/main" id="{62143072-276D-1BE7-8E42-2E8CD33E662C}"/>
              </a:ext>
            </a:extLst>
          </p:cNvPr>
          <p:cNvSpPr>
            <a:spLocks noGrp="1"/>
          </p:cNvSpPr>
          <p:nvPr>
            <p:ph idx="1"/>
          </p:nvPr>
        </p:nvSpPr>
        <p:spPr/>
        <p:txBody>
          <a:bodyPr/>
          <a:lstStyle/>
          <a:p>
            <a:r>
              <a:rPr lang="en-US" dirty="0"/>
              <a:t>1. Pick an observation (instance) at random and use that as a cluster</a:t>
            </a:r>
          </a:p>
          <a:p>
            <a:r>
              <a:rPr lang="en-US" dirty="0"/>
              <a:t>2. Compare each data point in the cluster to each observation data points, any elements that are not equal we +1 if they are equal nothing is added</a:t>
            </a:r>
          </a:p>
          <a:p>
            <a:r>
              <a:rPr lang="en-US" dirty="0"/>
              <a:t>3. Assign each individual to the closest centroid</a:t>
            </a:r>
          </a:p>
          <a:p>
            <a:r>
              <a:rPr lang="en-US" dirty="0"/>
              <a:t>4. Each feature should have the mode (most common response)for each centroid</a:t>
            </a:r>
          </a:p>
          <a:p>
            <a:r>
              <a:rPr lang="en-US" dirty="0"/>
              <a:t>5. Repeat steps 2-4 until no changes are made in the assignment of individuals to the closest centroid</a:t>
            </a:r>
          </a:p>
        </p:txBody>
      </p:sp>
    </p:spTree>
    <p:extLst>
      <p:ext uri="{BB962C8B-B14F-4D97-AF65-F5344CB8AC3E}">
        <p14:creationId xmlns:p14="http://schemas.microsoft.com/office/powerpoint/2010/main" val="625661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953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K Means Challenges </vt:lpstr>
      <vt:lpstr>K mean seems easy but does have challenges</vt:lpstr>
      <vt:lpstr>Other challenges of K-Means </vt:lpstr>
      <vt:lpstr>PowerPoint Presentation</vt:lpstr>
      <vt:lpstr>K-mediods</vt:lpstr>
      <vt:lpstr>Kernel K mean</vt:lpstr>
      <vt:lpstr>Elbow and  silhoutee</vt:lpstr>
      <vt:lpstr>K-MODES</vt:lpstr>
      <vt:lpstr>Steps for K-mode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Challenges </dc:title>
  <dc:creator>Alladi, Sai Vikram</dc:creator>
  <cp:lastModifiedBy>Alladi, Sai Vikram</cp:lastModifiedBy>
  <cp:revision>12</cp:revision>
  <dcterms:created xsi:type="dcterms:W3CDTF">2023-06-19T22:15:24Z</dcterms:created>
  <dcterms:modified xsi:type="dcterms:W3CDTF">2023-06-20T12:08:07Z</dcterms:modified>
</cp:coreProperties>
</file>