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84316-9CAA-E09D-1626-4230E749B16E}" v="188" dt="2023-06-19T21:31:34.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p:scale>
          <a:sx n="80" d="100"/>
          <a:sy n="80" d="100"/>
        </p:scale>
        <p:origin x="-557" y="-2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6E155CF-52F5-4879-B7F3-D05812AC4A6D}"/>
              </a:ext>
            </a:extLst>
          </p:cNvPr>
          <p:cNvSpPr>
            <a:spLocks noGrp="1"/>
          </p:cNvSpPr>
          <p:nvPr>
            <p:ph type="dt" sz="half" idx="10"/>
          </p:nvPr>
        </p:nvSpPr>
        <p:spPr/>
        <p:txBody>
          <a:bodyPr/>
          <a:lstStyle/>
          <a:p>
            <a:fld id="{073D55F9-11A3-4523-8F38-6BA37933791A}" type="datetime1">
              <a:rPr lang="en-US" smtClean="0"/>
              <a:pPr/>
              <a:t>6/20/2023</a:t>
            </a:fld>
            <a:endParaRPr lang="en-US"/>
          </a:p>
        </p:txBody>
      </p:sp>
      <p:sp>
        <p:nvSpPr>
          <p:cNvPr id="5" name="Footer Placeholder 4">
            <a:extLst>
              <a:ext uri="{FF2B5EF4-FFF2-40B4-BE49-F238E27FC236}">
                <a16:creationId xmlns:a16="http://schemas.microsoft.com/office/drawing/2014/main" xmlns=""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38B2ED7-A198-4613-B8C9-EE02BAE24FA4}"/>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333658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96FA1D7D-D2EC-4ADB-9C65-191DEC82DDF4}"/>
              </a:ext>
            </a:extLst>
          </p:cNvPr>
          <p:cNvSpPr>
            <a:spLocks noGrp="1"/>
          </p:cNvSpPr>
          <p:nvPr>
            <p:ph type="dt" sz="half" idx="10"/>
          </p:nvPr>
        </p:nvSpPr>
        <p:spPr/>
        <p:txBody>
          <a:bodyPr/>
          <a:lstStyle/>
          <a:p>
            <a:fld id="{0B4E757A-3EC2-4683-9080-1A460C37C843}" type="datetime1">
              <a:rPr lang="en-US" smtClean="0"/>
              <a:pPr/>
              <a:t>6/20/2023</a:t>
            </a:fld>
            <a:endParaRPr lang="en-US"/>
          </a:p>
        </p:txBody>
      </p:sp>
      <p:sp>
        <p:nvSpPr>
          <p:cNvPr id="5" name="Footer Placeholder 4">
            <a:extLst>
              <a:ext uri="{FF2B5EF4-FFF2-40B4-BE49-F238E27FC236}">
                <a16:creationId xmlns:a16="http://schemas.microsoft.com/office/drawing/2014/main" xmlns=""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1384F5F-50E6-4BB9-B848-EE2302C02ABE}"/>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210311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pPr/>
              <a:t>6/20/2023</a:t>
            </a:fld>
            <a:endParaRPr lang="en-US" dirty="0"/>
          </a:p>
        </p:txBody>
      </p:sp>
      <p:sp>
        <p:nvSpPr>
          <p:cNvPr id="5" name="Footer Placeholder 4">
            <a:extLst>
              <a:ext uri="{FF2B5EF4-FFF2-40B4-BE49-F238E27FC236}">
                <a16:creationId xmlns:a16="http://schemas.microsoft.com/office/drawing/2014/main" xmlns=""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xmlns="" id="{67C42D06-438F-4150-9238-E2FAEE5E28D9}"/>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200348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1F71817-A045-48C0-975B-CBEF88E9561E}"/>
              </a:ext>
            </a:extLst>
          </p:cNvPr>
          <p:cNvSpPr>
            <a:spLocks noGrp="1"/>
          </p:cNvSpPr>
          <p:nvPr>
            <p:ph type="dt" sz="half" idx="10"/>
          </p:nvPr>
        </p:nvSpPr>
        <p:spPr/>
        <p:txBody>
          <a:bodyPr/>
          <a:lstStyle/>
          <a:p>
            <a:fld id="{1CB9D56B-6EBE-4E5F-99D9-2A3DBDF37D0A}" type="datetime1">
              <a:rPr lang="en-US" smtClean="0"/>
              <a:pPr/>
              <a:t>6/20/2023</a:t>
            </a:fld>
            <a:endParaRPr lang="en-US"/>
          </a:p>
        </p:txBody>
      </p:sp>
      <p:sp>
        <p:nvSpPr>
          <p:cNvPr id="5" name="Footer Placeholder 4">
            <a:extLst>
              <a:ext uri="{FF2B5EF4-FFF2-40B4-BE49-F238E27FC236}">
                <a16:creationId xmlns:a16="http://schemas.microsoft.com/office/drawing/2014/main" xmlns=""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9CF4459-37B2-4F87-B508-DB04D4332067}"/>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7989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654893-212E-4450-8F7A-27256B31F9FB}"/>
              </a:ext>
            </a:extLst>
          </p:cNvPr>
          <p:cNvSpPr>
            <a:spLocks noGrp="1"/>
          </p:cNvSpPr>
          <p:nvPr>
            <p:ph type="dt" sz="half" idx="10"/>
          </p:nvPr>
        </p:nvSpPr>
        <p:spPr/>
        <p:txBody>
          <a:bodyPr/>
          <a:lstStyle/>
          <a:p>
            <a:fld id="{8C33F3CA-C7E3-432D-9282-18F13836509A}" type="datetime1">
              <a:rPr lang="en-US" smtClean="0"/>
              <a:pPr/>
              <a:t>6/20/2023</a:t>
            </a:fld>
            <a:endParaRPr lang="en-US" dirty="0"/>
          </a:p>
        </p:txBody>
      </p:sp>
      <p:sp>
        <p:nvSpPr>
          <p:cNvPr id="5" name="Footer Placeholder 4">
            <a:extLst>
              <a:ext uri="{FF2B5EF4-FFF2-40B4-BE49-F238E27FC236}">
                <a16:creationId xmlns:a16="http://schemas.microsoft.com/office/drawing/2014/main" xmlns=""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CFEDBC4F-D9B8-4BFA-BE4F-D4B9B739D1BA}"/>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273808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04D5BB-DB84-4266-9B4F-E65CCFE5B310}"/>
              </a:ext>
            </a:extLst>
          </p:cNvPr>
          <p:cNvSpPr>
            <a:spLocks noGrp="1"/>
          </p:cNvSpPr>
          <p:nvPr>
            <p:ph type="dt" sz="half" idx="10"/>
          </p:nvPr>
        </p:nvSpPr>
        <p:spPr/>
        <p:txBody>
          <a:bodyPr/>
          <a:lstStyle/>
          <a:p>
            <a:fld id="{75BE9C62-1337-40B8-BA50-E9F4861DB4BC}" type="datetime1">
              <a:rPr lang="en-US" smtClean="0"/>
              <a:pPr/>
              <a:t>6/20/2023</a:t>
            </a:fld>
            <a:endParaRPr lang="en-US"/>
          </a:p>
        </p:txBody>
      </p:sp>
      <p:sp>
        <p:nvSpPr>
          <p:cNvPr id="6" name="Footer Placeholder 5">
            <a:extLst>
              <a:ext uri="{FF2B5EF4-FFF2-40B4-BE49-F238E27FC236}">
                <a16:creationId xmlns:a16="http://schemas.microsoft.com/office/drawing/2014/main" xmlns=""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FE178D0-5F1E-43FA-B447-53501EDD17C0}"/>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21576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E8A46E1-3934-4807-900F-CA7A4D8D66B3}"/>
              </a:ext>
            </a:extLst>
          </p:cNvPr>
          <p:cNvSpPr>
            <a:spLocks noGrp="1"/>
          </p:cNvSpPr>
          <p:nvPr>
            <p:ph type="dt" sz="half" idx="10"/>
          </p:nvPr>
        </p:nvSpPr>
        <p:spPr/>
        <p:txBody>
          <a:bodyPr/>
          <a:lstStyle/>
          <a:p>
            <a:fld id="{47C195EB-2DA3-4B24-8725-19BC22A7BE50}" type="datetime1">
              <a:rPr lang="en-US" smtClean="0"/>
              <a:pPr/>
              <a:t>6/20/2023</a:t>
            </a:fld>
            <a:endParaRPr lang="en-US"/>
          </a:p>
        </p:txBody>
      </p:sp>
      <p:sp>
        <p:nvSpPr>
          <p:cNvPr id="8" name="Footer Placeholder 7">
            <a:extLst>
              <a:ext uri="{FF2B5EF4-FFF2-40B4-BE49-F238E27FC236}">
                <a16:creationId xmlns:a16="http://schemas.microsoft.com/office/drawing/2014/main" xmlns=""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F3658246-003D-4024-9F4B-BA3BD3FBFFBC}"/>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47078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BEB9D434-8228-4C7F-B520-14121EBC903B}"/>
              </a:ext>
            </a:extLst>
          </p:cNvPr>
          <p:cNvSpPr>
            <a:spLocks noGrp="1"/>
          </p:cNvSpPr>
          <p:nvPr>
            <p:ph type="dt" sz="half" idx="10"/>
          </p:nvPr>
        </p:nvSpPr>
        <p:spPr/>
        <p:txBody>
          <a:bodyPr/>
          <a:lstStyle/>
          <a:p>
            <a:fld id="{F4E237E6-0076-4915-A5A8-B7C11FA4F374}" type="datetime1">
              <a:rPr lang="en-US" smtClean="0"/>
              <a:pPr/>
              <a:t>6/20/2023</a:t>
            </a:fld>
            <a:endParaRPr lang="en-US"/>
          </a:p>
        </p:txBody>
      </p:sp>
      <p:sp>
        <p:nvSpPr>
          <p:cNvPr id="4" name="Footer Placeholder 3">
            <a:extLst>
              <a:ext uri="{FF2B5EF4-FFF2-40B4-BE49-F238E27FC236}">
                <a16:creationId xmlns:a16="http://schemas.microsoft.com/office/drawing/2014/main" xmlns=""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B4ACF4EF-5A2A-4A47-81DF-80CB513060F6}"/>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49441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8B9F00-8450-475B-B155-993BAF212AF6}"/>
              </a:ext>
            </a:extLst>
          </p:cNvPr>
          <p:cNvSpPr>
            <a:spLocks noGrp="1"/>
          </p:cNvSpPr>
          <p:nvPr>
            <p:ph type="dt" sz="half" idx="10"/>
          </p:nvPr>
        </p:nvSpPr>
        <p:spPr/>
        <p:txBody>
          <a:bodyPr/>
          <a:lstStyle/>
          <a:p>
            <a:fld id="{3505F58F-C0B5-422A-8E5A-6B99E5D80F0A}" type="datetime1">
              <a:rPr lang="en-US" smtClean="0"/>
              <a:pPr/>
              <a:t>6/20/2023</a:t>
            </a:fld>
            <a:endParaRPr lang="en-US"/>
          </a:p>
        </p:txBody>
      </p:sp>
      <p:sp>
        <p:nvSpPr>
          <p:cNvPr id="3" name="Footer Placeholder 2">
            <a:extLst>
              <a:ext uri="{FF2B5EF4-FFF2-40B4-BE49-F238E27FC236}">
                <a16:creationId xmlns:a16="http://schemas.microsoft.com/office/drawing/2014/main" xmlns=""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B6C8E678-81B8-4356-9624-A0B999536312}"/>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153493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22CD09-61EF-4733-831C-5B133DAE1F4C}"/>
              </a:ext>
            </a:extLst>
          </p:cNvPr>
          <p:cNvSpPr>
            <a:spLocks noGrp="1"/>
          </p:cNvSpPr>
          <p:nvPr>
            <p:ph type="dt" sz="half" idx="10"/>
          </p:nvPr>
        </p:nvSpPr>
        <p:spPr/>
        <p:txBody>
          <a:bodyPr/>
          <a:lstStyle/>
          <a:p>
            <a:fld id="{7565E655-9687-48DF-A33F-F8824CCCB5D1}" type="datetime1">
              <a:rPr lang="en-US" smtClean="0"/>
              <a:pPr/>
              <a:t>6/20/2023</a:t>
            </a:fld>
            <a:endParaRPr lang="en-US"/>
          </a:p>
        </p:txBody>
      </p:sp>
      <p:sp>
        <p:nvSpPr>
          <p:cNvPr id="6" name="Footer Placeholder 5">
            <a:extLst>
              <a:ext uri="{FF2B5EF4-FFF2-40B4-BE49-F238E27FC236}">
                <a16:creationId xmlns:a16="http://schemas.microsoft.com/office/drawing/2014/main" xmlns=""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79E381A6-E580-49A4-989C-EF4A54F83B45}"/>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105728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56944C-E229-457E-868E-C48FF47DA37A}"/>
              </a:ext>
            </a:extLst>
          </p:cNvPr>
          <p:cNvSpPr>
            <a:spLocks noGrp="1"/>
          </p:cNvSpPr>
          <p:nvPr>
            <p:ph type="dt" sz="half" idx="10"/>
          </p:nvPr>
        </p:nvSpPr>
        <p:spPr/>
        <p:txBody>
          <a:bodyPr/>
          <a:lstStyle/>
          <a:p>
            <a:fld id="{B97FD56A-AAB8-4544-A495-D0645413C9E3}" type="datetime1">
              <a:rPr lang="en-US" smtClean="0"/>
              <a:pPr/>
              <a:t>6/20/2023</a:t>
            </a:fld>
            <a:endParaRPr lang="en-US"/>
          </a:p>
        </p:txBody>
      </p:sp>
      <p:sp>
        <p:nvSpPr>
          <p:cNvPr id="6" name="Footer Placeholder 5">
            <a:extLst>
              <a:ext uri="{FF2B5EF4-FFF2-40B4-BE49-F238E27FC236}">
                <a16:creationId xmlns:a16="http://schemas.microsoft.com/office/drawing/2014/main" xmlns=""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5165D17-3010-4FF5-9071-5CCD3E6995D6}"/>
              </a:ext>
            </a:extLst>
          </p:cNvPr>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 xmlns:p14="http://schemas.microsoft.com/office/powerpoint/2010/main" val="230638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xmlns=""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xmlns=""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xmlns=""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xmlns=""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xmlns=""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6/20/2023</a:t>
            </a:fld>
            <a:endParaRPr lang="en-US" dirty="0"/>
          </a:p>
        </p:txBody>
      </p:sp>
      <p:sp>
        <p:nvSpPr>
          <p:cNvPr id="5" name="Footer Placeholder 4">
            <a:extLst>
              <a:ext uri="{FF2B5EF4-FFF2-40B4-BE49-F238E27FC236}">
                <a16:creationId xmlns:a16="http://schemas.microsoft.com/office/drawing/2014/main" xmlns=""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xmlns=""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xmlns=""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 xmlns:p14="http://schemas.microsoft.com/office/powerpoint/2010/main" val="254043029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173122F-D466-4F08-90FA-0038F7AC21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xmlns="" id="{4A929113-1368-4B1B-9C6F-140F47CBF4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Freeform: Shape 11">
            <a:extLst>
              <a:ext uri="{FF2B5EF4-FFF2-40B4-BE49-F238E27FC236}">
                <a16:creationId xmlns:a16="http://schemas.microsoft.com/office/drawing/2014/main" xmlns="" id="{0B6C48B2-8296-4312-8901-93BB7735D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4" name="Right Triangle 13">
            <a:extLst>
              <a:ext uri="{FF2B5EF4-FFF2-40B4-BE49-F238E27FC236}">
                <a16:creationId xmlns:a16="http://schemas.microsoft.com/office/drawing/2014/main" xmlns="" id="{C24346C5-B1C8-4C83-846B-122A3B4B2F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90F28F7A-4F2F-4C1B-AF1C-A6E7C79532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xmlns="" id="{B23CC870-B5E9-475F-A625-9E862A6295C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2A6B08C-017D-4B4D-95EC-4BB83C5541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94599402-E1B8-4E3B-A56D-68606FC1EF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720C48A-E9A0-4B85-A954-39375E099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0E26956-FF2A-412E-ACC4-29CCD02599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B31E652-49AC-4108-85B8-75122A48A5F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C1DB29F-0624-4035-B188-640616D5DE1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D27221C-2427-4C99-89DC-1A38A54058A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DBF1D76-8076-4BAE-B627-F1861C9E086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E930E41-FC2F-4319-9C28-32C2784300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0936C1B-0C10-464B-85C8-345095AAB37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B90EC61-FD0C-434A-9D1B-A20035C2141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A5F5CC56-1FDA-4D3E-9C6E-8E996026C38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272B8FB2-B735-480F-9A88-48AADB2227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5B46C1B-4FC4-4E24-AC43-07940BE1E63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34915AF-0AE3-4EDD-8681-4C3F2C592B9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C35A3F3-714E-4F69-9BDF-8ED284EF29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3D561AC-B0B1-47EB-BE05-209F5612B70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3508E52-4FD9-4E6D-AFEA-69A88ED268E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69DDE76-16F7-472F-B6D7-84AE8FFF31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2D87BEF-8844-4A3E-B130-B7D26740CC5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B381129-2089-4EAA-AE6C-2BAA96BC82C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B69BF7A-FA63-4706-8066-DF15018E66F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A3ECB71-0CCD-403F-B14B-ABC48D78CD4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D9095BBA-0FE1-49E5-89F7-22125BAF87A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B55351D8-6F27-4B82-968B-581B177CB4A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51025A5-EB5A-4057-A85E-69AF0E6BE6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5030318B-EEB9-4D92-BC50-D1151098989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417FC0E3-7CC7-4188-BC7A-7E8FB556496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3673477"/>
            <a:ext cx="6542916" cy="2574923"/>
          </a:xfrm>
        </p:spPr>
        <p:txBody>
          <a:bodyPr anchor="ctr">
            <a:normAutofit/>
          </a:bodyPr>
          <a:lstStyle/>
          <a:p>
            <a:pPr algn="l"/>
            <a:r>
              <a:rPr lang="en-US" dirty="0">
                <a:solidFill>
                  <a:schemeClr val="tx2"/>
                </a:solidFill>
                <a:cs typeface="Posterama"/>
              </a:rPr>
              <a:t>Cluster Quality</a:t>
            </a:r>
            <a:endParaRPr lang="en-US" dirty="0">
              <a:solidFill>
                <a:schemeClr val="tx2"/>
              </a:solidFill>
            </a:endParaRPr>
          </a:p>
        </p:txBody>
      </p:sp>
      <p:sp>
        <p:nvSpPr>
          <p:cNvPr id="3" name="Subtitle 2"/>
          <p:cNvSpPr>
            <a:spLocks noGrp="1"/>
          </p:cNvSpPr>
          <p:nvPr>
            <p:ph type="subTitle" idx="1"/>
          </p:nvPr>
        </p:nvSpPr>
        <p:spPr>
          <a:xfrm>
            <a:off x="7188593" y="3673477"/>
            <a:ext cx="4612131" cy="2574919"/>
          </a:xfrm>
        </p:spPr>
        <p:txBody>
          <a:bodyPr anchor="ctr">
            <a:normAutofit/>
          </a:bodyPr>
          <a:lstStyle/>
          <a:p>
            <a:pPr algn="l"/>
            <a:r>
              <a:rPr lang="en-US" dirty="0">
                <a:solidFill>
                  <a:schemeClr val="tx2"/>
                </a:solidFill>
              </a:rPr>
              <a:t>Sai </a:t>
            </a:r>
            <a:r>
              <a:rPr lang="en-US" dirty="0" err="1">
                <a:solidFill>
                  <a:schemeClr val="tx2"/>
                </a:solidFill>
              </a:rPr>
              <a:t>vikram</a:t>
            </a:r>
            <a:r>
              <a:rPr lang="en-US" dirty="0">
                <a:solidFill>
                  <a:schemeClr val="tx2"/>
                </a:solidFill>
              </a:rPr>
              <a:t> </a:t>
            </a:r>
            <a:r>
              <a:rPr lang="en-US" dirty="0" err="1">
                <a:solidFill>
                  <a:schemeClr val="tx2"/>
                </a:solidFill>
              </a:rPr>
              <a:t>alladi</a:t>
            </a:r>
          </a:p>
          <a:p>
            <a:pPr algn="l"/>
            <a:r>
              <a:rPr lang="en-US" dirty="0">
                <a:solidFill>
                  <a:schemeClr val="tx2"/>
                </a:solidFill>
              </a:rPr>
              <a:t>Karthik </a:t>
            </a:r>
            <a:r>
              <a:rPr lang="en-US" dirty="0" err="1">
                <a:solidFill>
                  <a:schemeClr val="tx2"/>
                </a:solidFill>
              </a:rPr>
              <a:t>Balusa</a:t>
            </a:r>
          </a:p>
          <a:p>
            <a:pPr algn="l"/>
            <a:r>
              <a:rPr lang="en-US" dirty="0">
                <a:solidFill>
                  <a:schemeClr val="tx2"/>
                </a:solidFill>
              </a:rPr>
              <a:t>Sai Divya Pasupuleti</a:t>
            </a:r>
          </a:p>
          <a:p>
            <a:pPr algn="l"/>
            <a:r>
              <a:rPr lang="en-US" dirty="0">
                <a:solidFill>
                  <a:schemeClr val="tx2"/>
                </a:solidFill>
              </a:rPr>
              <a:t>Anwitha Reddy </a:t>
            </a:r>
            <a:r>
              <a:rPr lang="en-US" dirty="0" err="1">
                <a:solidFill>
                  <a:schemeClr val="tx2"/>
                </a:solidFill>
              </a:rPr>
              <a:t>Bommana</a:t>
            </a:r>
          </a:p>
        </p:txBody>
      </p:sp>
    </p:spTree>
    <p:extLst>
      <p:ext uri="{BB962C8B-B14F-4D97-AF65-F5344CB8AC3E}">
        <p14:creationId xmlns=""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Rectangle 63">
            <a:extLst>
              <a:ext uri="{FF2B5EF4-FFF2-40B4-BE49-F238E27FC236}">
                <a16:creationId xmlns:a16="http://schemas.microsoft.com/office/drawing/2014/main" xmlns="" id="{181CC2FD-F5D2-4415-8486-46858CC42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Right Triangle 65">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xmlns="" id="{E1063619-981B-4E62-A26E-E345BB308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0" name="Group 69">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71" name="Straight Connector 70">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F772BEC-2225-DBF0-CDC3-BBEDCCE5E328}"/>
              </a:ext>
            </a:extLst>
          </p:cNvPr>
          <p:cNvSpPr>
            <a:spLocks noGrp="1"/>
          </p:cNvSpPr>
          <p:nvPr>
            <p:ph type="title"/>
          </p:nvPr>
        </p:nvSpPr>
        <p:spPr>
          <a:xfrm>
            <a:off x="457200" y="394696"/>
            <a:ext cx="10754527" cy="1399913"/>
          </a:xfrm>
        </p:spPr>
        <p:txBody>
          <a:bodyPr anchor="b">
            <a:normAutofit/>
          </a:bodyPr>
          <a:lstStyle/>
          <a:p>
            <a:r>
              <a:rPr lang="en-US" sz="3200" b="1" dirty="0">
                <a:solidFill>
                  <a:schemeClr val="tx2"/>
                </a:solidFill>
                <a:ea typeface="+mj-lt"/>
                <a:cs typeface="+mj-lt"/>
              </a:rPr>
              <a:t>what is a cluster in the context of unsupervised machine learning.</a:t>
            </a:r>
            <a:endParaRPr lang="en-US" sz="4000" b="1" dirty="0">
              <a:solidFill>
                <a:schemeClr val="tx2"/>
              </a:solidFill>
              <a:cs typeface="Posterama"/>
            </a:endParaRPr>
          </a:p>
        </p:txBody>
      </p:sp>
      <p:sp>
        <p:nvSpPr>
          <p:cNvPr id="3" name="Content Placeholder 2">
            <a:extLst>
              <a:ext uri="{FF2B5EF4-FFF2-40B4-BE49-F238E27FC236}">
                <a16:creationId xmlns:a16="http://schemas.microsoft.com/office/drawing/2014/main" xmlns="" id="{5DEB6582-A32C-E1B6-373E-C98229ED6AE5}"/>
              </a:ext>
            </a:extLst>
          </p:cNvPr>
          <p:cNvSpPr>
            <a:spLocks noGrp="1"/>
          </p:cNvSpPr>
          <p:nvPr>
            <p:ph idx="1"/>
          </p:nvPr>
        </p:nvSpPr>
        <p:spPr>
          <a:xfrm>
            <a:off x="457201" y="2174791"/>
            <a:ext cx="11229400" cy="4357622"/>
          </a:xfrm>
        </p:spPr>
        <p:txBody>
          <a:bodyPr anchor="t">
            <a:normAutofit/>
          </a:bodyPr>
          <a:lstStyle/>
          <a:p>
            <a:pPr algn="just"/>
            <a:r>
              <a:rPr lang="en-IN" sz="2000" dirty="0" smtClean="0">
                <a:solidFill>
                  <a:srgbClr val="FF0000"/>
                </a:solidFill>
                <a:ea typeface="+mn-lt"/>
                <a:cs typeface="+mn-lt"/>
              </a:rPr>
              <a:t>clusters can vary in the context of different types of machine learning approaches, </a:t>
            </a:r>
          </a:p>
          <a:p>
            <a:pPr algn="just"/>
            <a:r>
              <a:rPr lang="en-US" sz="2000" dirty="0" smtClean="0">
                <a:solidFill>
                  <a:schemeClr val="tx2"/>
                </a:solidFill>
                <a:ea typeface="+mn-lt"/>
                <a:cs typeface="+mn-lt"/>
              </a:rPr>
              <a:t>A </a:t>
            </a:r>
            <a:r>
              <a:rPr lang="en-US" sz="2000" dirty="0">
                <a:solidFill>
                  <a:schemeClr val="tx2"/>
                </a:solidFill>
                <a:ea typeface="+mn-lt"/>
                <a:cs typeface="+mn-lt"/>
              </a:rPr>
              <a:t>cluster in the context of unsupervised machine learning can be defined as a collection of data objects or observations that are similar  to each other within the cluster and dissimilar to objects in other clusters</a:t>
            </a:r>
            <a:r>
              <a:rPr lang="en-US" sz="2000" dirty="0" smtClean="0">
                <a:solidFill>
                  <a:schemeClr val="tx2"/>
                </a:solidFill>
                <a:ea typeface="+mn-lt"/>
                <a:cs typeface="+mn-lt"/>
              </a:rPr>
              <a:t>. </a:t>
            </a:r>
            <a:r>
              <a:rPr lang="en-US" sz="2000" dirty="0">
                <a:solidFill>
                  <a:schemeClr val="tx2"/>
                </a:solidFill>
                <a:ea typeface="+mn-lt"/>
                <a:cs typeface="+mn-lt"/>
              </a:rPr>
              <a:t>The process of cluster analysis, or clustering, involves partitioning a set of data objects into such subsets or </a:t>
            </a:r>
            <a:r>
              <a:rPr lang="en-US" sz="2000" dirty="0" smtClean="0">
                <a:solidFill>
                  <a:schemeClr val="tx2"/>
                </a:solidFill>
                <a:ea typeface="+mn-lt"/>
                <a:cs typeface="+mn-lt"/>
              </a:rPr>
              <a:t>clusters according to some measure of similarity. </a:t>
            </a:r>
          </a:p>
          <a:p>
            <a:pPr algn="just"/>
            <a:r>
              <a:rPr lang="en-US" sz="2000" dirty="0">
                <a:solidFill>
                  <a:srgbClr val="FF0000"/>
                </a:solidFill>
              </a:rPr>
              <a:t>Clustering is known as unsupervised learning because the class label information is not present. For this reason, </a:t>
            </a:r>
            <a:r>
              <a:rPr lang="en-US" sz="2000" dirty="0" smtClean="0">
                <a:solidFill>
                  <a:srgbClr val="FF0000"/>
                </a:solidFill>
              </a:rPr>
              <a:t>clustering </a:t>
            </a:r>
            <a:r>
              <a:rPr lang="en-US" sz="2000" dirty="0">
                <a:solidFill>
                  <a:srgbClr val="FF0000"/>
                </a:solidFill>
              </a:rPr>
              <a:t>is a form of learning by observation, rather than learning by </a:t>
            </a:r>
            <a:r>
              <a:rPr lang="en-US" sz="2000" dirty="0" smtClean="0">
                <a:solidFill>
                  <a:srgbClr val="FF0000"/>
                </a:solidFill>
              </a:rPr>
              <a:t>examples.</a:t>
            </a:r>
          </a:p>
          <a:p>
            <a:pPr algn="just"/>
            <a:r>
              <a:rPr lang="en-US" sz="2000" dirty="0" smtClean="0">
                <a:solidFill>
                  <a:schemeClr val="tx1"/>
                </a:solidFill>
              </a:rPr>
              <a:t>what is cluster quality</a:t>
            </a:r>
            <a:r>
              <a:rPr lang="en-US" sz="2000" dirty="0" smtClean="0">
                <a:solidFill>
                  <a:schemeClr val="tx1"/>
                </a:solidFill>
              </a:rPr>
              <a:t>?</a:t>
            </a:r>
          </a:p>
          <a:p>
            <a:pPr algn="just"/>
            <a:r>
              <a:rPr lang="en-IN" sz="2000" dirty="0" smtClean="0">
                <a:solidFill>
                  <a:schemeClr val="tx1"/>
                </a:solidFill>
              </a:rPr>
              <a:t>Cluster quality refers to the measure of how well-defined and meaningful the clusters are in a clustering algorithm or analysis</a:t>
            </a:r>
            <a:endParaRPr lang="en-US" sz="2000" dirty="0" smtClean="0">
              <a:solidFill>
                <a:schemeClr val="tx1"/>
              </a:solidFill>
            </a:endParaRPr>
          </a:p>
          <a:p>
            <a:pPr algn="just"/>
            <a:endParaRPr lang="en-US" sz="2000" dirty="0">
              <a:solidFill>
                <a:srgbClr val="FF0000"/>
              </a:solidFill>
            </a:endParaRPr>
          </a:p>
        </p:txBody>
      </p:sp>
    </p:spTree>
    <p:extLst>
      <p:ext uri="{BB962C8B-B14F-4D97-AF65-F5344CB8AC3E}">
        <p14:creationId xmlns="" xmlns:p14="http://schemas.microsoft.com/office/powerpoint/2010/main" val="342876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xmlns="" id="{181CC2FD-F5D2-4415-8486-46858CC42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1063619-981B-4E62-A26E-E345BB308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67DBB93B-8D1A-0E1F-2E84-5EDB0D00EC76}"/>
              </a:ext>
            </a:extLst>
          </p:cNvPr>
          <p:cNvSpPr>
            <a:spLocks noGrp="1"/>
          </p:cNvSpPr>
          <p:nvPr>
            <p:ph type="title"/>
          </p:nvPr>
        </p:nvSpPr>
        <p:spPr>
          <a:xfrm>
            <a:off x="457200" y="179818"/>
            <a:ext cx="10754527" cy="570285"/>
          </a:xfrm>
        </p:spPr>
        <p:txBody>
          <a:bodyPr anchor="b">
            <a:noAutofit/>
          </a:bodyPr>
          <a:lstStyle/>
          <a:p>
            <a:r>
              <a:rPr lang="en-US" sz="3600" b="1" dirty="0">
                <a:solidFill>
                  <a:srgbClr val="343541"/>
                </a:solidFill>
                <a:ea typeface="+mj-lt"/>
                <a:cs typeface="+mj-lt"/>
              </a:rPr>
              <a:t>Ways in which cluster quality can be measured</a:t>
            </a:r>
            <a:endParaRPr lang="en-US" sz="3600" b="1" dirty="0">
              <a:cs typeface="Posterama"/>
            </a:endParaRPr>
          </a:p>
        </p:txBody>
      </p:sp>
      <p:sp>
        <p:nvSpPr>
          <p:cNvPr id="3" name="Content Placeholder 2">
            <a:extLst>
              <a:ext uri="{FF2B5EF4-FFF2-40B4-BE49-F238E27FC236}">
                <a16:creationId xmlns:a16="http://schemas.microsoft.com/office/drawing/2014/main" xmlns="" id="{CEA379C4-021C-3C8C-8F1B-E165DBFB4B3E}"/>
              </a:ext>
            </a:extLst>
          </p:cNvPr>
          <p:cNvSpPr>
            <a:spLocks noGrp="1"/>
          </p:cNvSpPr>
          <p:nvPr>
            <p:ph idx="1"/>
          </p:nvPr>
        </p:nvSpPr>
        <p:spPr>
          <a:xfrm>
            <a:off x="210672" y="960428"/>
            <a:ext cx="11818593" cy="5701738"/>
          </a:xfrm>
        </p:spPr>
        <p:txBody>
          <a:bodyPr anchor="t">
            <a:normAutofit fontScale="47500" lnSpcReduction="20000"/>
          </a:bodyPr>
          <a:lstStyle/>
          <a:p>
            <a:pPr marL="0" indent="0" algn="just">
              <a:buClr>
                <a:srgbClr val="FFFFFF"/>
              </a:buClr>
              <a:buNone/>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Extrinsic </a:t>
            </a:r>
            <a:r>
              <a:rPr lang="en-IN"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Methods:</a:t>
            </a:r>
          </a:p>
          <a:p>
            <a:pPr algn="just">
              <a:buClr>
                <a:srgbClr val="FFFFFF"/>
              </a:buClr>
              <a:buFont typeface="Wingdings" panose="05000000000000000000" pitchFamily="2" charset="2"/>
              <a:buChar char="Ø"/>
            </a:pPr>
            <a:r>
              <a:rPr lang="en-US" sz="2000" dirty="0" smtClean="0">
                <a:solidFill>
                  <a:schemeClr val="tx1"/>
                </a:solidFill>
              </a:rPr>
              <a:t>The </a:t>
            </a:r>
            <a:r>
              <a:rPr lang="en-US" sz="2000" dirty="0">
                <a:solidFill>
                  <a:schemeClr val="tx1"/>
                </a:solidFill>
              </a:rPr>
              <a:t>ground truth is </a:t>
            </a:r>
            <a:r>
              <a:rPr lang="en-US" sz="2000" dirty="0" smtClean="0">
                <a:solidFill>
                  <a:schemeClr val="tx1"/>
                </a:solidFill>
              </a:rPr>
              <a:t>available</a:t>
            </a:r>
          </a:p>
          <a:p>
            <a:pPr algn="just">
              <a:buClr>
                <a:srgbClr val="FFFFFF"/>
              </a:buClr>
              <a:buFont typeface="Wingdings" panose="05000000000000000000" pitchFamily="2" charset="2"/>
              <a:buChar char="Ø"/>
            </a:pP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When the ground truth is available, we can compare it with a clustering to assess the clustering. </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Therefore here </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the core task in extrinsic methods is to assign a score, </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to a clustering</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given the ground truth, </a:t>
            </a:r>
          </a:p>
          <a:p>
            <a:pPr algn="just">
              <a:buClr>
                <a:srgbClr val="FFFFFF"/>
              </a:buClr>
              <a:buFont typeface="Wingdings" panose="05000000000000000000" pitchFamily="2" charset="2"/>
              <a:buChar char="Ø"/>
            </a:pPr>
            <a:r>
              <a:rPr lang="en-IN" sz="2000" dirty="0" smtClean="0">
                <a:solidFill>
                  <a:srgbClr val="FF0000"/>
                </a:solidFill>
              </a:rPr>
              <a:t>In general, a measure </a:t>
            </a:r>
            <a:r>
              <a:rPr lang="en-IN" sz="2000" dirty="0" smtClean="0">
                <a:solidFill>
                  <a:srgbClr val="FF0000"/>
                </a:solidFill>
              </a:rPr>
              <a:t> </a:t>
            </a:r>
            <a:r>
              <a:rPr lang="en-IN" sz="2000" dirty="0" smtClean="0">
                <a:solidFill>
                  <a:srgbClr val="FF0000"/>
                </a:solidFill>
              </a:rPr>
              <a:t>on clustering quality is effective if it satisfies the following four essential criteria: </a:t>
            </a:r>
          </a:p>
          <a:p>
            <a:pPr algn="just">
              <a:buClr>
                <a:srgbClr val="FFFFFF"/>
              </a:buClr>
              <a:buFont typeface="Wingdings" panose="05000000000000000000" pitchFamily="2" charset="2"/>
              <a:buChar char="Ø"/>
            </a:pPr>
            <a:r>
              <a:rPr lang="en-IN" sz="2000" dirty="0" smtClean="0">
                <a:solidFill>
                  <a:schemeClr val="tx1"/>
                </a:solidFill>
              </a:rPr>
              <a:t>Cluster homogeneity: quality measure should prioritize clusters that are more </a:t>
            </a:r>
            <a:r>
              <a:rPr lang="en-IN" sz="2000" dirty="0" smtClean="0">
                <a:solidFill>
                  <a:schemeClr val="tx1"/>
                </a:solidFill>
              </a:rPr>
              <a:t>pure</a:t>
            </a:r>
            <a:r>
              <a:rPr lang="en-IN" sz="2000" dirty="0" smtClean="0">
                <a:solidFill>
                  <a:srgbClr val="FF0000"/>
                </a:solidFill>
              </a:rPr>
              <a:t>(meaning </a:t>
            </a:r>
            <a:r>
              <a:rPr lang="en-IN" sz="2000" dirty="0" smtClean="0">
                <a:solidFill>
                  <a:srgbClr val="FF0000"/>
                </a:solidFill>
              </a:rPr>
              <a:t>that they predominantly contain objects from the same category)</a:t>
            </a:r>
          </a:p>
          <a:p>
            <a:pPr algn="just">
              <a:buClr>
                <a:srgbClr val="FFFFFF"/>
              </a:buClr>
              <a:buFont typeface="Wingdings" panose="05000000000000000000" pitchFamily="2" charset="2"/>
              <a:buChar char="Ø"/>
            </a:pPr>
            <a:r>
              <a:rPr lang="en-IN" sz="2000" dirty="0" err="1" smtClean="0">
                <a:solidFill>
                  <a:srgbClr val="FF0000"/>
                </a:solidFill>
              </a:rPr>
              <a:t>Eg</a:t>
            </a:r>
            <a:r>
              <a:rPr lang="en-IN" sz="2000" dirty="0" smtClean="0">
                <a:solidFill>
                  <a:srgbClr val="FF0000"/>
                </a:solidFill>
              </a:rPr>
              <a:t>: Suppose we have a dataset of customer transactions categorized into two classes: "Regular customers" and "VIP customers." A clustering algorithm produces two clusters, Cluster A and Cluster B. Cluster A contains mostly "Regular customers," but also some "VIP customers," while Cluster B contains only "Regular customers." In this case, a clustering quality measure respecting cluster homogeneity would assign a higher score to an alternative clustering where Cluster A is split into two separate clusters, one for "Regular customers" and one for "VIP customers," resulting in more homogeneous clusters.</a:t>
            </a:r>
          </a:p>
          <a:p>
            <a:pPr algn="just">
              <a:buClr>
                <a:srgbClr val="FFFFFF"/>
              </a:buClr>
              <a:buFont typeface="Wingdings" panose="05000000000000000000" pitchFamily="2" charset="2"/>
              <a:buChar char="Ø"/>
            </a:pPr>
            <a:r>
              <a:rPr lang="en-IN" sz="2000" dirty="0" smtClean="0">
                <a:solidFill>
                  <a:schemeClr val="tx1"/>
                </a:solidFill>
              </a:rPr>
              <a:t>Cluster completeness: The counterpart of cluster homogeneity, cluster completeness requires that objects belonging to the same category according to ground truth should be assigned to the same cluster</a:t>
            </a:r>
          </a:p>
          <a:p>
            <a:pPr algn="just">
              <a:buClr>
                <a:srgbClr val="FFFFFF"/>
              </a:buClr>
              <a:buFont typeface="Wingdings" panose="05000000000000000000" pitchFamily="2" charset="2"/>
              <a:buChar char="Ø"/>
            </a:pPr>
            <a:r>
              <a:rPr lang="en-IN" sz="2000" dirty="0" smtClean="0">
                <a:solidFill>
                  <a:schemeClr val="tx1"/>
                </a:solidFill>
              </a:rPr>
              <a:t>Example: </a:t>
            </a:r>
            <a:r>
              <a:rPr lang="en-IN" sz="2000" dirty="0" smtClean="0">
                <a:solidFill>
                  <a:srgbClr val="FF0000"/>
                </a:solidFill>
              </a:rPr>
              <a:t>Consider a dataset of images with labels indicating the presence of either "Cats" or "Dogs." A clustering algorithm generates two clusters, Cluster X and Cluster Y. Cluster X contains images of both cats and dogs, while Cluster Y consists solely of cat images. A clustering quality measure respecting cluster completeness would assign a higher score to an alternative clustering where Cluster X is split into two separate clusters, one for cat images and one for dog images, ensuring that objects belonging to the same category (cats or dogs) are assigned to the same cluster</a:t>
            </a:r>
            <a:r>
              <a:rPr lang="en-IN" sz="2000" dirty="0" smtClean="0">
                <a:solidFill>
                  <a:schemeClr val="tx1"/>
                </a:solidFill>
              </a:rPr>
              <a:t>.</a:t>
            </a:r>
          </a:p>
          <a:p>
            <a:pPr algn="just">
              <a:buClr>
                <a:srgbClr val="FFFFFF"/>
              </a:buClr>
              <a:buFont typeface="Wingdings" panose="05000000000000000000" pitchFamily="2" charset="2"/>
              <a:buChar char="Ø"/>
            </a:pPr>
            <a:r>
              <a:rPr lang="en-IN" sz="2000" dirty="0" smtClean="0">
                <a:solidFill>
                  <a:schemeClr val="tx1"/>
                </a:solidFill>
              </a:rPr>
              <a:t>Rag bag :In practical scenarios, there might be a category of objects that cannot be easily merged with other objects due to their heterogeneity. This category is often referred to as a "rag bag" or "miscellaneous."</a:t>
            </a:r>
          </a:p>
          <a:p>
            <a:pPr algn="just">
              <a:buClr>
                <a:srgbClr val="FFFFFF"/>
              </a:buClr>
              <a:buFont typeface="Wingdings" panose="05000000000000000000" pitchFamily="2" charset="2"/>
              <a:buChar char="Ø"/>
            </a:pPr>
            <a:r>
              <a:rPr lang="en-IN" sz="2000" dirty="0" smtClean="0">
                <a:solidFill>
                  <a:srgbClr val="FF0000"/>
                </a:solidFill>
              </a:rPr>
              <a:t>A clustering quality measure respecting the rag bag criterion would penalize putting a heterogeneous object into a pure cluster more than assigning it to the rag bag. Thus, a measure would assign a higher score to a clustering that places a heterogeneous object in a rag bag rather than a pure cluster</a:t>
            </a:r>
          </a:p>
          <a:p>
            <a:pPr algn="just">
              <a:buClr>
                <a:srgbClr val="FFFFFF"/>
              </a:buClr>
              <a:buFont typeface="Wingdings" panose="05000000000000000000" pitchFamily="2" charset="2"/>
              <a:buChar char="Ø"/>
            </a:pPr>
            <a:r>
              <a:rPr lang="en-IN" sz="2000" dirty="0" err="1" smtClean="0">
                <a:solidFill>
                  <a:srgbClr val="FF0000"/>
                </a:solidFill>
              </a:rPr>
              <a:t>Eg:In</a:t>
            </a:r>
            <a:r>
              <a:rPr lang="en-IN" sz="2000" dirty="0" smtClean="0">
                <a:solidFill>
                  <a:srgbClr val="FF0000"/>
                </a:solidFill>
              </a:rPr>
              <a:t> a dataset containing news articles, we want to cluster them based on their topics. However, there may be a category of articles that does not fit well into any specific topic, such as "Miscellaneous" or "Other."A clustering quality measure respecting the rag bag criterion would assign a higher score to an alternative clustering that groups the difficult-to-categorize articles into a separate "Miscellaneous" cluster instead of forcing them into unrelated topic clusters.</a:t>
            </a:r>
          </a:p>
          <a:p>
            <a:pPr algn="just">
              <a:buClr>
                <a:srgbClr val="FFFFFF"/>
              </a:buClr>
              <a:buFont typeface="Wingdings" panose="05000000000000000000" pitchFamily="2" charset="2"/>
              <a:buChar char="Ø"/>
            </a:pPr>
            <a:r>
              <a:rPr lang="en-IN" sz="2000" dirty="0" smtClean="0">
                <a:solidFill>
                  <a:schemeClr val="tx1"/>
                </a:solidFill>
              </a:rPr>
              <a:t>Small cluster preservation </a:t>
            </a:r>
            <a:r>
              <a:rPr lang="en-IN" sz="2000" dirty="0" smtClean="0">
                <a:solidFill>
                  <a:schemeClr val="tx1"/>
                </a:solidFill>
              </a:rPr>
              <a:t>:The small cluster preservation criterion states that splitting a small category into multiple pieces in a clustering is more harmful than splitting a large category</a:t>
            </a:r>
            <a:endParaRPr lang="en-IN" sz="2000" dirty="0" smtClean="0">
              <a:solidFill>
                <a:schemeClr val="tx1"/>
              </a:solidFill>
            </a:endParaRPr>
          </a:p>
          <a:p>
            <a:pPr algn="just">
              <a:buClr>
                <a:srgbClr val="FFFFFF"/>
              </a:buClr>
              <a:buFont typeface="Wingdings" panose="05000000000000000000" pitchFamily="2" charset="2"/>
              <a:buChar char="Ø"/>
            </a:pPr>
            <a:r>
              <a:rPr lang="en-IN" sz="2000" dirty="0" smtClean="0">
                <a:solidFill>
                  <a:srgbClr val="FF0000"/>
                </a:solidFill>
              </a:rPr>
              <a:t>Suppose we have a dataset of customer demographics, and the goal is to cluster customers based on their age groups: "Young adults" and "Senior citizens." A clustering algorithm produces two clusters, Cluster A and Cluster B. Cluster A represents the "Young adults" category but is split into smaller </a:t>
            </a:r>
            <a:r>
              <a:rPr lang="en-IN" sz="2000" dirty="0" err="1" smtClean="0">
                <a:solidFill>
                  <a:srgbClr val="FF0000"/>
                </a:solidFill>
              </a:rPr>
              <a:t>subclusters</a:t>
            </a:r>
            <a:r>
              <a:rPr lang="en-IN" sz="2000" dirty="0" smtClean="0">
                <a:solidFill>
                  <a:srgbClr val="FF0000"/>
                </a:solidFill>
              </a:rPr>
              <a:t>, while Cluster B represents the "Senior citizens" category and remains intact. </a:t>
            </a:r>
            <a:r>
              <a:rPr lang="en-IN" sz="2000" dirty="0" smtClean="0">
                <a:solidFill>
                  <a:srgbClr val="FF0000"/>
                </a:solidFill>
              </a:rPr>
              <a:t>A clustering quality measure respecting small cluster preservation would assign a higher score to an alternative clustering where Cluster A is preserved as a single cluster, recognizing the importance of keeping small categories intact.</a:t>
            </a:r>
            <a:endParaRPr lang="en-IN" sz="2000" dirty="0" smtClean="0">
              <a:solidFill>
                <a:srgbClr val="FF0000"/>
              </a:solidFill>
            </a:endParaRPr>
          </a:p>
          <a:p>
            <a:pPr algn="just">
              <a:buClr>
                <a:srgbClr val="FFFFFF"/>
              </a:buClr>
              <a:buFont typeface="Wingdings" panose="05000000000000000000" pitchFamily="2" charset="2"/>
              <a:buChar char="Ø"/>
            </a:pPr>
            <a:r>
              <a:rPr lang="en-US"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Measures: </a:t>
            </a:r>
            <a:r>
              <a:rPr lang="en-US" sz="2000" dirty="0" err="1">
                <a:solidFill>
                  <a:schemeClr val="tx1"/>
                </a:solidFill>
              </a:rPr>
              <a:t>BCubed</a:t>
            </a:r>
            <a:r>
              <a:rPr lang="en-US" sz="2000" dirty="0">
                <a:solidFill>
                  <a:schemeClr val="tx1"/>
                </a:solidFill>
              </a:rPr>
              <a:t> precision and recall </a:t>
            </a:r>
            <a:r>
              <a:rPr lang="en-US" sz="2000" dirty="0" smtClean="0">
                <a:solidFill>
                  <a:schemeClr val="tx1"/>
                </a:solidFill>
              </a:rPr>
              <a:t>metrics.</a:t>
            </a:r>
          </a:p>
          <a:p>
            <a:pPr algn="just">
              <a:buClr>
                <a:srgbClr val="FFFFFF"/>
              </a:buClr>
              <a:buFont typeface="Wingdings" panose="05000000000000000000" pitchFamily="2" charset="2"/>
              <a:buChar char="Ø"/>
            </a:pPr>
            <a:endParaRPr lang="en-US" sz="2000" dirty="0" smtClean="0">
              <a:solidFill>
                <a:schemeClr val="tx1"/>
              </a:solidFill>
            </a:endParaRPr>
          </a:p>
          <a:p>
            <a:pPr marL="0" indent="0" algn="just">
              <a:buClr>
                <a:srgbClr val="FFFFFF"/>
              </a:buClr>
              <a:buNone/>
            </a:pP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80654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lgn="just">
              <a:buClr>
                <a:srgbClr val="FFFFFF"/>
              </a:buClr>
              <a:buNone/>
            </a:pPr>
            <a:r>
              <a:rPr lang="en-IN" b="1" dirty="0" smtClean="0">
                <a:solidFill>
                  <a:schemeClr val="tx1"/>
                </a:solidFill>
              </a:rPr>
              <a:t>Intrinsic Methods:</a:t>
            </a:r>
          </a:p>
          <a:p>
            <a:pPr algn="just">
              <a:buClr>
                <a:srgbClr val="FFFFFF"/>
              </a:buClr>
              <a:buFont typeface="Wingdings" panose="05000000000000000000" pitchFamily="2" charset="2"/>
              <a:buChar char="Ø"/>
            </a:pPr>
            <a:r>
              <a:rPr lang="en-US" dirty="0" smtClean="0">
                <a:solidFill>
                  <a:schemeClr val="tx1"/>
                </a:solidFill>
              </a:rPr>
              <a:t>When the </a:t>
            </a:r>
            <a:r>
              <a:rPr lang="en-US" dirty="0" smtClean="0">
                <a:solidFill>
                  <a:schemeClr val="tx1"/>
                </a:solidFill>
              </a:rPr>
              <a:t>ground truth of a data set is not </a:t>
            </a:r>
            <a:r>
              <a:rPr lang="en-US" dirty="0" smtClean="0">
                <a:solidFill>
                  <a:schemeClr val="tx1"/>
                </a:solidFill>
              </a:rPr>
              <a:t>available </a:t>
            </a:r>
            <a:r>
              <a:rPr lang="en-IN" dirty="0" smtClean="0">
                <a:solidFill>
                  <a:schemeClr val="tx1"/>
                </a:solidFill>
              </a:rPr>
              <a:t>we have to use an intrinsic method to assess the clustering quality.</a:t>
            </a:r>
            <a:endParaRPr lang="en-US" dirty="0" smtClean="0">
              <a:solidFill>
                <a:schemeClr val="tx1"/>
              </a:solidFill>
            </a:endParaRPr>
          </a:p>
          <a:p>
            <a:pPr algn="just">
              <a:buClr>
                <a:srgbClr val="FFFFFF"/>
              </a:buClr>
              <a:buFont typeface="Wingdings" panose="05000000000000000000" pitchFamily="2" charset="2"/>
              <a:buChar char="Ø"/>
            </a:pPr>
            <a:r>
              <a:rPr lang="en-US"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Measure: </a:t>
            </a:r>
            <a:r>
              <a:rPr lang="en-IN" dirty="0" smtClean="0">
                <a:solidFill>
                  <a:schemeClr val="tx1"/>
                </a:solidFill>
              </a:rPr>
              <a:t>silhouette coefficient</a:t>
            </a:r>
          </a:p>
          <a:p>
            <a:pPr algn="just">
              <a:buClr>
                <a:srgbClr val="FFFFFF"/>
              </a:buClr>
              <a:buFont typeface="Wingdings" panose="05000000000000000000" pitchFamily="2" charset="2"/>
              <a:buChar char="Ø"/>
            </a:pPr>
            <a:r>
              <a:rPr lang="en-IN" dirty="0" smtClean="0"/>
              <a:t>It </a:t>
            </a:r>
            <a:r>
              <a:rPr lang="en-IN" dirty="0" smtClean="0"/>
              <a:t>evaluates the separation and compactness of clusters based on the distances between objects</a:t>
            </a:r>
            <a:r>
              <a:rPr lang="en-IN" dirty="0" smtClean="0"/>
              <a:t>.</a:t>
            </a:r>
          </a:p>
          <a:p>
            <a:pPr algn="just">
              <a:buClr>
                <a:srgbClr val="FFFFFF"/>
              </a:buClr>
              <a:buFont typeface="Wingdings" panose="05000000000000000000" pitchFamily="2" charset="2"/>
              <a:buChar char="Ø"/>
            </a:pPr>
            <a:r>
              <a:rPr lang="en-IN" dirty="0" smtClean="0"/>
              <a:t>The coefficient is calculated for each object by comparing its average distance to objects within its own cluster </a:t>
            </a:r>
            <a:r>
              <a:rPr lang="en-IN" dirty="0" smtClean="0"/>
              <a:t>with </a:t>
            </a:r>
            <a:r>
              <a:rPr lang="en-IN" dirty="0" smtClean="0"/>
              <a:t>the minimum average distance to objects in other </a:t>
            </a:r>
            <a:r>
              <a:rPr lang="en-IN" dirty="0" smtClean="0"/>
              <a:t>clusters.</a:t>
            </a:r>
          </a:p>
          <a:p>
            <a:pPr algn="just">
              <a:buClr>
                <a:srgbClr val="FFFFFF"/>
              </a:buClr>
              <a:buFont typeface="Wingdings" panose="05000000000000000000" pitchFamily="2" charset="2"/>
              <a:buChar char="Ø"/>
            </a:pPr>
            <a:r>
              <a:rPr lang="en-IN" dirty="0" smtClean="0"/>
              <a:t>It provides a numerical value between -1 and 1</a:t>
            </a:r>
            <a:endParaRPr lang="en-IN" dirty="0" smtClean="0"/>
          </a:p>
          <a:p>
            <a:pPr algn="just">
              <a:buClr>
                <a:srgbClr val="FFFFFF"/>
              </a:buClr>
              <a:buFont typeface="Wingdings" panose="05000000000000000000" pitchFamily="2" charset="2"/>
              <a:buChar char="Ø"/>
            </a:pPr>
            <a:r>
              <a:rPr lang="en-IN" dirty="0" smtClean="0"/>
              <a:t>A higher silhouette coefficient indicates a more compact and well-separated cluster, with values closer to 1 being preferable. The average silhouette coefficient can be used to measure the fitness of individual clusters or the overall quality of the clustering. It is commonly employed in the elbow method for estimating the optimal number of clusters in a dataset</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7">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Rectangle 9">
            <a:extLst>
              <a:ext uri="{FF2B5EF4-FFF2-40B4-BE49-F238E27FC236}">
                <a16:creationId xmlns:a16="http://schemas.microsoft.com/office/drawing/2014/main" xmlns="" id="{181CC2FD-F5D2-4415-8486-46858CC42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Right Triangle 11">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3">
            <a:extLst>
              <a:ext uri="{FF2B5EF4-FFF2-40B4-BE49-F238E27FC236}">
                <a16:creationId xmlns:a16="http://schemas.microsoft.com/office/drawing/2014/main" xmlns="" id="{E1063619-981B-4E62-A26E-E345BB308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2" name="Group 15">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40">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42">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44">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03CE5E6C-89CF-75E0-F202-7B13D6C52C36}"/>
              </a:ext>
            </a:extLst>
          </p:cNvPr>
          <p:cNvSpPr>
            <a:spLocks noGrp="1"/>
          </p:cNvSpPr>
          <p:nvPr>
            <p:ph type="title"/>
          </p:nvPr>
        </p:nvSpPr>
        <p:spPr>
          <a:xfrm>
            <a:off x="216569" y="127328"/>
            <a:ext cx="11770526" cy="1159281"/>
          </a:xfrm>
        </p:spPr>
        <p:txBody>
          <a:bodyPr anchor="b">
            <a:noAutofit/>
          </a:bodyPr>
          <a:lstStyle/>
          <a:p>
            <a:r>
              <a:rPr lang="en-US" sz="2400" b="1" dirty="0">
                <a:solidFill>
                  <a:srgbClr val="343541"/>
                </a:solidFill>
                <a:ea typeface="+mj-lt"/>
                <a:cs typeface="+mj-lt"/>
              </a:rPr>
              <a:t>What can be done prior to clustering to improve to output of a clustering technique?</a:t>
            </a:r>
            <a:endParaRPr lang="en-US" sz="2400" b="1" dirty="0"/>
          </a:p>
        </p:txBody>
      </p:sp>
      <p:sp>
        <p:nvSpPr>
          <p:cNvPr id="157" name="Content Placeholder 156">
            <a:extLst>
              <a:ext uri="{FF2B5EF4-FFF2-40B4-BE49-F238E27FC236}">
                <a16:creationId xmlns:a16="http://schemas.microsoft.com/office/drawing/2014/main" xmlns="" id="{872BD7FD-69E4-DCA5-240A-7998568CBAF0}"/>
              </a:ext>
            </a:extLst>
          </p:cNvPr>
          <p:cNvSpPr>
            <a:spLocks noGrp="1"/>
          </p:cNvSpPr>
          <p:nvPr>
            <p:ph idx="1"/>
          </p:nvPr>
        </p:nvSpPr>
        <p:spPr>
          <a:xfrm>
            <a:off x="310148" y="1986046"/>
            <a:ext cx="11591877" cy="4418180"/>
          </a:xfrm>
        </p:spPr>
        <p:txBody>
          <a:bodyPr vert="horz" lIns="91440" tIns="45720" rIns="91440" bIns="45720" rtlCol="0" anchor="t">
            <a:noAutofit/>
          </a:bodyPr>
          <a:lstStyle/>
          <a:p>
            <a:pPr algn="just"/>
            <a:r>
              <a:rPr lang="en-US" sz="2000" b="1" dirty="0">
                <a:solidFill>
                  <a:srgbClr val="374151"/>
                </a:solidFill>
                <a:ea typeface="+mn-lt"/>
                <a:cs typeface="+mn-lt"/>
              </a:rPr>
              <a:t>Assessing clustering tendency:</a:t>
            </a:r>
            <a:r>
              <a:rPr lang="en-US" sz="2000" dirty="0">
                <a:solidFill>
                  <a:srgbClr val="374151"/>
                </a:solidFill>
                <a:ea typeface="+mn-lt"/>
                <a:cs typeface="+mn-lt"/>
              </a:rPr>
              <a:t> </a:t>
            </a:r>
            <a:r>
              <a:rPr lang="en-US" sz="2000" dirty="0">
                <a:solidFill>
                  <a:srgbClr val="FF0000"/>
                </a:solidFill>
                <a:ea typeface="+mn-lt"/>
                <a:cs typeface="+mn-lt"/>
              </a:rPr>
              <a:t>Prior to clustering, it is essential to determine if there is a non-random structure in the data. This can be achieved by assessing the distribution of the data and examining if there are meaningful patterns or clusters present.</a:t>
            </a:r>
            <a:endParaRPr lang="en-US" sz="2000" dirty="0">
              <a:solidFill>
                <a:srgbClr val="FF0000"/>
              </a:solidFill>
            </a:endParaRPr>
          </a:p>
          <a:p>
            <a:pPr algn="just"/>
            <a:r>
              <a:rPr lang="en-US" sz="2000" b="1" dirty="0">
                <a:solidFill>
                  <a:srgbClr val="374151"/>
                </a:solidFill>
                <a:ea typeface="+mn-lt"/>
                <a:cs typeface="+mn-lt"/>
              </a:rPr>
              <a:t>Determining the number of clusters:</a:t>
            </a:r>
            <a:r>
              <a:rPr lang="en-US" sz="2000" dirty="0">
                <a:solidFill>
                  <a:srgbClr val="374151"/>
                </a:solidFill>
                <a:ea typeface="+mn-lt"/>
                <a:cs typeface="+mn-lt"/>
              </a:rPr>
              <a:t> </a:t>
            </a:r>
            <a:r>
              <a:rPr lang="en-US" sz="2000" dirty="0">
                <a:solidFill>
                  <a:srgbClr val="FF0000"/>
                </a:solidFill>
                <a:ea typeface="+mn-lt"/>
                <a:cs typeface="+mn-lt"/>
              </a:rPr>
              <a:t>Some clustering algorithms require specifying the number of clusters as a parameter. Estimating the optimal number of clusters can be done using techniques such as the elbow method, silhouette analysis, or gap statistic.</a:t>
            </a:r>
            <a:endParaRPr lang="en-US" sz="2000" dirty="0">
              <a:solidFill>
                <a:srgbClr val="FF0000"/>
              </a:solidFill>
            </a:endParaRPr>
          </a:p>
          <a:p>
            <a:pPr algn="just"/>
            <a:r>
              <a:rPr lang="en-US" sz="2000" b="1" dirty="0">
                <a:solidFill>
                  <a:srgbClr val="374151"/>
                </a:solidFill>
                <a:ea typeface="+mn-lt"/>
                <a:cs typeface="+mn-lt"/>
              </a:rPr>
              <a:t>Measuring clustering quality:</a:t>
            </a:r>
            <a:r>
              <a:rPr lang="en-US" sz="2000" dirty="0">
                <a:solidFill>
                  <a:srgbClr val="374151"/>
                </a:solidFill>
                <a:ea typeface="+mn-lt"/>
                <a:cs typeface="+mn-lt"/>
              </a:rPr>
              <a:t> </a:t>
            </a:r>
            <a:r>
              <a:rPr lang="en-US" sz="2000" dirty="0">
                <a:solidFill>
                  <a:srgbClr val="FF0000"/>
                </a:solidFill>
                <a:ea typeface="+mn-lt"/>
                <a:cs typeface="+mn-lt"/>
              </a:rPr>
              <a:t>After applying a clustering method, it is important to evaluate the quality of the resulting clusters. Various measures can be used to assess how well the clusters fit the data or how well they correspond to ground truth (if available). Examples of clustering quality measures include silhouette coefficient, Dunn index, or Rand index.</a:t>
            </a:r>
            <a:endParaRPr lang="en-US" sz="2000" dirty="0">
              <a:solidFill>
                <a:srgbClr val="FF0000"/>
              </a:solidFill>
            </a:endParaRPr>
          </a:p>
          <a:p>
            <a:pPr algn="just">
              <a:buClr>
                <a:srgbClr val="FFFFFF"/>
              </a:buClr>
            </a:pPr>
            <a:endParaRPr lang="en-US" dirty="0"/>
          </a:p>
        </p:txBody>
      </p:sp>
    </p:spTree>
    <p:extLst>
      <p:ext uri="{BB962C8B-B14F-4D97-AF65-F5344CB8AC3E}">
        <p14:creationId xmlns="" xmlns:p14="http://schemas.microsoft.com/office/powerpoint/2010/main" val="301402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xmlns="" id="{1C582B07-D0F0-4B6B-A5D9-D2F192CB3A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ectangle 93">
            <a:extLst>
              <a:ext uri="{FF2B5EF4-FFF2-40B4-BE49-F238E27FC236}">
                <a16:creationId xmlns:a16="http://schemas.microsoft.com/office/drawing/2014/main" xmlns="" id="{181CC2FD-F5D2-4415-8486-46858CC42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ight Triangle 95">
            <a:extLst>
              <a:ext uri="{FF2B5EF4-FFF2-40B4-BE49-F238E27FC236}">
                <a16:creationId xmlns:a16="http://schemas.microsoft.com/office/drawing/2014/main" xmlns="" id="{DA1A4301-6FFC-4C82-A1FA-7634D8CAA8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97">
            <a:extLst>
              <a:ext uri="{FF2B5EF4-FFF2-40B4-BE49-F238E27FC236}">
                <a16:creationId xmlns:a16="http://schemas.microsoft.com/office/drawing/2014/main" xmlns="" id="{E1063619-981B-4E62-A26E-E345BB308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0" name="Group 99">
            <a:extLst>
              <a:ext uri="{FF2B5EF4-FFF2-40B4-BE49-F238E27FC236}">
                <a16:creationId xmlns:a16="http://schemas.microsoft.com/office/drawing/2014/main" xmlns="" id="{8323DD1D-77DE-48B2-A0A0-6265801531E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14827" cy="6858000"/>
            <a:chOff x="-6214" y="-1"/>
            <a:chExt cx="12214827" cy="6858000"/>
          </a:xfrm>
        </p:grpSpPr>
        <p:cxnSp>
          <p:nvCxnSpPr>
            <p:cNvPr id="101" name="Straight Connector 100">
              <a:extLst>
                <a:ext uri="{FF2B5EF4-FFF2-40B4-BE49-F238E27FC236}">
                  <a16:creationId xmlns:a16="http://schemas.microsoft.com/office/drawing/2014/main" xmlns="" id="{5C230063-C474-48F9-AD35-F649415C229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6251EB77-6139-46FD-BABC-85764659488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A8177B72-4955-469C-BAF0-E076263794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C09269C7-DB34-4A8C-BAC9-2496A058B8B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FFA42117-D401-4236-8EAA-EC9095D4C64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6746B91E-6053-4974-B374-9D1B8FBD70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ED5DA8D3-12FB-4731-BDBC-93B6113D0C4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7D16B49A-4893-4729-87B8-9A0B8E592D9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406D93EE-2329-4706-89C0-BB6C94A39A7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3DC3E76F-2DB4-40DA-8C45-943861B1723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F56318F6-E559-4DA6-95C0-D2BB10BA641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83243B57-CFAA-461A-AE56-A61CF60F3AD4}"/>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86AEACE9-7BE6-4FC5-9686-47F15ABA569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5DCAE5B4-5700-44A8-91DA-D8415FB04FA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F2F9D9C9-D01B-4870-8B33-310D77DF5B39}"/>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905DDC7F-2142-41F1-B1E3-A37A0B6FD16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51B19576-1AA2-4552-8D7D-831B1378149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504D005-AC5D-4160-8184-5BB45CE004E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A540368-C5A6-4F28-A60E-763362A6E5B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67B4722-C810-495C-BB11-45141E367DC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83B1706B-6FE4-44FB-B429-E59AE3B16DB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F9DD5DAD-1CA2-48BA-94BF-70B1AC2BB58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076A21FA-0159-4468-9737-BDBD3426183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0870688F-0FB0-4A4A-9F90-7EAE14CAE20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8F7D7D25-8970-4DD6-A3D7-0D550BA85CF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8B480E32-418E-4DE3-B6E7-2F803A2C756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0985F833-A609-4B9C-A0D7-6DF88DB7BA25}"/>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DAA9A587-B078-4028-A924-4A6DDDA2C41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1E2E5E8E-3025-4C93-9E63-9C47C5BBA99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F840CFEE-4478-6E83-1E71-CF2A662F3CB6}"/>
              </a:ext>
            </a:extLst>
          </p:cNvPr>
          <p:cNvSpPr>
            <a:spLocks noGrp="1"/>
          </p:cNvSpPr>
          <p:nvPr>
            <p:ph type="title"/>
          </p:nvPr>
        </p:nvSpPr>
        <p:spPr>
          <a:xfrm>
            <a:off x="457200" y="154064"/>
            <a:ext cx="10754527" cy="637914"/>
          </a:xfrm>
        </p:spPr>
        <p:txBody>
          <a:bodyPr anchor="b">
            <a:normAutofit fontScale="90000"/>
          </a:bodyPr>
          <a:lstStyle/>
          <a:p>
            <a:r>
              <a:rPr lang="en-US" b="1" dirty="0">
                <a:solidFill>
                  <a:schemeClr val="tx2"/>
                </a:solidFill>
                <a:ea typeface="+mj-lt"/>
                <a:cs typeface="+mj-lt"/>
              </a:rPr>
              <a:t>Ultimate measure of cluster quality</a:t>
            </a:r>
            <a:endParaRPr lang="en-US" b="1" dirty="0">
              <a:solidFill>
                <a:schemeClr val="tx2"/>
              </a:solidFill>
              <a:cs typeface="Posterama"/>
            </a:endParaRPr>
          </a:p>
        </p:txBody>
      </p:sp>
      <p:sp>
        <p:nvSpPr>
          <p:cNvPr id="3" name="Content Placeholder 2">
            <a:extLst>
              <a:ext uri="{FF2B5EF4-FFF2-40B4-BE49-F238E27FC236}">
                <a16:creationId xmlns:a16="http://schemas.microsoft.com/office/drawing/2014/main" xmlns="" id="{9B74ABD6-493E-A67E-4E18-C72B00433D75}"/>
              </a:ext>
            </a:extLst>
          </p:cNvPr>
          <p:cNvSpPr>
            <a:spLocks noGrp="1"/>
          </p:cNvSpPr>
          <p:nvPr>
            <p:ph idx="1"/>
          </p:nvPr>
        </p:nvSpPr>
        <p:spPr>
          <a:xfrm>
            <a:off x="216570" y="985002"/>
            <a:ext cx="11790873" cy="5627622"/>
          </a:xfrm>
        </p:spPr>
        <p:txBody>
          <a:bodyPr anchor="t">
            <a:normAutofit/>
          </a:bodyPr>
          <a:lstStyle/>
          <a:p>
            <a:pPr algn="just">
              <a:lnSpc>
                <a:spcPct val="100000"/>
              </a:lnSpc>
              <a:buClr>
                <a:srgbClr val="FFFFFF"/>
              </a:buClr>
            </a:pPr>
            <a:r>
              <a:rPr lang="en-IN" sz="2000" dirty="0" smtClean="0">
                <a:solidFill>
                  <a:schemeClr val="tx1"/>
                </a:solidFill>
              </a:rPr>
              <a:t>In real-world scenarios we have more datasets where ground truth of a dataset is </a:t>
            </a:r>
            <a:r>
              <a:rPr lang="en-IN" sz="2000" dirty="0" smtClean="0">
                <a:solidFill>
                  <a:schemeClr val="tx1"/>
                </a:solidFill>
              </a:rPr>
              <a:t>not labelle</a:t>
            </a:r>
            <a:r>
              <a:rPr lang="en-IN" sz="2000" dirty="0" smtClean="0">
                <a:solidFill>
                  <a:schemeClr val="tx1"/>
                </a:solidFill>
              </a:rPr>
              <a:t>d because</a:t>
            </a:r>
            <a:r>
              <a:rPr lang="en-IN" sz="2000" dirty="0" smtClean="0">
                <a:solidFill>
                  <a:schemeClr val="tx1"/>
                </a:solidFill>
              </a:rPr>
              <a:t> </a:t>
            </a:r>
            <a:r>
              <a:rPr lang="en-IN" sz="2000" dirty="0" err="1" smtClean="0">
                <a:solidFill>
                  <a:schemeClr val="tx1"/>
                </a:solidFill>
              </a:rPr>
              <a:t>l</a:t>
            </a:r>
            <a:r>
              <a:rPr lang="en-IN" sz="2000" dirty="0" err="1" smtClean="0">
                <a:solidFill>
                  <a:schemeClr val="tx1"/>
                </a:solidFill>
              </a:rPr>
              <a:t>abeling</a:t>
            </a:r>
            <a:r>
              <a:rPr lang="en-IN" sz="2000" dirty="0" smtClean="0">
                <a:solidFill>
                  <a:schemeClr val="tx1"/>
                </a:solidFill>
              </a:rPr>
              <a:t> </a:t>
            </a:r>
            <a:r>
              <a:rPr lang="en-IN" sz="2000" dirty="0" smtClean="0">
                <a:solidFill>
                  <a:schemeClr val="tx1"/>
                </a:solidFill>
              </a:rPr>
              <a:t>a dataset can require expert knowledge and can be a time-consuming and costly process. </a:t>
            </a:r>
            <a:r>
              <a:rPr lang="en-IN" sz="2000" dirty="0" smtClean="0">
                <a:solidFill>
                  <a:schemeClr val="tx1"/>
                </a:solidFill>
              </a:rPr>
              <a:t>therefore </a:t>
            </a:r>
            <a:r>
              <a:rPr lang="en-IN" sz="2000" dirty="0" smtClean="0">
                <a:solidFill>
                  <a:schemeClr val="tx1"/>
                </a:solidFill>
              </a:rPr>
              <a:t>the silhouette coefficient is indeed considered as a valuable and widely used measure for evaluating cluster quality. Since the ground truth, which represents the true cluster assignments of the data, is typically unavailable in many practical applications silhouette coefficient become crucial in assessing the quality of clustering results.(not sure)</a:t>
            </a:r>
            <a:endParaRPr lang="en-US" sz="2000" dirty="0">
              <a:solidFill>
                <a:schemeClr val="tx1"/>
              </a:solidFill>
            </a:endParaRPr>
          </a:p>
        </p:txBody>
      </p:sp>
    </p:spTree>
    <p:extLst>
      <p:ext uri="{BB962C8B-B14F-4D97-AF65-F5344CB8AC3E}">
        <p14:creationId xmlns="" xmlns:p14="http://schemas.microsoft.com/office/powerpoint/2010/main" val="1844932121"/>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1145</Words>
  <Application>Microsoft Office PowerPoint</Application>
  <PresentationFormat>Custom</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SineVTI</vt:lpstr>
      <vt:lpstr>Cluster Quality</vt:lpstr>
      <vt:lpstr>what is a cluster in the context of unsupervised machine learning.</vt:lpstr>
      <vt:lpstr>Ways in which cluster quality can be measured</vt:lpstr>
      <vt:lpstr>Slide 4</vt:lpstr>
      <vt:lpstr>What can be done prior to clustering to improve to output of a clustering technique?</vt:lpstr>
      <vt:lpstr>Ultimate measure of cluster quality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cg</cp:lastModifiedBy>
  <cp:revision>119</cp:revision>
  <dcterms:created xsi:type="dcterms:W3CDTF">2023-06-19T20:18:52Z</dcterms:created>
  <dcterms:modified xsi:type="dcterms:W3CDTF">2023-06-20T13:11:56Z</dcterms:modified>
</cp:coreProperties>
</file>