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6"/>
        <p:cNvGrpSpPr/>
        <p:nvPr/>
      </p:nvGrpSpPr>
      <p:grpSpPr>
        <a:xfrm>
          <a:off x="0" y="0"/>
          <a:ext cx="0" cy="0"/>
          <a:chOff x="0" y="0"/>
          <a:chExt cx="0" cy="0"/>
        </a:xfrm>
      </p:grpSpPr>
      <p:sp>
        <p:nvSpPr>
          <p:cNvPr id="1048705" name="Google Shape;3077;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6" name="Google Shape;3078;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1"/>
        <p:cNvGrpSpPr/>
        <p:nvPr/>
      </p:nvGrpSpPr>
      <p:grpSpPr>
        <a:xfrm>
          <a:off x="0" y="0"/>
          <a:ext cx="0" cy="0"/>
          <a:chOff x="0" y="0"/>
          <a:chExt cx="0" cy="0"/>
        </a:xfrm>
      </p:grpSpPr>
      <p:sp>
        <p:nvSpPr>
          <p:cNvPr id="1048597" name="Google Shape;3132;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8" name="Google Shape;31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48599" name="Google Shape;3134;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1048647" name="Google Shape;32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48" name="Google Shape;3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1048651" name="Google Shape;3274;g34ba3937763922f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2" name="Google Shape;3275;g34ba3937763922f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9"/>
        <p:cNvGrpSpPr/>
        <p:nvPr/>
      </p:nvGrpSpPr>
      <p:grpSpPr>
        <a:xfrm>
          <a:off x="0" y="0"/>
          <a:ext cx="0" cy="0"/>
          <a:chOff x="0" y="0"/>
          <a:chExt cx="0" cy="0"/>
        </a:xfrm>
      </p:grpSpPr>
      <p:sp>
        <p:nvSpPr>
          <p:cNvPr id="1048658" name="Google Shape;32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59" name="Google Shape;323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5"/>
        <p:cNvGrpSpPr/>
        <p:nvPr/>
      </p:nvGrpSpPr>
      <p:grpSpPr>
        <a:xfrm>
          <a:off x="0" y="0"/>
          <a:ext cx="0" cy="0"/>
          <a:chOff x="0" y="0"/>
          <a:chExt cx="0" cy="0"/>
        </a:xfrm>
      </p:grpSpPr>
      <p:sp>
        <p:nvSpPr>
          <p:cNvPr id="1048663" name="Google Shape;323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4" name="Google Shape;323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1"/>
        <p:cNvGrpSpPr/>
        <p:nvPr/>
      </p:nvGrpSpPr>
      <p:grpSpPr>
        <a:xfrm>
          <a:off x="0" y="0"/>
          <a:ext cx="0" cy="0"/>
          <a:chOff x="0" y="0"/>
          <a:chExt cx="0" cy="0"/>
        </a:xfrm>
      </p:grpSpPr>
      <p:sp>
        <p:nvSpPr>
          <p:cNvPr id="1048667" name="Google Shape;324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8" name="Google Shape;324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1048670" name="Google Shape;324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71" name="Google Shape;324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1048674" name="Google Shape;325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75" name="Google Shape;3255;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9"/>
        <p:cNvGrpSpPr/>
        <p:nvPr/>
      </p:nvGrpSpPr>
      <p:grpSpPr>
        <a:xfrm>
          <a:off x="0" y="0"/>
          <a:ext cx="0" cy="0"/>
          <a:chOff x="0" y="0"/>
          <a:chExt cx="0" cy="0"/>
        </a:xfrm>
      </p:grpSpPr>
      <p:sp>
        <p:nvSpPr>
          <p:cNvPr id="1048679" name="Google Shape;3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80" name="Google Shape;32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7"/>
        <p:cNvGrpSpPr/>
        <p:nvPr/>
      </p:nvGrpSpPr>
      <p:grpSpPr>
        <a:xfrm>
          <a:off x="0" y="0"/>
          <a:ext cx="0" cy="0"/>
          <a:chOff x="0" y="0"/>
          <a:chExt cx="0" cy="0"/>
        </a:xfrm>
      </p:grpSpPr>
      <p:sp>
        <p:nvSpPr>
          <p:cNvPr id="1048687" name="Google Shape;3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8" name="Google Shape;3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2"/>
        <p:cNvGrpSpPr/>
        <p:nvPr/>
      </p:nvGrpSpPr>
      <p:grpSpPr>
        <a:xfrm>
          <a:off x="0" y="0"/>
          <a:ext cx="0" cy="0"/>
          <a:chOff x="0" y="0"/>
          <a:chExt cx="0" cy="0"/>
        </a:xfrm>
      </p:grpSpPr>
      <p:sp>
        <p:nvSpPr>
          <p:cNvPr id="1048606" name="Google Shape;31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048607" name="Google Shape;31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2"/>
        <p:cNvGrpSpPr/>
        <p:nvPr/>
      </p:nvGrpSpPr>
      <p:grpSpPr>
        <a:xfrm>
          <a:off x="0" y="0"/>
          <a:ext cx="0" cy="0"/>
          <a:chOff x="0" y="0"/>
          <a:chExt cx="0" cy="0"/>
        </a:xfrm>
      </p:grpSpPr>
      <p:sp>
        <p:nvSpPr>
          <p:cNvPr id="1048611" name="Google Shape;31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12" name="Google Shape;3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0"/>
        <p:cNvGrpSpPr/>
        <p:nvPr/>
      </p:nvGrpSpPr>
      <p:grpSpPr>
        <a:xfrm>
          <a:off x="0" y="0"/>
          <a:ext cx="0" cy="0"/>
          <a:chOff x="0" y="0"/>
          <a:chExt cx="0" cy="0"/>
        </a:xfrm>
      </p:grpSpPr>
      <p:sp>
        <p:nvSpPr>
          <p:cNvPr id="1048616" name="Google Shape;3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17" name="Google Shape;31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8"/>
        <p:cNvGrpSpPr/>
        <p:nvPr/>
      </p:nvGrpSpPr>
      <p:grpSpPr>
        <a:xfrm>
          <a:off x="0" y="0"/>
          <a:ext cx="0" cy="0"/>
          <a:chOff x="0" y="0"/>
          <a:chExt cx="0" cy="0"/>
        </a:xfrm>
      </p:grpSpPr>
      <p:sp>
        <p:nvSpPr>
          <p:cNvPr id="1048621" name="Google Shape;31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22" name="Google Shape;31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6"/>
        <p:cNvGrpSpPr/>
        <p:nvPr/>
      </p:nvGrpSpPr>
      <p:grpSpPr>
        <a:xfrm>
          <a:off x="0" y="0"/>
          <a:ext cx="0" cy="0"/>
          <a:chOff x="0" y="0"/>
          <a:chExt cx="0" cy="0"/>
        </a:xfrm>
      </p:grpSpPr>
      <p:sp>
        <p:nvSpPr>
          <p:cNvPr id="1048626" name="Google Shape;31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27" name="Google Shape;31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4"/>
        <p:cNvGrpSpPr/>
        <p:nvPr/>
      </p:nvGrpSpPr>
      <p:grpSpPr>
        <a:xfrm>
          <a:off x="0" y="0"/>
          <a:ext cx="0" cy="0"/>
          <a:chOff x="0" y="0"/>
          <a:chExt cx="0" cy="0"/>
        </a:xfrm>
      </p:grpSpPr>
      <p:sp>
        <p:nvSpPr>
          <p:cNvPr id="1048630" name="Google Shape;319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1" name="Google Shape;319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1048635" name="Google Shape;32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6" name="Google Shape;320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1"/>
        <p:cNvGrpSpPr/>
        <p:nvPr/>
      </p:nvGrpSpPr>
      <p:grpSpPr>
        <a:xfrm>
          <a:off x="0" y="0"/>
          <a:ext cx="0" cy="0"/>
          <a:chOff x="0" y="0"/>
          <a:chExt cx="0" cy="0"/>
        </a:xfrm>
      </p:grpSpPr>
      <p:sp>
        <p:nvSpPr>
          <p:cNvPr id="1048640" name="Google Shape;32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8641" name="Google Shape;32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87"/>
        <p:cNvGrpSpPr/>
        <p:nvPr/>
      </p:nvGrpSpPr>
      <p:grpSpPr>
        <a:xfrm>
          <a:off x="0" y="0"/>
          <a:ext cx="0" cy="0"/>
          <a:chOff x="0" y="0"/>
          <a:chExt cx="0" cy="0"/>
        </a:xfrm>
      </p:grpSpPr>
      <p:sp>
        <p:nvSpPr>
          <p:cNvPr id="1048582" name="Google Shape;3088;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583" name="Google Shape;3089;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8584" name="Google Shape;3090;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585" name="Google Shape;3091;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586" name="Google Shape;3092;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2"/>
        <p:cNvGrpSpPr/>
        <p:nvPr/>
      </p:nvGrpSpPr>
      <p:grpSpPr>
        <a:xfrm>
          <a:off x="0" y="0"/>
          <a:ext cx="0" cy="0"/>
          <a:chOff x="0" y="0"/>
          <a:chExt cx="0" cy="0"/>
        </a:xfrm>
      </p:grpSpPr>
      <p:sp>
        <p:nvSpPr>
          <p:cNvPr id="1048693" name="Google Shape;3123;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94" name="Google Shape;3124;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48695" name="Google Shape;3125;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48696" name="Google Shape;3126;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48697" name="Google Shape;3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28"/>
        <p:cNvGrpSpPr/>
        <p:nvPr/>
      </p:nvGrpSpPr>
      <p:grpSpPr>
        <a:xfrm>
          <a:off x="0" y="0"/>
          <a:ext cx="0" cy="0"/>
          <a:chOff x="0" y="0"/>
          <a:chExt cx="0" cy="0"/>
        </a:xfrm>
      </p:grpSpPr>
      <p:sp>
        <p:nvSpPr>
          <p:cNvPr id="1048689" name="Google Shape;3129;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48690" name="Google Shape;313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93"/>
        <p:cNvGrpSpPr/>
        <p:nvPr/>
      </p:nvGrpSpPr>
      <p:grpSpPr>
        <a:xfrm>
          <a:off x="0" y="0"/>
          <a:ext cx="0" cy="0"/>
          <a:chOff x="0" y="0"/>
          <a:chExt cx="0" cy="0"/>
        </a:xfrm>
      </p:grpSpPr>
      <p:sp>
        <p:nvSpPr>
          <p:cNvPr id="1048600" name="Google Shape;309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95"/>
        <p:cNvGrpSpPr/>
        <p:nvPr/>
      </p:nvGrpSpPr>
      <p:grpSpPr>
        <a:xfrm>
          <a:off x="0" y="0"/>
          <a:ext cx="0" cy="0"/>
          <a:chOff x="0" y="0"/>
          <a:chExt cx="0" cy="0"/>
        </a:xfrm>
      </p:grpSpPr>
      <p:sp>
        <p:nvSpPr>
          <p:cNvPr id="1048653" name="Google Shape;3096;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48654" name="Google Shape;3097;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655" name="Google Shape;309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099"/>
        <p:cNvGrpSpPr/>
        <p:nvPr/>
      </p:nvGrpSpPr>
      <p:grpSpPr>
        <a:xfrm>
          <a:off x="0" y="0"/>
          <a:ext cx="0" cy="0"/>
          <a:chOff x="0" y="0"/>
          <a:chExt cx="0" cy="0"/>
        </a:xfrm>
      </p:grpSpPr>
      <p:sp>
        <p:nvSpPr>
          <p:cNvPr id="1048660" name="Google Shape;3100;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61" name="Google Shape;3101;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02"/>
        <p:cNvGrpSpPr/>
        <p:nvPr/>
      </p:nvGrpSpPr>
      <p:grpSpPr>
        <a:xfrm>
          <a:off x="0" y="0"/>
          <a:ext cx="0" cy="0"/>
          <a:chOff x="0" y="0"/>
          <a:chExt cx="0" cy="0"/>
        </a:xfrm>
      </p:grpSpPr>
      <p:sp>
        <p:nvSpPr>
          <p:cNvPr id="1048665" name="Google Shape;310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04"/>
        <p:cNvGrpSpPr/>
        <p:nvPr/>
      </p:nvGrpSpPr>
      <p:grpSpPr>
        <a:xfrm>
          <a:off x="0" y="0"/>
          <a:ext cx="0" cy="0"/>
          <a:chOff x="0" y="0"/>
          <a:chExt cx="0" cy="0"/>
        </a:xfrm>
      </p:grpSpPr>
      <p:sp>
        <p:nvSpPr>
          <p:cNvPr id="1048681" name="Google Shape;3105;p7"/>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2" name="Google Shape;3106;p7"/>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3" name="Google Shape;3107;p7"/>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4" name="Google Shape;3108;p7"/>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8685" name="Google Shape;3109;p7"/>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10"/>
        <p:cNvGrpSpPr/>
        <p:nvPr/>
      </p:nvGrpSpPr>
      <p:grpSpPr>
        <a:xfrm>
          <a:off x="0" y="0"/>
          <a:ext cx="0" cy="0"/>
          <a:chOff x="0" y="0"/>
          <a:chExt cx="0" cy="0"/>
        </a:xfrm>
      </p:grpSpPr>
      <p:sp>
        <p:nvSpPr>
          <p:cNvPr id="1048698" name="Google Shape;311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8699" name="Google Shape;3112;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700" name="Google Shape;3113;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701" name="Google Shape;311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115"/>
        <p:cNvGrpSpPr/>
        <p:nvPr/>
      </p:nvGrpSpPr>
      <p:grpSpPr>
        <a:xfrm>
          <a:off x="0" y="0"/>
          <a:ext cx="0" cy="0"/>
          <a:chOff x="0" y="0"/>
          <a:chExt cx="0" cy="0"/>
        </a:xfrm>
      </p:grpSpPr>
      <p:sp>
        <p:nvSpPr>
          <p:cNvPr id="1048702" name="Google Shape;3116;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48703" name="Google Shape;3117;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48704" name="Google Shape;311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9"/>
        <p:cNvGrpSpPr/>
        <p:nvPr/>
      </p:nvGrpSpPr>
      <p:grpSpPr>
        <a:xfrm>
          <a:off x="0" y="0"/>
          <a:ext cx="0" cy="0"/>
          <a:chOff x="0" y="0"/>
          <a:chExt cx="0" cy="0"/>
        </a:xfrm>
      </p:grpSpPr>
      <p:sp>
        <p:nvSpPr>
          <p:cNvPr id="1048691" name="Google Shape;3120;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48692" name="Google Shape;312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9"/>
        <p:cNvGrpSpPr/>
        <p:nvPr/>
      </p:nvGrpSpPr>
      <p:grpSpPr>
        <a:xfrm>
          <a:off x="0" y="0"/>
          <a:ext cx="0" cy="0"/>
          <a:chOff x="0" y="0"/>
          <a:chExt cx="0" cy="0"/>
        </a:xfrm>
      </p:grpSpPr>
      <p:sp>
        <p:nvSpPr>
          <p:cNvPr id="1048576" name="Google Shape;3080;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097152" name="Google Shape;3081;p1" descr="A close up of a sign  Description automatically generated"/>
          <p:cNvPicPr preferRelativeResize="0">
            <a:picLocks/>
          </p:cNvPicPr>
          <p:nvPr/>
        </p:nvPicPr>
        <p:blipFill rotWithShape="1">
          <a:blip r:embed="rId13">
            <a:alphaModFix/>
          </a:blip>
          <a:srcRect/>
          <a:stretch>
            <a:fillRect/>
          </a:stretch>
        </p:blipFill>
        <p:spPr>
          <a:xfrm>
            <a:off x="7799751" y="88917"/>
            <a:ext cx="1233875" cy="412476"/>
          </a:xfrm>
          <a:prstGeom prst="rect">
            <a:avLst/>
          </a:prstGeom>
          <a:noFill/>
          <a:ln>
            <a:noFill/>
          </a:ln>
        </p:spPr>
      </p:pic>
      <p:sp>
        <p:nvSpPr>
          <p:cNvPr id="1048577" name="Google Shape;3082;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78" name="Google Shape;3083;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79" name="Google Shape;3084;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80" name="Google Shape;3085;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581" name="Google Shape;3086;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2"/>
        <p:cNvGrpSpPr/>
        <p:nvPr/>
      </p:nvGrpSpPr>
      <p:grpSpPr>
        <a:xfrm>
          <a:off x="0" y="0"/>
          <a:ext cx="0" cy="0"/>
          <a:chOff x="0" y="0"/>
          <a:chExt cx="0" cy="0"/>
        </a:xfrm>
      </p:grpSpPr>
      <p:sp>
        <p:nvSpPr>
          <p:cNvPr id="1048587" name="Google Shape;3293;p1"/>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097153" name="Google Shape;3294;p1" descr="A white circle in the sky  Description automatically generated"/>
          <p:cNvPicPr preferRelativeResize="0">
            <a:picLocks/>
          </p:cNvPicPr>
          <p:nvPr/>
        </p:nvPicPr>
        <p:blipFill rotWithShape="1">
          <a:blip r:embed="rId3">
            <a:alphaModFix amt="5000"/>
          </a:blip>
          <a:srcRect t="5929" r="744" b="10206"/>
          <a:stretch>
            <a:fillRect/>
          </a:stretch>
        </p:blipFill>
        <p:spPr>
          <a:xfrm>
            <a:off x="13063" y="-1"/>
            <a:ext cx="9130937" cy="5143501"/>
          </a:xfrm>
          <a:prstGeom prst="rect">
            <a:avLst/>
          </a:prstGeom>
          <a:noFill/>
          <a:ln>
            <a:noFill/>
          </a:ln>
        </p:spPr>
      </p:pic>
      <p:sp>
        <p:nvSpPr>
          <p:cNvPr id="1048588" name="Google Shape;3295;p1"/>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8589" name="Google Shape;3296;p1"/>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8590" name="Google Shape;3297;p1"/>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8591" name="Google Shape;3298;p1"/>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1048592" name="Google Shape;3299;p1"/>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1048593" name="Google Shape;3300;p1"/>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1048594" name="Google Shape;3301;p1"/>
          <p:cNvSpPr txBox="1"/>
          <p:nvPr/>
        </p:nvSpPr>
        <p:spPr>
          <a:xfrm>
            <a:off x="1095095" y="3956068"/>
            <a:ext cx="28326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Student Name :VIKRAM V</a:t>
            </a:r>
            <a:endParaRPr sz="1100" b="0" i="0" u="none" strike="noStrike" cap="none" dirty="0">
              <a:solidFill>
                <a:schemeClr val="dk1"/>
              </a:solidFill>
              <a:latin typeface="Arial"/>
              <a:ea typeface="Arial"/>
              <a:cs typeface="Arial"/>
              <a:sym typeface="Arial"/>
            </a:endParaRPr>
          </a:p>
          <a:p>
            <a:pPr marL="0" marR="0" lvl="0" indent="0" algn="l" rtl="0">
              <a:lnSpc>
                <a:spcPct val="100000"/>
              </a:lnSpc>
              <a:spcBef>
                <a:spcPts val="20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:422721104058</a:t>
            </a:r>
            <a:endParaRPr sz="1100" b="0" i="0" u="none" strike="noStrike" cap="none" dirty="0">
              <a:solidFill>
                <a:schemeClr val="dk1"/>
              </a:solidFill>
              <a:latin typeface="Arial"/>
              <a:ea typeface="Arial"/>
              <a:cs typeface="Arial"/>
              <a:sym typeface="Arial"/>
            </a:endParaRPr>
          </a:p>
        </p:txBody>
      </p:sp>
      <p:cxnSp>
        <p:nvCxnSpPr>
          <p:cNvPr id="3145728" name="Google Shape;3302;p1"/>
          <p:cNvCxnSpPr>
            <a:cxnSpLocks/>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048595" name="Google Shape;3303;p1"/>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sz="1400" b="0" i="0" u="none" strike="noStrike" cap="none">
              <a:solidFill>
                <a:srgbClr val="000000"/>
              </a:solidFill>
              <a:latin typeface="Arial"/>
              <a:ea typeface="Arial"/>
              <a:cs typeface="Arial"/>
              <a:sym typeface="Arial"/>
            </a:endParaRPr>
          </a:p>
        </p:txBody>
      </p:sp>
      <p:cxnSp>
        <p:nvCxnSpPr>
          <p:cNvPr id="3145729" name="Google Shape;3304;p1"/>
          <p:cNvCxnSpPr>
            <a:cxnSpLocks/>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048596" name="Google Shape;3305;p1"/>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V.R.S College of Engineering And Techonology</a:t>
            </a:r>
            <a:endParaRPr sz="1100" b="0" i="0" u="none" strike="noStrike" cap="none">
              <a:solidFill>
                <a:schemeClr val="dk1"/>
              </a:solidFill>
              <a:latin typeface="Arial"/>
              <a:ea typeface="Arial"/>
              <a:cs typeface="Arial"/>
              <a:sym typeface="Arial"/>
            </a:endParaRPr>
          </a:p>
        </p:txBody>
      </p:sp>
      <p:pic>
        <p:nvPicPr>
          <p:cNvPr id="2097154" name="Google Shape;3306;p1"/>
          <p:cNvPicPr preferRelativeResize="0">
            <a:picLocks/>
          </p:cNvPicPr>
          <p:nvPr/>
        </p:nvPicPr>
        <p:blipFill rotWithShape="1">
          <a:blip r:embed="rId4">
            <a:alphaModFix/>
          </a:blip>
          <a:srcRect/>
          <a:stretch>
            <a:fillRect/>
          </a:stretch>
        </p:blipFill>
        <p:spPr>
          <a:xfrm>
            <a:off x="1834750" y="1249149"/>
            <a:ext cx="1146742" cy="666202"/>
          </a:xfrm>
          <a:prstGeom prst="rect">
            <a:avLst/>
          </a:prstGeom>
          <a:noFill/>
          <a:ln>
            <a:noFill/>
          </a:ln>
        </p:spPr>
      </p:pic>
      <p:pic>
        <p:nvPicPr>
          <p:cNvPr id="2097155" name="Google Shape;3307;p1" descr="A logo with people and map  Description automatically generated"/>
          <p:cNvPicPr preferRelativeResize="0">
            <a:picLocks/>
          </p:cNvPicPr>
          <p:nvPr/>
        </p:nvPicPr>
        <p:blipFill rotWithShape="1">
          <a:blip r:embed="rId5">
            <a:alphaModFix/>
          </a:blip>
          <a:srcRect/>
          <a:stretch>
            <a:fillRect/>
          </a:stretch>
        </p:blipFill>
        <p:spPr>
          <a:xfrm>
            <a:off x="6461189" y="1211666"/>
            <a:ext cx="668564" cy="666202"/>
          </a:xfrm>
          <a:prstGeom prst="rect">
            <a:avLst/>
          </a:prstGeom>
          <a:noFill/>
          <a:ln>
            <a:noFill/>
          </a:ln>
        </p:spPr>
      </p:pic>
      <p:pic>
        <p:nvPicPr>
          <p:cNvPr id="2097156" name="Google Shape;3308;p1" descr="A close up of a logo  Description automatically generated"/>
          <p:cNvPicPr preferRelativeResize="0">
            <a:picLocks/>
          </p:cNvPicPr>
          <p:nvPr/>
        </p:nvPicPr>
        <p:blipFill rotWithShape="1">
          <a:blip r:embed="rId6">
            <a:alphaModFix/>
          </a:blip>
          <a:srcRect/>
          <a:stretch>
            <a:fill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1048642" name="Google Shape;3213;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048643" name="Google Shape;3214;p21"/>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97158" name="Google Shape;3215;p21"/>
          <p:cNvPicPr preferRelativeResize="0">
            <a:picLocks/>
          </p:cNvPicPr>
          <p:nvPr/>
        </p:nvPicPr>
        <p:blipFill rotWithShape="1">
          <a:blip r:embed="rId3">
            <a:alphaModFix/>
          </a:blip>
          <a:srcRect/>
          <a:stretch>
            <a:fillRect/>
          </a:stretch>
        </p:blipFill>
        <p:spPr>
          <a:xfrm>
            <a:off x="1021171" y="1723257"/>
            <a:ext cx="2956469" cy="2573047"/>
          </a:xfrm>
          <a:prstGeom prst="rect">
            <a:avLst/>
          </a:prstGeom>
          <a:noFill/>
          <a:ln>
            <a:noFill/>
          </a:ln>
        </p:spPr>
      </p:pic>
      <p:pic>
        <p:nvPicPr>
          <p:cNvPr id="2097159" name="Google Shape;3216;p21"/>
          <p:cNvPicPr preferRelativeResize="0">
            <a:picLocks/>
          </p:cNvPicPr>
          <p:nvPr/>
        </p:nvPicPr>
        <p:blipFill rotWithShape="1">
          <a:blip r:embed="rId4">
            <a:alphaModFix/>
          </a:blip>
          <a:srcRect/>
          <a:stretch>
            <a:fillRect/>
          </a:stretch>
        </p:blipFill>
        <p:spPr>
          <a:xfrm>
            <a:off x="4564380" y="1712692"/>
            <a:ext cx="4165600" cy="2090952"/>
          </a:xfrm>
          <a:prstGeom prst="rect">
            <a:avLst/>
          </a:prstGeom>
          <a:noFill/>
          <a:ln>
            <a:noFill/>
          </a:ln>
        </p:spPr>
      </p:pic>
      <p:sp>
        <p:nvSpPr>
          <p:cNvPr id="1048644" name="Google Shape;3217;p21"/>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p>
        </p:txBody>
      </p:sp>
      <p:sp>
        <p:nvSpPr>
          <p:cNvPr id="1048645" name="Google Shape;3218;p21"/>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p>
        </p:txBody>
      </p:sp>
      <p:cxnSp>
        <p:nvCxnSpPr>
          <p:cNvPr id="3145737" name="Google Shape;3219;p21"/>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46" name="Google Shape;3220;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6"/>
        <p:cNvGrpSpPr/>
        <p:nvPr/>
      </p:nvGrpSpPr>
      <p:grpSpPr>
        <a:xfrm>
          <a:off x="0" y="0"/>
          <a:ext cx="0" cy="0"/>
          <a:chOff x="0" y="0"/>
          <a:chExt cx="0" cy="0"/>
        </a:xfrm>
      </p:grpSpPr>
      <p:sp>
        <p:nvSpPr>
          <p:cNvPr id="1048649" name="Google Shape;3277;p1"/>
          <p:cNvSpPr txBox="1">
            <a:spLocks noGrp="1"/>
          </p:cNvSpPr>
          <p:nvPr>
            <p:ph type="ctrTitle"/>
          </p:nvPr>
        </p:nvSpPr>
        <p:spPr>
          <a:xfrm>
            <a:off x="2376207" y="338118"/>
            <a:ext cx="4682700" cy="795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3000" b="1"/>
              <a:t>Login Page</a:t>
            </a:r>
            <a:endParaRPr sz="3000" b="1"/>
          </a:p>
        </p:txBody>
      </p:sp>
      <p:sp>
        <p:nvSpPr>
          <p:cNvPr id="1048650" name="Google Shape;3278;p1"/>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a:p>
        </p:txBody>
      </p:sp>
      <p:pic>
        <p:nvPicPr>
          <p:cNvPr id="2097160" name="Google Shape;3279;p1"/>
          <p:cNvPicPr preferRelativeResize="0">
            <a:picLocks/>
          </p:cNvPicPr>
          <p:nvPr/>
        </p:nvPicPr>
        <p:blipFill>
          <a:blip r:embed="rId3">
            <a:alphaModFix/>
          </a:blip>
          <a:stretch>
            <a:fillRect/>
          </a:stretch>
        </p:blipFill>
        <p:spPr>
          <a:xfrm>
            <a:off x="801200" y="1390650"/>
            <a:ext cx="7541601" cy="3215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0"/>
        <p:cNvGrpSpPr/>
        <p:nvPr/>
      </p:nvGrpSpPr>
      <p:grpSpPr>
        <a:xfrm>
          <a:off x="0" y="0"/>
          <a:ext cx="0" cy="0"/>
          <a:chOff x="0" y="0"/>
          <a:chExt cx="0" cy="0"/>
        </a:xfrm>
      </p:grpSpPr>
      <p:sp>
        <p:nvSpPr>
          <p:cNvPr id="1048656" name="Google Shape;3281;p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p>
        </p:txBody>
      </p:sp>
      <p:sp>
        <p:nvSpPr>
          <p:cNvPr id="1048657" name="Google Shape;3282;p2"/>
          <p:cNvSpPr txBox="1">
            <a:spLocks noGrp="1"/>
          </p:cNvSpPr>
          <p:nvPr>
            <p:ph type="body" idx="1"/>
          </p:nvPr>
        </p:nvSpPr>
        <p:spPr>
          <a:xfrm>
            <a:off x="311699" y="1389600"/>
            <a:ext cx="8696700" cy="3179400"/>
          </a:xfrm>
          <a:prstGeom prst="rect">
            <a:avLst/>
          </a:prstGeom>
          <a:noFill/>
          <a:ln>
            <a:noFill/>
          </a:ln>
        </p:spPr>
        <p:txBody>
          <a:bodyPr spcFirstLastPara="1" wrap="square" lIns="91425" tIns="91425" rIns="91425" bIns="91425" anchor="t" anchorCtr="0">
            <a:noAutofit/>
          </a:bodyPr>
          <a:lstStyle/>
          <a:p>
            <a:pPr marL="457188" lvl="0" indent="-228592" algn="l" rtl="0">
              <a:lnSpc>
                <a:spcPct val="115000"/>
              </a:lnSpc>
              <a:spcBef>
                <a:spcPts val="0"/>
              </a:spcBef>
              <a:spcAft>
                <a:spcPts val="0"/>
              </a:spcAft>
              <a:buSzPts val="1200"/>
              <a:buNone/>
            </a:pPr>
            <a:endParaRPr/>
          </a:p>
        </p:txBody>
      </p:sp>
      <p:pic>
        <p:nvPicPr>
          <p:cNvPr id="2097166" name="Picture 2097165"/>
          <p:cNvPicPr>
            <a:picLocks/>
          </p:cNvPicPr>
          <p:nvPr/>
        </p:nvPicPr>
        <p:blipFill>
          <a:blip r:embed="rId3"/>
          <a:stretch>
            <a:fillRect/>
          </a:stretch>
        </p:blipFill>
        <p:spPr>
          <a:xfrm>
            <a:off x="0" y="613142"/>
            <a:ext cx="9144000" cy="4343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8"/>
        <p:cNvGrpSpPr/>
        <p:nvPr/>
      </p:nvGrpSpPr>
      <p:grpSpPr>
        <a:xfrm>
          <a:off x="0" y="0"/>
          <a:ext cx="0" cy="0"/>
          <a:chOff x="0" y="0"/>
          <a:chExt cx="0" cy="0"/>
        </a:xfrm>
      </p:grpSpPr>
      <p:sp>
        <p:nvSpPr>
          <p:cNvPr id="1048662" name="Google Shape;3239;p24"/>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About-Us-Page</a:t>
            </a:r>
          </a:p>
        </p:txBody>
      </p:sp>
      <p:pic>
        <p:nvPicPr>
          <p:cNvPr id="2097167" name="Picture 2097166"/>
          <p:cNvPicPr>
            <a:picLocks/>
          </p:cNvPicPr>
          <p:nvPr/>
        </p:nvPicPr>
        <p:blipFill>
          <a:blip r:embed="rId3"/>
          <a:stretch>
            <a:fillRect/>
          </a:stretch>
        </p:blipFill>
        <p:spPr>
          <a:xfrm>
            <a:off x="0" y="1125126"/>
            <a:ext cx="9144000" cy="42233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5"/>
        <p:cNvGrpSpPr/>
        <p:nvPr/>
      </p:nvGrpSpPr>
      <p:grpSpPr>
        <a:xfrm>
          <a:off x="0" y="0"/>
          <a:ext cx="0" cy="0"/>
          <a:chOff x="0" y="0"/>
          <a:chExt cx="0" cy="0"/>
        </a:xfrm>
      </p:grpSpPr>
      <p:sp>
        <p:nvSpPr>
          <p:cNvPr id="1048666" name="Google Shape;3286;p1"/>
          <p:cNvSpPr txBox="1"/>
          <p:nvPr/>
        </p:nvSpPr>
        <p:spPr>
          <a:xfrm>
            <a:off x="3238050" y="645454"/>
            <a:ext cx="1860600" cy="303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Car -page</a:t>
            </a:r>
            <a:endParaRPr sz="1400" b="0" i="0" u="none" strike="noStrike" cap="none">
              <a:solidFill>
                <a:srgbClr val="000000"/>
              </a:solidFill>
              <a:latin typeface="Arial"/>
              <a:ea typeface="Arial"/>
              <a:cs typeface="Arial"/>
              <a:sym typeface="Arial"/>
            </a:endParaRPr>
          </a:p>
        </p:txBody>
      </p:sp>
      <p:pic>
        <p:nvPicPr>
          <p:cNvPr id="2097163" name="Google Shape;3287;p1"/>
          <p:cNvPicPr preferRelativeResize="0">
            <a:picLocks/>
          </p:cNvPicPr>
          <p:nvPr/>
        </p:nvPicPr>
        <p:blipFill rotWithShape="1">
          <a:blip r:embed="rId3">
            <a:alphaModFix/>
          </a:blip>
          <a:srcRect/>
          <a:stretch>
            <a:fillRect/>
          </a:stretch>
        </p:blipFill>
        <p:spPr>
          <a:xfrm>
            <a:off x="215154" y="968189"/>
            <a:ext cx="8638389" cy="39480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sp>
        <p:nvSpPr>
          <p:cNvPr id="1048669" name="Google Shape;3289;p2"/>
          <p:cNvSpPr txBox="1"/>
          <p:nvPr/>
        </p:nvSpPr>
        <p:spPr>
          <a:xfrm>
            <a:off x="3634228" y="710873"/>
            <a:ext cx="1988100" cy="303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Contact-page</a:t>
            </a:r>
            <a:endParaRPr sz="1400" b="0" i="0" u="none" strike="noStrike" cap="none">
              <a:solidFill>
                <a:srgbClr val="000000"/>
              </a:solidFill>
              <a:latin typeface="Arial"/>
              <a:ea typeface="Arial"/>
              <a:cs typeface="Arial"/>
              <a:sym typeface="Arial"/>
            </a:endParaRPr>
          </a:p>
        </p:txBody>
      </p:sp>
      <p:pic>
        <p:nvPicPr>
          <p:cNvPr id="2097164" name="Google Shape;3290;p2" descr="C:\Users\Dell\Downloads\dijango\dijango\Screenshot-Car Rentals Application with Django Framework- Dharshini S ( 422721104012- VRSCET)\Untitled.png4.png"/>
          <p:cNvPicPr preferRelativeResize="0">
            <a:picLocks/>
          </p:cNvPicPr>
          <p:nvPr/>
        </p:nvPicPr>
        <p:blipFill rotWithShape="1">
          <a:blip r:embed="rId3">
            <a:alphaModFix/>
          </a:blip>
          <a:srcRect/>
          <a:stretch>
            <a:fillRect/>
          </a:stretch>
        </p:blipFill>
        <p:spPr>
          <a:xfrm>
            <a:off x="0" y="1223054"/>
            <a:ext cx="9143998" cy="38434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sp>
        <p:nvSpPr>
          <p:cNvPr id="1048672" name="Google Shape;3257;p27"/>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lang="en-US" b="0" i="0">
              <a:solidFill>
                <a:srgbClr val="374151"/>
              </a:solidFill>
              <a:latin typeface="Arial"/>
              <a:ea typeface="Arial"/>
              <a:cs typeface="Arial"/>
              <a:sym typeface="Arial"/>
            </a:endParaRPr>
          </a:p>
        </p:txBody>
      </p:sp>
      <p:sp>
        <p:nvSpPr>
          <p:cNvPr id="1048673" name="Google Shape;3258;p27"/>
          <p:cNvSpPr/>
          <p:nvPr/>
        </p:nvSpPr>
        <p:spPr>
          <a:xfrm>
            <a:off x="1468418" y="1404463"/>
            <a:ext cx="6277200" cy="25545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00000"/>
                </a:solidFill>
                <a:latin typeface="Times New Roman"/>
                <a:ea typeface="Times New Roman"/>
                <a:cs typeface="Times New Roman"/>
                <a:sym typeface="Times New Roman"/>
              </a:rPr>
              <a:t>*Integration with External APIs*: </a:t>
            </a:r>
            <a:r>
              <a:rPr lang="en-US" sz="1600" b="0" i="0" u="none" strike="noStrike" cap="none">
                <a:solidFill>
                  <a:srgbClr val="000000"/>
                </a:solidFill>
                <a:latin typeface="Times New Roman"/>
                <a:ea typeface="Times New Roman"/>
                <a:cs typeface="Times New Roman"/>
                <a:sym typeface="Times New Roman"/>
              </a:rPr>
              <a:t>Incorporate APIs for additional features like location-based services, vehicle tracking, or weather updates to enhance user experience.</a:t>
            </a:r>
          </a:p>
          <a:p>
            <a:pPr marL="342900" marR="0" lvl="0" indent="-342900" algn="l" rtl="0">
              <a:lnSpc>
                <a:spcPct val="100000"/>
              </a:lnSpc>
              <a:spcBef>
                <a:spcPts val="0"/>
              </a:spcBef>
              <a:spcAft>
                <a:spcPts val="0"/>
              </a:spcAft>
              <a:buClr>
                <a:srgbClr val="000000"/>
              </a:buClr>
              <a:buSzPts val="1600"/>
              <a:buFont typeface="Arial"/>
              <a:buAutoNum type="arabicPeriod"/>
            </a:pPr>
            <a:r>
              <a:rPr lang="en-US" sz="1600" b="1" i="0" u="none" strike="noStrike" cap="none">
                <a:solidFill>
                  <a:srgbClr val="000000"/>
                </a:solidFill>
                <a:latin typeface="Times New Roman"/>
                <a:ea typeface="Times New Roman"/>
                <a:cs typeface="Times New Roman"/>
                <a:sym typeface="Times New Roman"/>
              </a:rPr>
              <a:t>*Advanced Analytics*: </a:t>
            </a:r>
            <a:r>
              <a:rPr lang="en-US" sz="1600" b="0" i="0" u="none" strike="noStrike" cap="none">
                <a:solidFill>
                  <a:srgbClr val="000000"/>
                </a:solidFill>
                <a:latin typeface="Times New Roman"/>
                <a:ea typeface="Times New Roman"/>
                <a:cs typeface="Times New Roman"/>
                <a:sym typeface="Times New Roman"/>
              </a:rPr>
              <a:t>Implement advanced analytics tools to provide insights into rental trends, customer behavior, and inventory management, enabling data-driven decision-making.</a:t>
            </a:r>
          </a:p>
          <a:p>
            <a:pPr marL="342900" marR="0" lvl="0" indent="-342900" algn="l" rtl="0">
              <a:lnSpc>
                <a:spcPct val="10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imes New Roman"/>
                <a:ea typeface="Times New Roman"/>
                <a:cs typeface="Times New Roman"/>
                <a:sym typeface="Times New Roman"/>
              </a:rPr>
              <a:t> </a:t>
            </a:r>
            <a:r>
              <a:rPr lang="en-US" sz="1600" b="1" i="0" u="none" strike="noStrike" cap="none">
                <a:solidFill>
                  <a:srgbClr val="000000"/>
                </a:solidFill>
                <a:latin typeface="Times New Roman"/>
                <a:ea typeface="Times New Roman"/>
                <a:cs typeface="Times New Roman"/>
                <a:sym typeface="Times New Roman"/>
              </a:rPr>
              <a:t>*AI-Powered Recommendations*: </a:t>
            </a:r>
            <a:r>
              <a:rPr lang="en-US" sz="1600" b="0" i="0" u="none" strike="noStrike" cap="none">
                <a:solidFill>
                  <a:srgbClr val="000000"/>
                </a:solidFill>
                <a:latin typeface="Times New Roman"/>
                <a:ea typeface="Times New Roman"/>
                <a:cs typeface="Times New Roman"/>
                <a:sym typeface="Times New Roman"/>
              </a:rPr>
              <a:t>Utilize artificial intelligence to provide personalized recommendations for customers based on their past bookings and preferences.</a:t>
            </a:r>
          </a:p>
          <a:p>
            <a:pPr marL="342900" marR="0" lvl="0" indent="-34290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2"/>
        <p:cNvGrpSpPr/>
        <p:nvPr/>
      </p:nvGrpSpPr>
      <p:grpSpPr>
        <a:xfrm>
          <a:off x="0" y="0"/>
          <a:ext cx="0" cy="0"/>
          <a:chOff x="0" y="0"/>
          <a:chExt cx="0" cy="0"/>
        </a:xfrm>
      </p:grpSpPr>
      <p:sp>
        <p:nvSpPr>
          <p:cNvPr id="1048676" name="Google Shape;3263;p28"/>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3145738" name="Google Shape;3264;p28"/>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77" name="Google Shape;3265;p28"/>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78" name="Google Shape;3266;p28"/>
          <p:cNvSpPr/>
          <p:nvPr/>
        </p:nvSpPr>
        <p:spPr>
          <a:xfrm>
            <a:off x="1188719" y="1264032"/>
            <a:ext cx="6987000" cy="206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In conclusion, the car rentals application developed with Django Framework presents a robust and efficient solution for managing the rental process. By leveraging Django's powerful features, we have created a user-friendly platform that streamlines booking, enhances user experience, and improves operational efficiency for rental agencies.Through secure authentication, dynamic inventory management, seamless booking capabilities, and integration with payment gateways, the application provides a comprehensive solution for both customers and rental agencies.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0"/>
        <p:cNvGrpSpPr/>
        <p:nvPr/>
      </p:nvGrpSpPr>
      <p:grpSpPr>
        <a:xfrm>
          <a:off x="0" y="0"/>
          <a:ext cx="0" cy="0"/>
          <a:chOff x="0" y="0"/>
          <a:chExt cx="0" cy="0"/>
        </a:xfrm>
      </p:grpSpPr>
      <p:sp>
        <p:nvSpPr>
          <p:cNvPr id="1048686" name="Google Shape;3271;p29"/>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5"/>
        <p:cNvGrpSpPr/>
        <p:nvPr/>
      </p:nvGrpSpPr>
      <p:grpSpPr>
        <a:xfrm>
          <a:off x="0" y="0"/>
          <a:ext cx="0" cy="0"/>
          <a:chOff x="0" y="0"/>
          <a:chExt cx="0" cy="0"/>
        </a:xfrm>
      </p:grpSpPr>
      <p:pic>
        <p:nvPicPr>
          <p:cNvPr id="2097157" name="Google Shape;3156;p14" descr="A blue and white rectangle with a white border  Description automatically generated"/>
          <p:cNvPicPr preferRelativeResize="0">
            <a:picLocks/>
          </p:cNvPicPr>
          <p:nvPr/>
        </p:nvPicPr>
        <p:blipFill rotWithShape="1">
          <a:blip r:embed="rId3">
            <a:alphaModFix/>
          </a:blip>
          <a:srcRect/>
          <a:stretch>
            <a:fillRect/>
          </a:stretch>
        </p:blipFill>
        <p:spPr>
          <a:xfrm>
            <a:off x="0" y="0"/>
            <a:ext cx="9144000" cy="5143500"/>
          </a:xfrm>
          <a:prstGeom prst="rect">
            <a:avLst/>
          </a:prstGeom>
          <a:noFill/>
          <a:ln>
            <a:noFill/>
          </a:ln>
        </p:spPr>
      </p:pic>
      <p:sp>
        <p:nvSpPr>
          <p:cNvPr id="1048601" name="Google Shape;3157;p14"/>
          <p:cNvSpPr txBox="1"/>
          <p:nvPr/>
        </p:nvSpPr>
        <p:spPr>
          <a:xfrm>
            <a:off x="2422762" y="970065"/>
            <a:ext cx="4283100" cy="598932"/>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p>
        </p:txBody>
      </p:sp>
      <p:sp>
        <p:nvSpPr>
          <p:cNvPr id="1048602" name="Google Shape;3158;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8603" name="Google Shape;3159;p14"/>
          <p:cNvSpPr txBox="1"/>
          <p:nvPr/>
        </p:nvSpPr>
        <p:spPr>
          <a:xfrm>
            <a:off x="2129473" y="3183633"/>
            <a:ext cx="4881300" cy="301021"/>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Car Rentals Application with Django Framework </a:t>
            </a:r>
            <a:endParaRPr sz="1600" b="1" i="0" u="none" strike="noStrike" cap="none">
              <a:solidFill>
                <a:schemeClr val="dk1"/>
              </a:solidFill>
              <a:latin typeface="Arial"/>
              <a:ea typeface="Arial"/>
              <a:cs typeface="Arial"/>
              <a:sym typeface="Arial"/>
            </a:endParaRPr>
          </a:p>
        </p:txBody>
      </p:sp>
      <p:sp>
        <p:nvSpPr>
          <p:cNvPr id="1048604" name="Google Shape;3160;p14"/>
          <p:cNvSpPr txBox="1"/>
          <p:nvPr/>
        </p:nvSpPr>
        <p:spPr>
          <a:xfrm>
            <a:off x="3872230" y="2704572"/>
            <a:ext cx="1399500" cy="301021"/>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048605" name="Google Shape;3161;p14"/>
          <p:cNvSpPr txBox="1"/>
          <p:nvPr/>
        </p:nvSpPr>
        <p:spPr>
          <a:xfrm>
            <a:off x="1276813" y="4029973"/>
            <a:ext cx="6590400" cy="602043"/>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5"/>
        <p:cNvGrpSpPr/>
        <p:nvPr/>
      </p:nvGrpSpPr>
      <p:grpSpPr>
        <a:xfrm>
          <a:off x="0" y="0"/>
          <a:ext cx="0" cy="0"/>
          <a:chOff x="0" y="0"/>
          <a:chExt cx="0" cy="0"/>
        </a:xfrm>
      </p:grpSpPr>
      <p:sp>
        <p:nvSpPr>
          <p:cNvPr id="1048608" name="Google Shape;3166;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3145730" name="Google Shape;3167;p15"/>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09" name="Google Shape;3168;p15"/>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10" name="Google Shape;3169;p15"/>
          <p:cNvSpPr/>
          <p:nvPr/>
        </p:nvSpPr>
        <p:spPr>
          <a:xfrm>
            <a:off x="1086521" y="1383383"/>
            <a:ext cx="6734400" cy="230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Our project involves the development of a car rental application using the Django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Django's robust features and scalability, our application aims to streamline the car rental process, enhance customer satisfaction, and optimize rental agency operations.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3"/>
        <p:cNvGrpSpPr/>
        <p:nvPr/>
      </p:nvGrpSpPr>
      <p:grpSpPr>
        <a:xfrm>
          <a:off x="0" y="0"/>
          <a:ext cx="0" cy="0"/>
          <a:chOff x="0" y="0"/>
          <a:chExt cx="0" cy="0"/>
        </a:xfrm>
      </p:grpSpPr>
      <p:sp>
        <p:nvSpPr>
          <p:cNvPr id="1048613" name="Google Shape;3174;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3145731" name="Google Shape;3175;p16"/>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14" name="Google Shape;3176;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15" name="Google Shape;3177;p16"/>
          <p:cNvSpPr/>
          <p:nvPr/>
        </p:nvSpPr>
        <p:spPr>
          <a:xfrm>
            <a:off x="1748116" y="1426414"/>
            <a:ext cx="6040500" cy="255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The car rental industry faces efficiency and user experience challenges due to outdated systems lacking user-friendly interfaces, real-time inventory management, and secure payment processing. This project aims to develop a Django-based car rental application to tackle these issues. The application will offer customers a seamless platform to browse, book, and pay for vehicles securely, while providing rental agencies with inventory management tools and booking monitoring capabilities. Leveraging Django's robust features, this solution seeks to streamline the rental process, enhance customer satisfaction, and boost operational efficiency for rental agencies.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1"/>
        <p:cNvGrpSpPr/>
        <p:nvPr/>
      </p:nvGrpSpPr>
      <p:grpSpPr>
        <a:xfrm>
          <a:off x="0" y="0"/>
          <a:ext cx="0" cy="0"/>
          <a:chOff x="0" y="0"/>
          <a:chExt cx="0" cy="0"/>
        </a:xfrm>
      </p:grpSpPr>
      <p:sp>
        <p:nvSpPr>
          <p:cNvPr id="1048618" name="Google Shape;3182;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3145732" name="Google Shape;3183;p17"/>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19" name="Google Shape;3184;p1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20" name="Google Shape;3185;p17"/>
          <p:cNvSpPr/>
          <p:nvPr/>
        </p:nvSpPr>
        <p:spPr>
          <a:xfrm>
            <a:off x="1726602" y="1470027"/>
            <a:ext cx="6147900" cy="156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Our project involves developing a car rentals application using Django framework. It will offer customers an intuitive platform to browse, book, and pay for vehicles securely. For rental agencies, it provides inventory management tools and booking monitoring capabilities. By leveraging Django's robust features, our solution aims to streamline the rental process, enhance customer satisfaction, and boost operational efficiency</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9"/>
        <p:cNvGrpSpPr/>
        <p:nvPr/>
      </p:nvGrpSpPr>
      <p:grpSpPr>
        <a:xfrm>
          <a:off x="0" y="0"/>
          <a:ext cx="0" cy="0"/>
          <a:chOff x="0" y="0"/>
          <a:chExt cx="0" cy="0"/>
        </a:xfrm>
      </p:grpSpPr>
      <p:sp>
        <p:nvSpPr>
          <p:cNvPr id="1048623" name="Google Shape;3190;p18"/>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048624" name="Google Shape;3191;p18"/>
          <p:cNvSpPr txBox="1"/>
          <p:nvPr/>
        </p:nvSpPr>
        <p:spPr>
          <a:xfrm>
            <a:off x="891568" y="1403434"/>
            <a:ext cx="8252400" cy="1894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0" i="0" u="none" strike="noStrike" cap="none">
                <a:solidFill>
                  <a:srgbClr val="374151"/>
                </a:solidFill>
                <a:latin typeface="Times New Roman"/>
                <a:ea typeface="Times New Roman"/>
                <a:cs typeface="Times New Roman"/>
                <a:sym typeface="Times New Roman"/>
              </a:rPr>
              <a:t>Our solution for the car rentals application involves using Django framework to create a user-friendly platform. It includes features like secure user authentication, dynamic inventory management, reservation booking, payment gateway integration, administrative dashboard, and responsive user interface. By leveraging Django's capabilities, our solution aims to streamline the rental process, enhance user experience, and improve operational efficiency for rental agencies.</a:t>
            </a:r>
            <a:endParaRPr sz="1600" b="0" i="0" u="none" strike="noStrike" cap="none">
              <a:solidFill>
                <a:srgbClr val="374151"/>
              </a:solidFill>
              <a:latin typeface="Times New Roman"/>
              <a:ea typeface="Times New Roman"/>
              <a:cs typeface="Times New Roman"/>
              <a:sym typeface="Times New Roman"/>
            </a:endParaRPr>
          </a:p>
        </p:txBody>
      </p:sp>
      <p:cxnSp>
        <p:nvCxnSpPr>
          <p:cNvPr id="3145733" name="Google Shape;3192;p18"/>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25" name="Google Shape;3193;p18"/>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7"/>
        <p:cNvGrpSpPr/>
        <p:nvPr/>
      </p:nvGrpSpPr>
      <p:grpSpPr>
        <a:xfrm>
          <a:off x="0" y="0"/>
          <a:ext cx="0" cy="0"/>
          <a:chOff x="0" y="0"/>
          <a:chExt cx="0" cy="0"/>
        </a:xfrm>
      </p:grpSpPr>
      <p:sp>
        <p:nvSpPr>
          <p:cNvPr id="1048628" name="Google Shape;3198;p19"/>
          <p:cNvSpPr txBox="1"/>
          <p:nvPr/>
        </p:nvSpPr>
        <p:spPr>
          <a:xfrm>
            <a:off x="473336" y="1000462"/>
            <a:ext cx="8530800" cy="2987001"/>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r>
              <a:rPr lang="en-US" sz="1600" b="0" i="0" u="none" strike="noStrike" cap="none">
                <a:solidFill>
                  <a:srgbClr val="374151"/>
                </a:solidFill>
                <a:latin typeface="Times New Roman"/>
                <a:ea typeface="Times New Roman"/>
                <a:cs typeface="Times New Roman"/>
                <a:sym typeface="Times New Roman"/>
              </a:rPr>
              <a:t>Our proposed solution for the car rentals application involves leveraging the Django framework to develop a robust and user-friendly platform. Here's an overview of our approach:</a:t>
            </a:r>
          </a:p>
          <a:p>
            <a:pPr marL="457200" marR="0" lvl="1" indent="0" algn="l" rtl="0">
              <a:lnSpc>
                <a:spcPct val="150000"/>
              </a:lnSpc>
              <a:spcBef>
                <a:spcPts val="0"/>
              </a:spcBef>
              <a:spcAft>
                <a:spcPts val="0"/>
              </a:spcAft>
              <a:buNone/>
            </a:pPr>
            <a:r>
              <a:rPr lang="en-US" sz="1600" b="1" i="0" u="none" strike="noStrike" cap="none">
                <a:solidFill>
                  <a:srgbClr val="374151"/>
                </a:solidFill>
                <a:latin typeface="Times New Roman"/>
                <a:ea typeface="Times New Roman"/>
                <a:cs typeface="Times New Roman"/>
                <a:sym typeface="Times New Roman"/>
              </a:rPr>
              <a:t>1. *User Authentication and Authorization*: </a:t>
            </a:r>
            <a:r>
              <a:rPr lang="en-US" sz="1600" b="0" i="0" u="none" strike="noStrike" cap="none">
                <a:solidFill>
                  <a:srgbClr val="374151"/>
                </a:solidFill>
                <a:latin typeface="Times New Roman"/>
                <a:ea typeface="Times New Roman"/>
                <a:cs typeface="Times New Roman"/>
                <a:sym typeface="Times New Roman"/>
              </a:rPr>
              <a:t>Implement secure user authentication for customers and rental agencies, allowing them to access relevant features based on their roles. This ensures data security and privacy.</a:t>
            </a:r>
          </a:p>
          <a:p>
            <a:pPr marL="457200" marR="0" lvl="1" indent="0" algn="l" rtl="0">
              <a:lnSpc>
                <a:spcPct val="150000"/>
              </a:lnSpc>
              <a:spcBef>
                <a:spcPts val="0"/>
              </a:spcBef>
              <a:spcAft>
                <a:spcPts val="0"/>
              </a:spcAft>
              <a:buNone/>
            </a:pPr>
            <a:r>
              <a:rPr lang="en-US" sz="1600" b="1" i="0" u="none" strike="noStrike" cap="none">
                <a:solidFill>
                  <a:srgbClr val="374151"/>
                </a:solidFill>
                <a:latin typeface="Times New Roman"/>
                <a:ea typeface="Times New Roman"/>
                <a:cs typeface="Times New Roman"/>
                <a:sym typeface="Times New Roman"/>
              </a:rPr>
              <a:t>2. *Dynamic Inventory Management*: </a:t>
            </a:r>
            <a:r>
              <a:rPr lang="en-US" sz="1600" b="0" i="0" u="none" strike="noStrike" cap="none">
                <a:solidFill>
                  <a:srgbClr val="374151"/>
                </a:solidFill>
                <a:latin typeface="Times New Roman"/>
                <a:ea typeface="Times New Roman"/>
                <a:cs typeface="Times New Roman"/>
                <a:sym typeface="Times New Roman"/>
              </a:rPr>
              <a:t>Develop a system for rental agencies to add, update, and manage their vehicle inventory dynamically. This includes features for adding new vehicles, updating availability status, and removing rented vehicles from the inventory.</a:t>
            </a:r>
          </a:p>
        </p:txBody>
      </p:sp>
      <p:cxnSp>
        <p:nvCxnSpPr>
          <p:cNvPr id="3145734" name="Google Shape;3199;p19"/>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29" name="Google Shape;3200;p19"/>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1048632" name="Google Shape;3205;p20"/>
          <p:cNvSpPr txBox="1"/>
          <p:nvPr/>
        </p:nvSpPr>
        <p:spPr>
          <a:xfrm>
            <a:off x="435685" y="1161623"/>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3145735" name="Google Shape;3206;p20"/>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33" name="Google Shape;3207;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34" name="Google Shape;3208;p20"/>
          <p:cNvSpPr/>
          <p:nvPr/>
        </p:nvSpPr>
        <p:spPr>
          <a:xfrm>
            <a:off x="845820" y="1424477"/>
            <a:ext cx="7094700" cy="206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3. *Payment Gateway Integration*: </a:t>
            </a:r>
            <a:r>
              <a:rPr lang="en-US" sz="1600" b="0" i="0" u="none" strike="noStrike" cap="none">
                <a:solidFill>
                  <a:srgbClr val="000000"/>
                </a:solidFill>
                <a:latin typeface="Times New Roman"/>
                <a:ea typeface="Times New Roman"/>
                <a:cs typeface="Times New Roman"/>
                <a:sym typeface="Times New Roman"/>
              </a:rPr>
              <a:t>Integrate a secure payment gateway to </a:t>
            </a: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facilitate online payments for rental bookings. Support multiple payment methods to accommodate customer preferences and ensure seamless transactions.</a:t>
            </a:r>
          </a:p>
          <a:p>
            <a:pPr marL="0" marR="0" lvl="0" indent="0" algn="l" rtl="0">
              <a:lnSpc>
                <a:spcPct val="10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4. *Administrative Dashboard*: </a:t>
            </a:r>
            <a:r>
              <a:rPr lang="en-US" sz="1600" b="0" i="0" u="none" strike="noStrike" cap="none">
                <a:solidFill>
                  <a:srgbClr val="000000"/>
                </a:solidFill>
                <a:latin typeface="Times New Roman"/>
                <a:ea typeface="Times New Roman"/>
                <a:cs typeface="Times New Roman"/>
                <a:sym typeface="Times New Roman"/>
              </a:rPr>
              <a:t>Develop an administrative dashboard for rental agencies to manage their inventory, monitor bookings, and generate reports. This dashboard provides insights into rental performance, facilitates inventory optimization, and enables efficient management of resources.</a:t>
            </a: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4"/>
        <p:cNvGrpSpPr/>
        <p:nvPr/>
      </p:nvGrpSpPr>
      <p:grpSpPr>
        <a:xfrm>
          <a:off x="0" y="0"/>
          <a:ext cx="0" cy="0"/>
          <a:chOff x="0" y="0"/>
          <a:chExt cx="0" cy="0"/>
        </a:xfrm>
      </p:grpSpPr>
      <p:sp>
        <p:nvSpPr>
          <p:cNvPr id="1048637" name="Google Shape;3225;p22"/>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3145736" name="Google Shape;3226;p22"/>
          <p:cNvCxnSpPr>
            <a:cxnSpLocks/>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48638" name="Google Shape;3227;p22"/>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p>
        </p:txBody>
      </p:sp>
      <p:sp>
        <p:nvSpPr>
          <p:cNvPr id="1048639" name="Google Shape;3228;p22"/>
          <p:cNvSpPr/>
          <p:nvPr/>
        </p:nvSpPr>
        <p:spPr>
          <a:xfrm>
            <a:off x="1360841" y="1242953"/>
            <a:ext cx="6890400" cy="310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Using Django Framework, we designed a comprehensive model for our car rentals application. This included defining entities such as cars, customers, rentals, and transactions, ensuring data integrity and efficient management.</a:t>
            </a: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Results:-  </a:t>
            </a:r>
          </a:p>
          <a:p>
            <a:pPr marL="0" marR="0" lvl="0" indent="-889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Successfully implemented user authentication and authorization for secure                   access.- </a:t>
            </a:r>
          </a:p>
          <a:p>
            <a:pPr marL="0" marR="0" lvl="0" indent="-889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 Developed dynamic inventory management allowing rental agencies to manage vehicles effectively.- </a:t>
            </a:r>
          </a:p>
          <a:p>
            <a:pPr marL="0" marR="0" lvl="0" indent="-8890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0000"/>
                </a:solidFill>
                <a:latin typeface="Arial"/>
                <a:ea typeface="Arial"/>
                <a:cs typeface="Arial"/>
                <a:sym typeface="Arial"/>
              </a:rPr>
              <a:t>Created a user-friendly booking system enabling customers to book rentals seamlessly.- </a:t>
            </a: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Overall, the application achieved its goal of streamlining the car rental process, enhancing user experience, and improving operational efficiency.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On-screen Show (16:9)</PresentationFormat>
  <Paragraphs>62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Noto Sans Symbols</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Modelling &amp; Results</vt:lpstr>
      <vt:lpstr>Technology Used</vt:lpstr>
      <vt:lpstr>Login Page</vt:lpstr>
      <vt:lpstr>Homepage</vt:lpstr>
      <vt:lpstr>About-Us-Page</vt:lpstr>
      <vt:lpstr>PowerPoint Presentation</vt:lpstr>
      <vt:lpstr>PowerPoint Presentation</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M2103K19PI</dc:creator>
  <cp:lastModifiedBy>VIKRAM V</cp:lastModifiedBy>
  <cp:revision>1</cp:revision>
  <dcterms:created xsi:type="dcterms:W3CDTF">2024-04-13T15:01:19Z</dcterms:created>
  <dcterms:modified xsi:type="dcterms:W3CDTF">2024-04-13T15:07:42Z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a826c124d2434cca9c36af1dd54efa33</vt:lpwstr>
  </property>
</Properties>
</file>