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2" r:id="rId5"/>
    <p:sldId id="261" r:id="rId6"/>
    <p:sldId id="263" r:id="rId7"/>
    <p:sldId id="272" r:id="rId8"/>
    <p:sldId id="264" r:id="rId9"/>
    <p:sldId id="265" r:id="rId10"/>
    <p:sldId id="266" r:id="rId11"/>
    <p:sldId id="268" r:id="rId12"/>
    <p:sldId id="267" r:id="rId13"/>
    <p:sldId id="276" r:id="rId14"/>
    <p:sldId id="277" r:id="rId15"/>
    <p:sldId id="274" r:id="rId16"/>
    <p:sldId id="278" r:id="rId17"/>
    <p:sldId id="301" r:id="rId18"/>
    <p:sldId id="287" r:id="rId19"/>
    <p:sldId id="279" r:id="rId20"/>
    <p:sldId id="280" r:id="rId21"/>
    <p:sldId id="283" r:id="rId22"/>
    <p:sldId id="284" r:id="rId23"/>
    <p:sldId id="285" r:id="rId24"/>
    <p:sldId id="294" r:id="rId25"/>
    <p:sldId id="286" r:id="rId26"/>
    <p:sldId id="295" r:id="rId27"/>
    <p:sldId id="282" r:id="rId28"/>
    <p:sldId id="298" r:id="rId29"/>
    <p:sldId id="296" r:id="rId30"/>
    <p:sldId id="302" r:id="rId31"/>
    <p:sldId id="297" r:id="rId32"/>
    <p:sldId id="299" r:id="rId33"/>
    <p:sldId id="300" r:id="rId34"/>
    <p:sldId id="303" r:id="rId35"/>
    <p:sldId id="27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75" d="100"/>
          <a:sy n="75" d="100"/>
        </p:scale>
        <p:origin x="112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ram vicky" userId="86aef150143fe581" providerId="LiveId" clId="{31534B2C-12F7-4992-99EB-B8B5338B574B}"/>
    <pc:docChg chg="modSld sldOrd">
      <pc:chgData name="vikram vicky" userId="86aef150143fe581" providerId="LiveId" clId="{31534B2C-12F7-4992-99EB-B8B5338B574B}" dt="2023-10-03T15:59:50.041" v="4"/>
      <pc:docMkLst>
        <pc:docMk/>
      </pc:docMkLst>
      <pc:sldChg chg="modSp mod">
        <pc:chgData name="vikram vicky" userId="86aef150143fe581" providerId="LiveId" clId="{31534B2C-12F7-4992-99EB-B8B5338B574B}" dt="2023-09-21T11:57:21.323" v="0" actId="1076"/>
        <pc:sldMkLst>
          <pc:docMk/>
          <pc:sldMk cId="268734629" sldId="259"/>
        </pc:sldMkLst>
        <pc:picChg chg="mod">
          <ac:chgData name="vikram vicky" userId="86aef150143fe581" providerId="LiveId" clId="{31534B2C-12F7-4992-99EB-B8B5338B574B}" dt="2023-09-21T11:57:21.323" v="0" actId="1076"/>
          <ac:picMkLst>
            <pc:docMk/>
            <pc:sldMk cId="268734629" sldId="259"/>
            <ac:picMk id="7" creationId="{01829D35-FE49-D325-D724-010CFBCCFB27}"/>
          </ac:picMkLst>
        </pc:picChg>
      </pc:sldChg>
      <pc:sldChg chg="modSp mod">
        <pc:chgData name="vikram vicky" userId="86aef150143fe581" providerId="LiveId" clId="{31534B2C-12F7-4992-99EB-B8B5338B574B}" dt="2023-09-21T12:53:22.019" v="2" actId="20577"/>
        <pc:sldMkLst>
          <pc:docMk/>
          <pc:sldMk cId="2646936445" sldId="286"/>
        </pc:sldMkLst>
        <pc:spChg chg="mod">
          <ac:chgData name="vikram vicky" userId="86aef150143fe581" providerId="LiveId" clId="{31534B2C-12F7-4992-99EB-B8B5338B574B}" dt="2023-09-21T12:53:22.019" v="2" actId="20577"/>
          <ac:spMkLst>
            <pc:docMk/>
            <pc:sldMk cId="2646936445" sldId="286"/>
            <ac:spMk id="2" creationId="{7AB2AF94-C383-5E19-8F3F-4020F326E60E}"/>
          </ac:spMkLst>
        </pc:spChg>
      </pc:sldChg>
      <pc:sldChg chg="ord">
        <pc:chgData name="vikram vicky" userId="86aef150143fe581" providerId="LiveId" clId="{31534B2C-12F7-4992-99EB-B8B5338B574B}" dt="2023-10-03T15:59:50.041" v="4"/>
        <pc:sldMkLst>
          <pc:docMk/>
          <pc:sldMk cId="1568276348" sldId="30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6.xml"/><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6.xml"/><Relationship Id="rId4" Type="http://schemas.openxmlformats.org/officeDocument/2006/relationships/image" Target="../media/image22.tmp"/></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6.xml"/><Relationship Id="rId4" Type="http://schemas.openxmlformats.org/officeDocument/2006/relationships/image" Target="../media/image25.tmp"/></Relationships>
</file>

<file path=ppt/slides/_rels/slide1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6.xml"/><Relationship Id="rId4" Type="http://schemas.openxmlformats.org/officeDocument/2006/relationships/image" Target="../media/image38.tm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fred.stlouisfed.org/series/DCOILWTICO" TargetMode="External"/><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6.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6.xml"/><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6EFA-83CC-331A-BA4B-BB83BEA239DA}"/>
              </a:ext>
            </a:extLst>
          </p:cNvPr>
          <p:cNvSpPr>
            <a:spLocks noGrp="1"/>
          </p:cNvSpPr>
          <p:nvPr>
            <p:ph type="ctrTitle"/>
          </p:nvPr>
        </p:nvSpPr>
        <p:spPr>
          <a:xfrm>
            <a:off x="956733" y="1024468"/>
            <a:ext cx="7459134" cy="973666"/>
          </a:xfrm>
        </p:spPr>
        <p:txBody>
          <a:bodyPr/>
          <a:lstStyle/>
          <a:p>
            <a:r>
              <a:rPr lang="en-US" dirty="0"/>
              <a:t>Prediction Of Oil Price</a:t>
            </a:r>
            <a:endParaRPr lang="en-IN" dirty="0"/>
          </a:p>
        </p:txBody>
      </p:sp>
      <p:sp>
        <p:nvSpPr>
          <p:cNvPr id="3" name="Subtitle 2">
            <a:extLst>
              <a:ext uri="{FF2B5EF4-FFF2-40B4-BE49-F238E27FC236}">
                <a16:creationId xmlns:a16="http://schemas.microsoft.com/office/drawing/2014/main" id="{1BBED5C0-ED9C-2C62-7ED6-9EDE9EA44C9D}"/>
              </a:ext>
            </a:extLst>
          </p:cNvPr>
          <p:cNvSpPr>
            <a:spLocks noGrp="1"/>
          </p:cNvSpPr>
          <p:nvPr>
            <p:ph type="subTitle" idx="1"/>
          </p:nvPr>
        </p:nvSpPr>
        <p:spPr>
          <a:xfrm>
            <a:off x="1507067" y="1998135"/>
            <a:ext cx="6807200" cy="516465"/>
          </a:xfrm>
        </p:spPr>
        <p:txBody>
          <a:bodyPr/>
          <a:lstStyle/>
          <a:p>
            <a:r>
              <a:rPr lang="en-US" dirty="0"/>
              <a:t>Present by team 4 </a:t>
            </a:r>
            <a:endParaRPr lang="en-IN" dirty="0"/>
          </a:p>
        </p:txBody>
      </p:sp>
      <p:sp>
        <p:nvSpPr>
          <p:cNvPr id="5" name="TextBox 4">
            <a:extLst>
              <a:ext uri="{FF2B5EF4-FFF2-40B4-BE49-F238E27FC236}">
                <a16:creationId xmlns:a16="http://schemas.microsoft.com/office/drawing/2014/main" id="{218CAABE-5CF3-A02F-1D85-B4A6FADCBCCD}"/>
              </a:ext>
            </a:extLst>
          </p:cNvPr>
          <p:cNvSpPr txBox="1"/>
          <p:nvPr/>
        </p:nvSpPr>
        <p:spPr>
          <a:xfrm>
            <a:off x="855134" y="3429000"/>
            <a:ext cx="2404533" cy="369332"/>
          </a:xfrm>
          <a:prstGeom prst="rect">
            <a:avLst/>
          </a:prstGeom>
          <a:noFill/>
        </p:spPr>
        <p:txBody>
          <a:bodyPr wrap="square" rtlCol="0">
            <a:spAutoFit/>
          </a:bodyPr>
          <a:lstStyle/>
          <a:p>
            <a:r>
              <a:rPr lang="en-US" dirty="0">
                <a:solidFill>
                  <a:schemeClr val="tx1">
                    <a:lumMod val="65000"/>
                    <a:lumOff val="35000"/>
                  </a:schemeClr>
                </a:solidFill>
              </a:rPr>
              <a:t>Team members </a:t>
            </a:r>
            <a:endParaRPr lang="en-IN" dirty="0">
              <a:solidFill>
                <a:schemeClr val="tx1">
                  <a:lumMod val="65000"/>
                  <a:lumOff val="35000"/>
                </a:schemeClr>
              </a:solidFill>
            </a:endParaRPr>
          </a:p>
        </p:txBody>
      </p:sp>
      <p:sp>
        <p:nvSpPr>
          <p:cNvPr id="8" name="TextBox 7">
            <a:extLst>
              <a:ext uri="{FF2B5EF4-FFF2-40B4-BE49-F238E27FC236}">
                <a16:creationId xmlns:a16="http://schemas.microsoft.com/office/drawing/2014/main" id="{E4137A78-8A13-A4F0-74A4-C375E73BDAF0}"/>
              </a:ext>
            </a:extLst>
          </p:cNvPr>
          <p:cNvSpPr txBox="1"/>
          <p:nvPr/>
        </p:nvSpPr>
        <p:spPr>
          <a:xfrm>
            <a:off x="618067" y="4037845"/>
            <a:ext cx="635000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tx1">
                    <a:lumMod val="65000"/>
                    <a:lumOff val="35000"/>
                  </a:schemeClr>
                </a:solidFill>
              </a:rPr>
              <a:t>Sanket Raut</a:t>
            </a:r>
          </a:p>
          <a:p>
            <a:pPr marL="285750" indent="-285750">
              <a:buFont typeface="Wingdings" panose="05000000000000000000" pitchFamily="2" charset="2"/>
              <a:buChar char="Ø"/>
            </a:pPr>
            <a:r>
              <a:rPr lang="en-IN" dirty="0" err="1">
                <a:solidFill>
                  <a:schemeClr val="tx1">
                    <a:lumMod val="65000"/>
                    <a:lumOff val="35000"/>
                  </a:schemeClr>
                </a:solidFill>
              </a:rPr>
              <a:t>Mangalparthy</a:t>
            </a:r>
            <a:r>
              <a:rPr lang="en-IN" dirty="0">
                <a:solidFill>
                  <a:schemeClr val="tx1">
                    <a:lumMod val="65000"/>
                    <a:lumOff val="35000"/>
                  </a:schemeClr>
                </a:solidFill>
              </a:rPr>
              <a:t> Mahesh</a:t>
            </a:r>
            <a:endParaRPr lang="en-US" dirty="0">
              <a:solidFill>
                <a:schemeClr val="tx1">
                  <a:lumMod val="65000"/>
                  <a:lumOff val="35000"/>
                </a:schemeClr>
              </a:solidFill>
            </a:endParaRPr>
          </a:p>
          <a:p>
            <a:pPr marL="285750" indent="-285750">
              <a:buFont typeface="Wingdings" panose="05000000000000000000" pitchFamily="2" charset="2"/>
              <a:buChar char="Ø"/>
            </a:pPr>
            <a:r>
              <a:rPr lang="sv-SE" dirty="0">
                <a:solidFill>
                  <a:schemeClr val="tx1">
                    <a:lumMod val="65000"/>
                    <a:lumOff val="35000"/>
                  </a:schemeClr>
                </a:solidFill>
              </a:rPr>
              <a:t>R.Vishnu Vardhan Reddy</a:t>
            </a:r>
          </a:p>
          <a:p>
            <a:pPr marL="285750" indent="-285750">
              <a:buFont typeface="Wingdings" panose="05000000000000000000" pitchFamily="2" charset="2"/>
              <a:buChar char="Ø"/>
            </a:pPr>
            <a:r>
              <a:rPr lang="en-IN" dirty="0">
                <a:solidFill>
                  <a:schemeClr val="tx1">
                    <a:lumMod val="65000"/>
                    <a:lumOff val="35000"/>
                  </a:schemeClr>
                </a:solidFill>
              </a:rPr>
              <a:t>S </a:t>
            </a:r>
            <a:r>
              <a:rPr lang="en-IN" dirty="0" err="1">
                <a:solidFill>
                  <a:schemeClr val="tx1">
                    <a:lumMod val="65000"/>
                    <a:lumOff val="35000"/>
                  </a:schemeClr>
                </a:solidFill>
              </a:rPr>
              <a:t>Muhaideen</a:t>
            </a:r>
            <a:r>
              <a:rPr lang="en-IN" dirty="0">
                <a:solidFill>
                  <a:schemeClr val="tx1">
                    <a:lumMod val="65000"/>
                    <a:lumOff val="35000"/>
                  </a:schemeClr>
                </a:solidFill>
              </a:rPr>
              <a:t> Abdul Kader</a:t>
            </a:r>
            <a:endParaRPr lang="sv-SE" dirty="0">
              <a:solidFill>
                <a:schemeClr val="tx1">
                  <a:lumMod val="65000"/>
                  <a:lumOff val="35000"/>
                </a:schemeClr>
              </a:solidFill>
            </a:endParaRPr>
          </a:p>
          <a:p>
            <a:pPr marL="285750" indent="-285750">
              <a:buFont typeface="Wingdings" panose="05000000000000000000" pitchFamily="2" charset="2"/>
              <a:buChar char="Ø"/>
            </a:pPr>
            <a:r>
              <a:rPr lang="en-IN" dirty="0" err="1">
                <a:solidFill>
                  <a:schemeClr val="tx1">
                    <a:lumMod val="65000"/>
                    <a:lumOff val="35000"/>
                  </a:schemeClr>
                </a:solidFill>
              </a:rPr>
              <a:t>D.Vikram</a:t>
            </a:r>
            <a:r>
              <a:rPr lang="en-IN" dirty="0">
                <a:solidFill>
                  <a:schemeClr val="tx1">
                    <a:lumMod val="65000"/>
                    <a:lumOff val="35000"/>
                  </a:schemeClr>
                </a:solidFill>
              </a:rPr>
              <a:t> </a:t>
            </a:r>
            <a:r>
              <a:rPr lang="en-IN" dirty="0" err="1">
                <a:solidFill>
                  <a:schemeClr val="tx1">
                    <a:lumMod val="65000"/>
                    <a:lumOff val="35000"/>
                  </a:schemeClr>
                </a:solidFill>
              </a:rPr>
              <a:t>Kanth</a:t>
            </a:r>
            <a:endParaRPr lang="sv-SE" dirty="0">
              <a:solidFill>
                <a:schemeClr val="tx1">
                  <a:lumMod val="65000"/>
                  <a:lumOff val="35000"/>
                </a:schemeClr>
              </a:solidFill>
            </a:endParaRPr>
          </a:p>
          <a:p>
            <a:pPr marL="285750" indent="-285750">
              <a:buFont typeface="Wingdings" panose="05000000000000000000" pitchFamily="2" charset="2"/>
              <a:buChar char="Ø"/>
            </a:pPr>
            <a:r>
              <a:rPr lang="en-IN" dirty="0">
                <a:solidFill>
                  <a:schemeClr val="tx1">
                    <a:lumMod val="65000"/>
                    <a:lumOff val="35000"/>
                  </a:schemeClr>
                </a:solidFill>
              </a:rPr>
              <a:t>Mohamed </a:t>
            </a:r>
            <a:r>
              <a:rPr lang="en-IN" dirty="0" err="1">
                <a:solidFill>
                  <a:schemeClr val="tx1">
                    <a:lumMod val="65000"/>
                    <a:lumOff val="35000"/>
                  </a:schemeClr>
                </a:solidFill>
              </a:rPr>
              <a:t>Rehnaz</a:t>
            </a:r>
            <a:r>
              <a:rPr lang="en-IN" dirty="0">
                <a:solidFill>
                  <a:schemeClr val="tx1">
                    <a:lumMod val="65000"/>
                    <a:lumOff val="35000"/>
                  </a:schemeClr>
                </a:solidFill>
              </a:rPr>
              <a:t> Ashraf</a:t>
            </a:r>
          </a:p>
        </p:txBody>
      </p:sp>
      <p:sp>
        <p:nvSpPr>
          <p:cNvPr id="9" name="TextBox 8">
            <a:extLst>
              <a:ext uri="{FF2B5EF4-FFF2-40B4-BE49-F238E27FC236}">
                <a16:creationId xmlns:a16="http://schemas.microsoft.com/office/drawing/2014/main" id="{BB4B1BD6-12F8-BEB1-3D4B-C66FAFDCD25F}"/>
              </a:ext>
            </a:extLst>
          </p:cNvPr>
          <p:cNvSpPr txBox="1"/>
          <p:nvPr/>
        </p:nvSpPr>
        <p:spPr>
          <a:xfrm>
            <a:off x="6523565" y="5792171"/>
            <a:ext cx="2772835" cy="369332"/>
          </a:xfrm>
          <a:prstGeom prst="rect">
            <a:avLst/>
          </a:prstGeom>
          <a:noFill/>
        </p:spPr>
        <p:txBody>
          <a:bodyPr wrap="square" rtlCol="0">
            <a:spAutoFit/>
          </a:bodyPr>
          <a:lstStyle/>
          <a:p>
            <a:r>
              <a:rPr lang="en-US" dirty="0"/>
              <a:t>Date : </a:t>
            </a:r>
            <a:r>
              <a:rPr lang="en-US" dirty="0">
                <a:solidFill>
                  <a:schemeClr val="tx1">
                    <a:lumMod val="65000"/>
                    <a:lumOff val="35000"/>
                  </a:schemeClr>
                </a:solidFill>
              </a:rPr>
              <a:t>27/06/2023</a:t>
            </a:r>
            <a:endParaRPr lang="en-IN" dirty="0">
              <a:solidFill>
                <a:schemeClr val="tx1">
                  <a:lumMod val="65000"/>
                  <a:lumOff val="35000"/>
                </a:schemeClr>
              </a:solidFill>
            </a:endParaRPr>
          </a:p>
        </p:txBody>
      </p:sp>
    </p:spTree>
    <p:extLst>
      <p:ext uri="{BB962C8B-B14F-4D97-AF65-F5344CB8AC3E}">
        <p14:creationId xmlns:p14="http://schemas.microsoft.com/office/powerpoint/2010/main" val="397823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89A0-F0DE-E65A-93A6-9D6B3EC39CDD}"/>
              </a:ext>
            </a:extLst>
          </p:cNvPr>
          <p:cNvSpPr>
            <a:spLocks noGrp="1"/>
          </p:cNvSpPr>
          <p:nvPr>
            <p:ph type="title"/>
          </p:nvPr>
        </p:nvSpPr>
        <p:spPr>
          <a:xfrm>
            <a:off x="677334" y="609600"/>
            <a:ext cx="8596668" cy="694267"/>
          </a:xfrm>
        </p:spPr>
        <p:txBody>
          <a:bodyPr/>
          <a:lstStyle/>
          <a:p>
            <a:r>
              <a:rPr lang="en-US" dirty="0"/>
              <a:t>Visualization [ Trend ] </a:t>
            </a:r>
            <a:endParaRPr lang="en-IN" dirty="0"/>
          </a:p>
        </p:txBody>
      </p:sp>
      <p:pic>
        <p:nvPicPr>
          <p:cNvPr id="4" name="Picture 3">
            <a:extLst>
              <a:ext uri="{FF2B5EF4-FFF2-40B4-BE49-F238E27FC236}">
                <a16:creationId xmlns:a16="http://schemas.microsoft.com/office/drawing/2014/main" id="{C724FC85-B803-9FE8-F33D-4AFB113CE780}"/>
              </a:ext>
            </a:extLst>
          </p:cNvPr>
          <p:cNvPicPr>
            <a:picLocks noChangeAspect="1"/>
          </p:cNvPicPr>
          <p:nvPr/>
        </p:nvPicPr>
        <p:blipFill>
          <a:blip r:embed="rId2"/>
          <a:stretch>
            <a:fillRect/>
          </a:stretch>
        </p:blipFill>
        <p:spPr>
          <a:xfrm>
            <a:off x="4748731" y="1535839"/>
            <a:ext cx="7163870" cy="3720629"/>
          </a:xfrm>
          <a:prstGeom prst="rect">
            <a:avLst/>
          </a:prstGeom>
        </p:spPr>
      </p:pic>
      <p:sp>
        <p:nvSpPr>
          <p:cNvPr id="6" name="TextBox 5">
            <a:extLst>
              <a:ext uri="{FF2B5EF4-FFF2-40B4-BE49-F238E27FC236}">
                <a16:creationId xmlns:a16="http://schemas.microsoft.com/office/drawing/2014/main" id="{57B62AF0-8563-EBEE-3B42-3DD4D2F8EDF0}"/>
              </a:ext>
            </a:extLst>
          </p:cNvPr>
          <p:cNvSpPr txBox="1"/>
          <p:nvPr/>
        </p:nvSpPr>
        <p:spPr>
          <a:xfrm>
            <a:off x="279399" y="1535839"/>
            <a:ext cx="4569269" cy="3970318"/>
          </a:xfrm>
          <a:prstGeom prst="rect">
            <a:avLst/>
          </a:prstGeom>
          <a:noFill/>
        </p:spPr>
        <p:txBody>
          <a:bodyPr wrap="square" rtlCol="0">
            <a:spAutoFit/>
          </a:bodyPr>
          <a:lstStyle/>
          <a:p>
            <a:pPr marL="285750" indent="-285750" algn="l">
              <a:buFont typeface="Wingdings" panose="05000000000000000000" pitchFamily="2" charset="2"/>
              <a:buChar char="ü"/>
            </a:pPr>
            <a:r>
              <a:rPr lang="en-IN" b="0" i="0" dirty="0">
                <a:effectLst/>
                <a:latin typeface="Söhne"/>
              </a:rPr>
              <a:t>Oil prices were relatively high, ranging between 100 to 120 units, in 2012.</a:t>
            </a:r>
          </a:p>
          <a:p>
            <a:pPr algn="l"/>
            <a:endParaRPr lang="en-IN" b="0" i="0" dirty="0">
              <a:effectLst/>
              <a:latin typeface="Söhne"/>
            </a:endParaRPr>
          </a:p>
          <a:p>
            <a:pPr marL="285750" indent="-285750" algn="l">
              <a:buFont typeface="Wingdings" panose="05000000000000000000" pitchFamily="2" charset="2"/>
              <a:buChar char="ü"/>
            </a:pPr>
            <a:r>
              <a:rPr lang="en-IN" b="0" i="0" dirty="0">
                <a:effectLst/>
                <a:latin typeface="Söhne"/>
              </a:rPr>
              <a:t>Subsequently, there was a consistent downward trend in oil prices.</a:t>
            </a:r>
          </a:p>
          <a:p>
            <a:pPr algn="l"/>
            <a:endParaRPr lang="en-IN" b="0" i="0" dirty="0">
              <a:effectLst/>
              <a:latin typeface="Söhne"/>
            </a:endParaRPr>
          </a:p>
          <a:p>
            <a:pPr marL="285750" indent="-285750" algn="l">
              <a:buFont typeface="Wingdings" panose="05000000000000000000" pitchFamily="2" charset="2"/>
              <a:buChar char="ü"/>
            </a:pPr>
            <a:r>
              <a:rPr lang="en-IN" b="0" i="0" dirty="0">
                <a:effectLst/>
                <a:latin typeface="Söhne"/>
              </a:rPr>
              <a:t>In the first month of 2020, there was a sharp decline, with oil prices hitting a low point of around 30 units.</a:t>
            </a:r>
          </a:p>
          <a:p>
            <a:pPr algn="l"/>
            <a:endParaRPr lang="en-IN" b="0" i="0" dirty="0">
              <a:effectLst/>
              <a:latin typeface="Söhne"/>
            </a:endParaRPr>
          </a:p>
          <a:p>
            <a:pPr marL="285750" indent="-285750" algn="l">
              <a:buFont typeface="Wingdings" panose="05000000000000000000" pitchFamily="2" charset="2"/>
              <a:buChar char="ü"/>
            </a:pPr>
            <a:r>
              <a:rPr lang="en-IN" b="0" i="0" dirty="0">
                <a:effectLst/>
                <a:latin typeface="Söhne"/>
              </a:rPr>
              <a:t>However, in 2023, there has been an upward trend, suggesting a recent increase in oil prices.</a:t>
            </a:r>
          </a:p>
          <a:p>
            <a:endParaRPr lang="en-IN" dirty="0"/>
          </a:p>
        </p:txBody>
      </p:sp>
    </p:spTree>
    <p:extLst>
      <p:ext uri="{BB962C8B-B14F-4D97-AF65-F5344CB8AC3E}">
        <p14:creationId xmlns:p14="http://schemas.microsoft.com/office/powerpoint/2010/main" val="40301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73BF-2728-8999-F186-59A5F20CDA0C}"/>
              </a:ext>
            </a:extLst>
          </p:cNvPr>
          <p:cNvSpPr>
            <a:spLocks noGrp="1"/>
          </p:cNvSpPr>
          <p:nvPr>
            <p:ph type="title"/>
          </p:nvPr>
        </p:nvSpPr>
        <p:spPr>
          <a:xfrm>
            <a:off x="355601" y="245533"/>
            <a:ext cx="8596668" cy="592667"/>
          </a:xfrm>
        </p:spPr>
        <p:txBody>
          <a:bodyPr>
            <a:normAutofit fontScale="90000"/>
          </a:bodyPr>
          <a:lstStyle/>
          <a:p>
            <a:r>
              <a:rPr lang="en-IN" b="1" i="0" dirty="0">
                <a:effectLst/>
                <a:latin typeface="Söhne Mono"/>
              </a:rPr>
              <a:t>Outlier’s</a:t>
            </a:r>
            <a:r>
              <a:rPr lang="en-US" b="0" i="0" dirty="0">
                <a:solidFill>
                  <a:srgbClr val="00A67D"/>
                </a:solidFill>
                <a:effectLst/>
                <a:latin typeface="Söhne Mono"/>
              </a:rPr>
              <a:t> </a:t>
            </a:r>
            <a:endParaRPr lang="en-IN" dirty="0"/>
          </a:p>
        </p:txBody>
      </p:sp>
      <p:pic>
        <p:nvPicPr>
          <p:cNvPr id="4" name="Picture 3">
            <a:extLst>
              <a:ext uri="{FF2B5EF4-FFF2-40B4-BE49-F238E27FC236}">
                <a16:creationId xmlns:a16="http://schemas.microsoft.com/office/drawing/2014/main" id="{14416BF7-7F86-49C9-0EE3-2002F7EE7BAC}"/>
              </a:ext>
            </a:extLst>
          </p:cNvPr>
          <p:cNvPicPr>
            <a:picLocks noChangeAspect="1"/>
          </p:cNvPicPr>
          <p:nvPr/>
        </p:nvPicPr>
        <p:blipFill>
          <a:blip r:embed="rId2"/>
          <a:stretch>
            <a:fillRect/>
          </a:stretch>
        </p:blipFill>
        <p:spPr>
          <a:xfrm>
            <a:off x="6159562" y="245533"/>
            <a:ext cx="5585414" cy="35696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60AC971F-69BF-F039-28A1-0E87BDE7F8FB}"/>
              </a:ext>
            </a:extLst>
          </p:cNvPr>
          <p:cNvPicPr>
            <a:picLocks noChangeAspect="1"/>
          </p:cNvPicPr>
          <p:nvPr/>
        </p:nvPicPr>
        <p:blipFill>
          <a:blip r:embed="rId3"/>
          <a:stretch>
            <a:fillRect/>
          </a:stretch>
        </p:blipFill>
        <p:spPr>
          <a:xfrm>
            <a:off x="6179464" y="4179266"/>
            <a:ext cx="5545609" cy="24332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6377263D-80B6-2F9B-9BDE-E370A983DE93}"/>
              </a:ext>
            </a:extLst>
          </p:cNvPr>
          <p:cNvSpPr txBox="1"/>
          <p:nvPr/>
        </p:nvSpPr>
        <p:spPr>
          <a:xfrm>
            <a:off x="541867" y="1464733"/>
            <a:ext cx="5122332" cy="4524315"/>
          </a:xfrm>
          <a:prstGeom prst="rect">
            <a:avLst/>
          </a:prstGeom>
          <a:noFill/>
        </p:spPr>
        <p:txBody>
          <a:bodyPr wrap="square" rtlCol="0">
            <a:spAutoFit/>
          </a:bodyPr>
          <a:lstStyle/>
          <a:p>
            <a:pPr algn="l">
              <a:buFont typeface="+mj-lt"/>
              <a:buAutoNum type="arabicPeriod"/>
            </a:pPr>
            <a:r>
              <a:rPr lang="en-IN" b="1" i="0" dirty="0">
                <a:effectLst/>
                <a:latin typeface="Söhne"/>
              </a:rPr>
              <a:t>Outlier Percentage:</a:t>
            </a:r>
          </a:p>
          <a:p>
            <a:pPr algn="l"/>
            <a:r>
              <a:rPr lang="en-IN" b="0" i="0" dirty="0">
                <a:effectLst/>
                <a:latin typeface="Söhne"/>
              </a:rPr>
              <a:t>After </a:t>
            </a:r>
            <a:r>
              <a:rPr lang="en-IN" b="0" i="0" dirty="0" err="1">
                <a:effectLst/>
                <a:latin typeface="Söhne"/>
              </a:rPr>
              <a:t>analyzing</a:t>
            </a:r>
            <a:r>
              <a:rPr lang="en-IN" b="0" i="0" dirty="0">
                <a:effectLst/>
                <a:latin typeface="Söhne"/>
              </a:rPr>
              <a:t> the data, it has been    determined that only 0.04% of the data points are considered outliers.</a:t>
            </a:r>
          </a:p>
          <a:p>
            <a:pPr algn="l"/>
            <a:endParaRPr lang="en-IN" b="0" i="0" dirty="0">
              <a:effectLst/>
              <a:latin typeface="Söhne"/>
            </a:endParaRPr>
          </a:p>
          <a:p>
            <a:pPr algn="l">
              <a:buFont typeface="+mj-lt"/>
              <a:buAutoNum type="arabicPeriod"/>
            </a:pPr>
            <a:r>
              <a:rPr lang="en-IN" b="1" i="0" dirty="0">
                <a:effectLst/>
                <a:latin typeface="Söhne"/>
              </a:rPr>
              <a:t>Definition of Outliers: </a:t>
            </a:r>
          </a:p>
          <a:p>
            <a:pPr algn="l"/>
            <a:r>
              <a:rPr lang="en-IN" b="0" i="0" dirty="0">
                <a:effectLst/>
                <a:latin typeface="Söhne"/>
              </a:rPr>
              <a:t>Outliers are data points that significantly deviate from the rest of the dataset. They can be unusually high or low values compared to the majority of the data.</a:t>
            </a:r>
          </a:p>
          <a:p>
            <a:pPr algn="l"/>
            <a:endParaRPr lang="en-IN" b="0" i="0" dirty="0">
              <a:effectLst/>
              <a:latin typeface="Söhne"/>
            </a:endParaRPr>
          </a:p>
          <a:p>
            <a:pPr algn="l">
              <a:buFont typeface="+mj-lt"/>
              <a:buAutoNum type="arabicPeriod"/>
            </a:pPr>
            <a:r>
              <a:rPr lang="en-IN" b="1" i="0" dirty="0">
                <a:effectLst/>
                <a:latin typeface="Söhne"/>
              </a:rPr>
              <a:t>Impact on Data</a:t>
            </a:r>
            <a:r>
              <a:rPr lang="en-IN" b="0" i="0" dirty="0">
                <a:effectLst/>
                <a:latin typeface="Söhne"/>
              </a:rPr>
              <a:t>: </a:t>
            </a:r>
          </a:p>
          <a:p>
            <a:pPr algn="l">
              <a:buFont typeface="+mj-lt"/>
              <a:buAutoNum type="arabicPeriod"/>
            </a:pPr>
            <a:r>
              <a:rPr lang="en-IN" b="0" i="0" dirty="0">
                <a:effectLst/>
                <a:latin typeface="Söhne"/>
              </a:rPr>
              <a:t>Since the percentage of outliers is extremely low (0.04%), their presence has a minimal effect on the overall dataset.</a:t>
            </a:r>
          </a:p>
          <a:p>
            <a:endParaRPr lang="en-IN" dirty="0"/>
          </a:p>
        </p:txBody>
      </p:sp>
    </p:spTree>
    <p:extLst>
      <p:ext uri="{BB962C8B-B14F-4D97-AF65-F5344CB8AC3E}">
        <p14:creationId xmlns:p14="http://schemas.microsoft.com/office/powerpoint/2010/main" val="388982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1AA5-B444-A947-4375-BDD1D2E17875}"/>
              </a:ext>
            </a:extLst>
          </p:cNvPr>
          <p:cNvSpPr>
            <a:spLocks noGrp="1"/>
          </p:cNvSpPr>
          <p:nvPr>
            <p:ph type="title"/>
          </p:nvPr>
        </p:nvSpPr>
        <p:spPr>
          <a:xfrm>
            <a:off x="237068" y="152400"/>
            <a:ext cx="4504266" cy="668867"/>
          </a:xfrm>
        </p:spPr>
        <p:txBody>
          <a:bodyPr/>
          <a:lstStyle/>
          <a:p>
            <a:r>
              <a:rPr lang="en-US" dirty="0"/>
              <a:t>Distribution of data</a:t>
            </a:r>
            <a:endParaRPr lang="en-IN" dirty="0"/>
          </a:p>
        </p:txBody>
      </p:sp>
      <p:pic>
        <p:nvPicPr>
          <p:cNvPr id="4" name="Picture 3">
            <a:extLst>
              <a:ext uri="{FF2B5EF4-FFF2-40B4-BE49-F238E27FC236}">
                <a16:creationId xmlns:a16="http://schemas.microsoft.com/office/drawing/2014/main" id="{0AF1AC27-C046-9970-52A1-599F001CAE5D}"/>
              </a:ext>
            </a:extLst>
          </p:cNvPr>
          <p:cNvPicPr>
            <a:picLocks noChangeAspect="1"/>
          </p:cNvPicPr>
          <p:nvPr/>
        </p:nvPicPr>
        <p:blipFill>
          <a:blip r:embed="rId2"/>
          <a:stretch>
            <a:fillRect/>
          </a:stretch>
        </p:blipFill>
        <p:spPr>
          <a:xfrm>
            <a:off x="7378635" y="2400423"/>
            <a:ext cx="1409765" cy="1028577"/>
          </a:xfrm>
          <a:prstGeom prst="rect">
            <a:avLst/>
          </a:prstGeom>
        </p:spPr>
      </p:pic>
      <p:pic>
        <p:nvPicPr>
          <p:cNvPr id="7" name="Picture 6">
            <a:extLst>
              <a:ext uri="{FF2B5EF4-FFF2-40B4-BE49-F238E27FC236}">
                <a16:creationId xmlns:a16="http://schemas.microsoft.com/office/drawing/2014/main" id="{9EA9CC51-9279-FC0C-417F-3BC71DAB3011}"/>
              </a:ext>
            </a:extLst>
          </p:cNvPr>
          <p:cNvPicPr>
            <a:picLocks noChangeAspect="1"/>
          </p:cNvPicPr>
          <p:nvPr/>
        </p:nvPicPr>
        <p:blipFill>
          <a:blip r:embed="rId3"/>
          <a:stretch>
            <a:fillRect/>
          </a:stretch>
        </p:blipFill>
        <p:spPr>
          <a:xfrm>
            <a:off x="571427" y="1022960"/>
            <a:ext cx="4533974" cy="3557507"/>
          </a:xfrm>
          <a:prstGeom prst="rect">
            <a:avLst/>
          </a:prstGeom>
        </p:spPr>
      </p:pic>
      <p:pic>
        <p:nvPicPr>
          <p:cNvPr id="9" name="Picture 8">
            <a:extLst>
              <a:ext uri="{FF2B5EF4-FFF2-40B4-BE49-F238E27FC236}">
                <a16:creationId xmlns:a16="http://schemas.microsoft.com/office/drawing/2014/main" id="{31C230F4-EA40-CC70-E20B-6FE1E9939095}"/>
              </a:ext>
            </a:extLst>
          </p:cNvPr>
          <p:cNvPicPr>
            <a:picLocks noChangeAspect="1"/>
          </p:cNvPicPr>
          <p:nvPr/>
        </p:nvPicPr>
        <p:blipFill>
          <a:blip r:embed="rId4"/>
          <a:stretch>
            <a:fillRect/>
          </a:stretch>
        </p:blipFill>
        <p:spPr>
          <a:xfrm>
            <a:off x="5169757" y="1127208"/>
            <a:ext cx="4540203" cy="3453259"/>
          </a:xfrm>
          <a:prstGeom prst="rect">
            <a:avLst/>
          </a:prstGeom>
        </p:spPr>
      </p:pic>
      <p:sp>
        <p:nvSpPr>
          <p:cNvPr id="10" name="TextBox 9">
            <a:extLst>
              <a:ext uri="{FF2B5EF4-FFF2-40B4-BE49-F238E27FC236}">
                <a16:creationId xmlns:a16="http://schemas.microsoft.com/office/drawing/2014/main" id="{DA5954EF-A275-AA8C-8104-22942434FAB0}"/>
              </a:ext>
            </a:extLst>
          </p:cNvPr>
          <p:cNvSpPr txBox="1"/>
          <p:nvPr/>
        </p:nvSpPr>
        <p:spPr>
          <a:xfrm>
            <a:off x="1257301" y="5147734"/>
            <a:ext cx="6968066" cy="1200329"/>
          </a:xfrm>
          <a:prstGeom prst="rect">
            <a:avLst/>
          </a:prstGeom>
          <a:noFill/>
        </p:spPr>
        <p:txBody>
          <a:bodyPr wrap="square" rtlCol="0">
            <a:spAutoFit/>
          </a:bodyPr>
          <a:lstStyle/>
          <a:p>
            <a:r>
              <a:rPr lang="en-IN" sz="2400" b="0" i="0" dirty="0">
                <a:effectLst/>
                <a:latin typeface="Söhne"/>
              </a:rPr>
              <a:t>The dataset is not normally distributed, as indicated by the non-linear trend in the Q-Q plot, deviating from the expected line for a normal distribution.</a:t>
            </a:r>
            <a:endParaRPr lang="en-IN" sz="2400" dirty="0"/>
          </a:p>
        </p:txBody>
      </p:sp>
    </p:spTree>
    <p:extLst>
      <p:ext uri="{BB962C8B-B14F-4D97-AF65-F5344CB8AC3E}">
        <p14:creationId xmlns:p14="http://schemas.microsoft.com/office/powerpoint/2010/main" val="205894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A4FC-474A-ABB6-5926-6A79E07C4316}"/>
              </a:ext>
            </a:extLst>
          </p:cNvPr>
          <p:cNvSpPr>
            <a:spLocks noGrp="1"/>
          </p:cNvSpPr>
          <p:nvPr>
            <p:ph type="title"/>
          </p:nvPr>
        </p:nvSpPr>
        <p:spPr>
          <a:xfrm>
            <a:off x="660401" y="172338"/>
            <a:ext cx="3767666" cy="635000"/>
          </a:xfrm>
        </p:spPr>
        <p:txBody>
          <a:bodyPr>
            <a:normAutofit fontScale="90000"/>
          </a:bodyPr>
          <a:lstStyle/>
          <a:p>
            <a:r>
              <a:rPr lang="en-US" dirty="0"/>
              <a:t>Normal distribution</a:t>
            </a:r>
            <a:endParaRPr lang="en-IN" dirty="0"/>
          </a:p>
        </p:txBody>
      </p:sp>
      <p:pic>
        <p:nvPicPr>
          <p:cNvPr id="6" name="Picture 5">
            <a:extLst>
              <a:ext uri="{FF2B5EF4-FFF2-40B4-BE49-F238E27FC236}">
                <a16:creationId xmlns:a16="http://schemas.microsoft.com/office/drawing/2014/main" id="{78BABDFD-3652-B5BA-CFD4-B1E844723C30}"/>
              </a:ext>
            </a:extLst>
          </p:cNvPr>
          <p:cNvPicPr>
            <a:picLocks noChangeAspect="1"/>
          </p:cNvPicPr>
          <p:nvPr/>
        </p:nvPicPr>
        <p:blipFill>
          <a:blip r:embed="rId2"/>
          <a:stretch>
            <a:fillRect/>
          </a:stretch>
        </p:blipFill>
        <p:spPr>
          <a:xfrm>
            <a:off x="660401" y="1104173"/>
            <a:ext cx="4204831" cy="2824359"/>
          </a:xfrm>
          <a:prstGeom prst="rect">
            <a:avLst/>
          </a:prstGeom>
        </p:spPr>
      </p:pic>
      <p:pic>
        <p:nvPicPr>
          <p:cNvPr id="8" name="Picture 7">
            <a:extLst>
              <a:ext uri="{FF2B5EF4-FFF2-40B4-BE49-F238E27FC236}">
                <a16:creationId xmlns:a16="http://schemas.microsoft.com/office/drawing/2014/main" id="{A182461D-F515-662A-E5E6-C85EAA6F9678}"/>
              </a:ext>
            </a:extLst>
          </p:cNvPr>
          <p:cNvPicPr>
            <a:picLocks noChangeAspect="1"/>
          </p:cNvPicPr>
          <p:nvPr/>
        </p:nvPicPr>
        <p:blipFill>
          <a:blip r:embed="rId3"/>
          <a:stretch>
            <a:fillRect/>
          </a:stretch>
        </p:blipFill>
        <p:spPr>
          <a:xfrm>
            <a:off x="5088466" y="1104174"/>
            <a:ext cx="4267656" cy="2824359"/>
          </a:xfrm>
          <a:prstGeom prst="rect">
            <a:avLst/>
          </a:prstGeom>
        </p:spPr>
      </p:pic>
      <p:sp>
        <p:nvSpPr>
          <p:cNvPr id="10" name="Rectangle 1">
            <a:extLst>
              <a:ext uri="{FF2B5EF4-FFF2-40B4-BE49-F238E27FC236}">
                <a16:creationId xmlns:a16="http://schemas.microsoft.com/office/drawing/2014/main" id="{8A1B9981-18D2-78E3-D5F2-EF6ADFA7B653}"/>
              </a:ext>
            </a:extLst>
          </p:cNvPr>
          <p:cNvSpPr>
            <a:spLocks noChangeArrowheads="1"/>
          </p:cNvSpPr>
          <p:nvPr/>
        </p:nvSpPr>
        <p:spPr bwMode="auto">
          <a:xfrm>
            <a:off x="10075333" y="-1116558"/>
            <a:ext cx="6091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900" b="0" i="0" u="none" strike="noStrike" cap="none" normalizeH="0" baseline="0" dirty="0">
                <a:ln>
                  <a:noFill/>
                </a:ln>
                <a:solidFill>
                  <a:srgbClr val="D9D9E3"/>
                </a:solidFill>
                <a:effectLst/>
                <a:latin typeface="Söhne"/>
              </a:rPr>
              <a:t>n</a:t>
            </a:r>
            <a:br>
              <a:rPr kumimoji="0" lang="en-US" altLang="en-US"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2AE3B070-75A9-3043-D9A1-3B233F8A7CB1}"/>
              </a:ext>
            </a:extLst>
          </p:cNvPr>
          <p:cNvSpPr>
            <a:spLocks noChangeArrowheads="1"/>
          </p:cNvSpPr>
          <p:nvPr/>
        </p:nvSpPr>
        <p:spPr bwMode="auto">
          <a:xfrm>
            <a:off x="660401" y="4225367"/>
            <a:ext cx="9115637" cy="1970285"/>
          </a:xfrm>
          <a:prstGeom prst="rect">
            <a:avLst/>
          </a:prstGeom>
          <a:noFill/>
          <a:ln>
            <a:noFill/>
          </a:ln>
          <a:effectLst/>
        </p:spPr>
        <p:txBody>
          <a:bodyPr vert="horz" wrap="none" lIns="91440" tIns="198375" rIns="9144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D1D5DB"/>
              </a:solidFill>
              <a:effectLst/>
              <a:latin typeface="Söhne"/>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Söhne"/>
              </a:rPr>
              <a:t>Use scikit-</a:t>
            </a:r>
            <a:r>
              <a:rPr kumimoji="0" lang="en-US" altLang="en-US" b="0" i="0" u="none" strike="noStrike" cap="none" normalizeH="0" baseline="0" dirty="0" err="1">
                <a:ln>
                  <a:noFill/>
                </a:ln>
                <a:effectLst/>
                <a:latin typeface="Söhne"/>
              </a:rPr>
              <a:t>learn's</a:t>
            </a:r>
            <a:r>
              <a:rPr kumimoji="0" lang="en-US" altLang="en-US" b="0" i="0" u="none" strike="noStrike" cap="none" normalizeH="0" baseline="0" dirty="0">
                <a:ln>
                  <a:noFill/>
                </a:ln>
                <a:effectLst/>
                <a:latin typeface="Söhne"/>
              </a:rPr>
              <a:t> </a:t>
            </a:r>
            <a:r>
              <a:rPr kumimoji="0" lang="en-US" altLang="en-US" b="1" i="0" u="none" strike="noStrike" cap="none" normalizeH="0" baseline="0" dirty="0" err="1">
                <a:ln>
                  <a:noFill/>
                </a:ln>
                <a:effectLst/>
                <a:latin typeface="Söhne Mono"/>
              </a:rPr>
              <a:t>QuantileTransformer</a:t>
            </a:r>
            <a:r>
              <a:rPr kumimoji="0" lang="en-US" altLang="en-US" b="0" i="0" u="none" strike="noStrike" cap="none" normalizeH="0" baseline="0" dirty="0">
                <a:ln>
                  <a:noFill/>
                </a:ln>
                <a:effectLst/>
                <a:latin typeface="Söhne"/>
              </a:rPr>
              <a:t> to transform 'Price' column.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Söhne"/>
              </a:rPr>
              <a:t>Reshape 'Price' column to match the input format.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Söhne"/>
              </a:rPr>
              <a:t>Transformed data now follows a normal distribution.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Söhne"/>
              </a:rPr>
              <a:t>Use transformed data for analysis or modeling, considering normal distribution assumptions.</a:t>
            </a:r>
            <a:r>
              <a:rPr kumimoji="0" lang="en-US" altLang="en-US" b="0" i="0" u="none" strike="noStrike" cap="none" normalizeH="0" baseline="0" dirty="0">
                <a:ln>
                  <a:noFill/>
                </a:ln>
                <a:effectLst/>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Söhne"/>
              </a:rPr>
              <a:t>Apply quantile transformation using </a:t>
            </a:r>
            <a:r>
              <a:rPr kumimoji="0" lang="en-US" altLang="en-US" b="1" i="0" u="none" strike="noStrike" cap="none" normalizeH="0" baseline="0" dirty="0" err="1">
                <a:ln>
                  <a:noFill/>
                </a:ln>
                <a:effectLst/>
                <a:latin typeface="Söhne Mono"/>
              </a:rPr>
              <a:t>fit_transform</a:t>
            </a:r>
            <a:r>
              <a:rPr kumimoji="0" lang="en-US" altLang="en-US" b="0" i="0" u="none" strike="noStrike" cap="none" normalizeH="0" baseline="0" dirty="0">
                <a:ln>
                  <a:noFill/>
                </a:ln>
                <a:effectLst/>
                <a:latin typeface="Söhne"/>
              </a:rPr>
              <a:t> method.</a:t>
            </a:r>
          </a:p>
        </p:txBody>
      </p:sp>
    </p:spTree>
    <p:extLst>
      <p:ext uri="{BB962C8B-B14F-4D97-AF65-F5344CB8AC3E}">
        <p14:creationId xmlns:p14="http://schemas.microsoft.com/office/powerpoint/2010/main" val="343702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0CE2-3918-6C69-8732-5A4B3CC47CD7}"/>
              </a:ext>
            </a:extLst>
          </p:cNvPr>
          <p:cNvSpPr>
            <a:spLocks noGrp="1"/>
          </p:cNvSpPr>
          <p:nvPr>
            <p:ph type="title"/>
          </p:nvPr>
        </p:nvSpPr>
        <p:spPr>
          <a:xfrm>
            <a:off x="1295400" y="35322"/>
            <a:ext cx="2523066" cy="787400"/>
          </a:xfrm>
        </p:spPr>
        <p:txBody>
          <a:bodyPr/>
          <a:lstStyle/>
          <a:p>
            <a:r>
              <a:rPr lang="en-US" dirty="0"/>
              <a:t>Correlation</a:t>
            </a:r>
            <a:endParaRPr lang="en-IN" dirty="0"/>
          </a:p>
        </p:txBody>
      </p:sp>
      <p:pic>
        <p:nvPicPr>
          <p:cNvPr id="4" name="Picture 3">
            <a:extLst>
              <a:ext uri="{FF2B5EF4-FFF2-40B4-BE49-F238E27FC236}">
                <a16:creationId xmlns:a16="http://schemas.microsoft.com/office/drawing/2014/main" id="{AE06388E-A824-F9D5-3046-A66106EBF5CE}"/>
              </a:ext>
            </a:extLst>
          </p:cNvPr>
          <p:cNvPicPr>
            <a:picLocks noChangeAspect="1"/>
          </p:cNvPicPr>
          <p:nvPr/>
        </p:nvPicPr>
        <p:blipFill>
          <a:blip r:embed="rId2"/>
          <a:stretch>
            <a:fillRect/>
          </a:stretch>
        </p:blipFill>
        <p:spPr>
          <a:xfrm>
            <a:off x="7053174" y="1282700"/>
            <a:ext cx="4668619" cy="4123267"/>
          </a:xfrm>
          <a:prstGeom prst="rect">
            <a:avLst/>
          </a:prstGeom>
        </p:spPr>
      </p:pic>
      <p:pic>
        <p:nvPicPr>
          <p:cNvPr id="6" name="Picture 5">
            <a:extLst>
              <a:ext uri="{FF2B5EF4-FFF2-40B4-BE49-F238E27FC236}">
                <a16:creationId xmlns:a16="http://schemas.microsoft.com/office/drawing/2014/main" id="{7202F483-9D7C-3B8E-4D1A-13FADB2FAE00}"/>
              </a:ext>
            </a:extLst>
          </p:cNvPr>
          <p:cNvPicPr>
            <a:picLocks noChangeAspect="1"/>
          </p:cNvPicPr>
          <p:nvPr/>
        </p:nvPicPr>
        <p:blipFill rotWithShape="1">
          <a:blip r:embed="rId3"/>
          <a:srcRect l="33032" t="55615"/>
          <a:stretch/>
        </p:blipFill>
        <p:spPr>
          <a:xfrm>
            <a:off x="7239000" y="5405967"/>
            <a:ext cx="1595880" cy="868277"/>
          </a:xfrm>
          <a:prstGeom prst="rect">
            <a:avLst/>
          </a:prstGeom>
        </p:spPr>
      </p:pic>
      <p:sp>
        <p:nvSpPr>
          <p:cNvPr id="7" name="TextBox 6">
            <a:extLst>
              <a:ext uri="{FF2B5EF4-FFF2-40B4-BE49-F238E27FC236}">
                <a16:creationId xmlns:a16="http://schemas.microsoft.com/office/drawing/2014/main" id="{825A08D7-68C1-58E1-4D70-2D6394152F78}"/>
              </a:ext>
            </a:extLst>
          </p:cNvPr>
          <p:cNvSpPr txBox="1"/>
          <p:nvPr/>
        </p:nvSpPr>
        <p:spPr>
          <a:xfrm>
            <a:off x="990600" y="889000"/>
            <a:ext cx="5105400" cy="5539978"/>
          </a:xfrm>
          <a:prstGeom prst="rect">
            <a:avLst/>
          </a:prstGeom>
          <a:noFill/>
        </p:spPr>
        <p:txBody>
          <a:bodyPr wrap="square" rtlCol="0">
            <a:spAutoFit/>
          </a:bodyPr>
          <a:lstStyle/>
          <a:p>
            <a:pPr marL="342900" indent="-342900" algn="l">
              <a:buFont typeface="Wingdings" panose="05000000000000000000" pitchFamily="2" charset="2"/>
              <a:buChar char="ü"/>
            </a:pPr>
            <a:r>
              <a:rPr lang="en-IN" sz="2400" b="0" i="0" dirty="0">
                <a:effectLst/>
                <a:latin typeface="Söhne"/>
              </a:rPr>
              <a:t>Weak negative correlation (-0.215) between 'Price' and 'Year’.</a:t>
            </a:r>
          </a:p>
          <a:p>
            <a:pPr marL="342900" indent="-342900" algn="l">
              <a:buFont typeface="Wingdings" panose="05000000000000000000" pitchFamily="2" charset="2"/>
              <a:buChar char="ü"/>
            </a:pPr>
            <a:endParaRPr lang="en-IN" sz="2400" b="0" i="0" dirty="0">
              <a:effectLst/>
              <a:latin typeface="Söhne"/>
            </a:endParaRPr>
          </a:p>
          <a:p>
            <a:pPr marL="342900" indent="-342900" algn="l">
              <a:buFont typeface="Wingdings" panose="05000000000000000000" pitchFamily="2" charset="2"/>
              <a:buChar char="ü"/>
            </a:pPr>
            <a:r>
              <a:rPr lang="en-IN" sz="2400" b="0" i="0" dirty="0">
                <a:effectLst/>
                <a:latin typeface="Söhne"/>
              </a:rPr>
              <a:t>'Price' tends to decrease slightly as 'Year' increases.</a:t>
            </a:r>
          </a:p>
          <a:p>
            <a:pPr marL="342900" indent="-342900" algn="l">
              <a:buFont typeface="Wingdings" panose="05000000000000000000" pitchFamily="2" charset="2"/>
              <a:buChar char="ü"/>
            </a:pPr>
            <a:endParaRPr lang="en-IN" sz="2400" b="0" i="0" dirty="0">
              <a:effectLst/>
              <a:latin typeface="Söhne"/>
            </a:endParaRPr>
          </a:p>
          <a:p>
            <a:pPr marL="342900" indent="-342900" algn="l">
              <a:buFont typeface="Wingdings" panose="05000000000000000000" pitchFamily="2" charset="2"/>
              <a:buChar char="ü"/>
            </a:pPr>
            <a:r>
              <a:rPr lang="en-IN" sz="2400" b="0" i="0" dirty="0">
                <a:effectLst/>
                <a:latin typeface="Söhne"/>
              </a:rPr>
              <a:t>Correlation is not strong or significant.</a:t>
            </a:r>
          </a:p>
          <a:p>
            <a:pPr marL="342900" indent="-342900" algn="l">
              <a:buFont typeface="Wingdings" panose="05000000000000000000" pitchFamily="2" charset="2"/>
              <a:buChar char="ü"/>
            </a:pPr>
            <a:endParaRPr lang="en-IN" sz="2400" b="0" i="0" dirty="0">
              <a:effectLst/>
              <a:latin typeface="Söhne"/>
            </a:endParaRPr>
          </a:p>
          <a:p>
            <a:pPr marL="342900" indent="-342900" algn="l">
              <a:buFont typeface="Wingdings" panose="05000000000000000000" pitchFamily="2" charset="2"/>
              <a:buChar char="ü"/>
            </a:pPr>
            <a:r>
              <a:rPr lang="en-IN" sz="2400" b="0" i="0" dirty="0">
                <a:effectLst/>
                <a:latin typeface="Söhne"/>
              </a:rPr>
              <a:t>Correlation does not imply causation.</a:t>
            </a:r>
          </a:p>
          <a:p>
            <a:pPr marL="342900" indent="-342900" algn="l">
              <a:buFont typeface="Wingdings" panose="05000000000000000000" pitchFamily="2" charset="2"/>
              <a:buChar char="ü"/>
            </a:pPr>
            <a:endParaRPr lang="en-IN" sz="2400" b="0" i="0" dirty="0">
              <a:effectLst/>
              <a:latin typeface="Söhne"/>
            </a:endParaRPr>
          </a:p>
          <a:p>
            <a:pPr marL="342900" indent="-342900" algn="l">
              <a:buFont typeface="Wingdings" panose="05000000000000000000" pitchFamily="2" charset="2"/>
              <a:buChar char="ü"/>
            </a:pPr>
            <a:r>
              <a:rPr lang="en-IN" sz="2400" b="0" i="0" dirty="0">
                <a:effectLst/>
                <a:latin typeface="Söhne"/>
              </a:rPr>
              <a:t>Visualization helps identify potential relationships and patterns.</a:t>
            </a:r>
          </a:p>
          <a:p>
            <a:endParaRPr lang="en-IN" dirty="0"/>
          </a:p>
        </p:txBody>
      </p:sp>
    </p:spTree>
    <p:extLst>
      <p:ext uri="{BB962C8B-B14F-4D97-AF65-F5344CB8AC3E}">
        <p14:creationId xmlns:p14="http://schemas.microsoft.com/office/powerpoint/2010/main" val="116305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058A79-8E33-832A-705A-82C1B46C46C7}"/>
              </a:ext>
            </a:extLst>
          </p:cNvPr>
          <p:cNvSpPr>
            <a:spLocks noGrp="1"/>
          </p:cNvSpPr>
          <p:nvPr>
            <p:ph type="body" idx="1"/>
          </p:nvPr>
        </p:nvSpPr>
        <p:spPr/>
        <p:txBody>
          <a:bodyPr/>
          <a:lstStyle/>
          <a:p>
            <a:r>
              <a:rPr lang="en-US" dirty="0"/>
              <a:t>.</a:t>
            </a:r>
          </a:p>
        </p:txBody>
      </p:sp>
      <p:sp>
        <p:nvSpPr>
          <p:cNvPr id="4" name="Rectangle 1">
            <a:extLst>
              <a:ext uri="{FF2B5EF4-FFF2-40B4-BE49-F238E27FC236}">
                <a16:creationId xmlns:a16="http://schemas.microsoft.com/office/drawing/2014/main" id="{D0E0FC1D-EEEC-F53C-39FB-4AC61BF32FA4}"/>
              </a:ext>
            </a:extLst>
          </p:cNvPr>
          <p:cNvSpPr>
            <a:spLocks noGrp="1" noChangeArrowheads="1"/>
          </p:cNvSpPr>
          <p:nvPr>
            <p:ph type="title"/>
          </p:nvPr>
        </p:nvSpPr>
        <p:spPr bwMode="auto">
          <a:xfrm>
            <a:off x="601135" y="824549"/>
            <a:ext cx="9241120" cy="4801314"/>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D1D5DB"/>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Söhne"/>
              </a:rPr>
              <a:t>EDA (Exploratory Data Analysis) was performed on the dataset.</a:t>
            </a:r>
            <a:br>
              <a:rPr kumimoji="0" lang="en-US" altLang="en-US" sz="2400" b="0" i="0" u="none" strike="noStrike" cap="none" normalizeH="0" baseline="0" dirty="0">
                <a:ln>
                  <a:noFill/>
                </a:ln>
                <a:solidFill>
                  <a:schemeClr val="tx1"/>
                </a:solidFill>
                <a:effectLst/>
                <a:latin typeface="Söhne"/>
              </a:rPr>
            </a:br>
            <a:endParaRPr kumimoji="0" lang="en-US" altLang="en-US" sz="2400" b="0" i="0" u="none" strike="noStrike" cap="none" normalizeH="0" baseline="0" dirty="0">
              <a:ln>
                <a:noFill/>
              </a:ln>
              <a:solidFill>
                <a:schemeClr val="tx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Söhne"/>
              </a:rPr>
              <a:t>Missing or null values in the dataset were identified and replaced </a:t>
            </a:r>
            <a:br>
              <a:rPr kumimoji="0" lang="en-US" altLang="en-US" sz="2400" b="0" i="0" u="none" strike="noStrike" cap="none" normalizeH="0" baseline="0" dirty="0">
                <a:ln>
                  <a:noFill/>
                </a:ln>
                <a:solidFill>
                  <a:schemeClr val="tx1"/>
                </a:solidFill>
                <a:effectLst/>
                <a:latin typeface="Söhne"/>
              </a:rPr>
            </a:br>
            <a:r>
              <a:rPr kumimoji="0" lang="en-US" altLang="en-US" sz="2400" b="0" i="0" u="none" strike="noStrike" cap="none" normalizeH="0" baseline="0" dirty="0">
                <a:ln>
                  <a:noFill/>
                </a:ln>
                <a:solidFill>
                  <a:schemeClr val="tx1"/>
                </a:solidFill>
                <a:effectLst/>
                <a:latin typeface="Söhne"/>
              </a:rPr>
              <a:t>with appropriate values.</a:t>
            </a:r>
            <a:br>
              <a:rPr kumimoji="0" lang="en-US" altLang="en-US" sz="2400" b="0" i="0" u="none" strike="noStrike" cap="none" normalizeH="0" baseline="0" dirty="0">
                <a:ln>
                  <a:noFill/>
                </a:ln>
                <a:solidFill>
                  <a:schemeClr val="tx1"/>
                </a:solidFill>
                <a:effectLst/>
                <a:latin typeface="Söhne"/>
              </a:rPr>
            </a:br>
            <a:endParaRPr kumimoji="0" lang="en-US" altLang="en-US" sz="2400" b="0" i="0" u="none" strike="noStrike" cap="none" normalizeH="0" baseline="0" dirty="0">
              <a:ln>
                <a:noFill/>
              </a:ln>
              <a:solidFill>
                <a:schemeClr val="tx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Söhne"/>
              </a:rPr>
              <a:t>Outliers in the data were detected, but they were determined to have </a:t>
            </a:r>
            <a:br>
              <a:rPr kumimoji="0" lang="en-US" altLang="en-US" sz="2400" b="0" i="0" u="none" strike="noStrike" cap="none" normalizeH="0" baseline="0" dirty="0">
                <a:ln>
                  <a:noFill/>
                </a:ln>
                <a:solidFill>
                  <a:schemeClr val="tx1"/>
                </a:solidFill>
                <a:effectLst/>
                <a:latin typeface="Söhne"/>
              </a:rPr>
            </a:br>
            <a:r>
              <a:rPr kumimoji="0" lang="en-US" altLang="en-US" sz="2400" b="0" i="0" u="none" strike="noStrike" cap="none" normalizeH="0" baseline="0" dirty="0">
                <a:ln>
                  <a:noFill/>
                </a:ln>
                <a:solidFill>
                  <a:schemeClr val="tx1"/>
                </a:solidFill>
                <a:effectLst/>
                <a:latin typeface="Söhne"/>
              </a:rPr>
              <a:t>no significant impact on the dataset, so they were retained.</a:t>
            </a:r>
            <a:br>
              <a:rPr kumimoji="0" lang="en-US" altLang="en-US" sz="2400" b="0" i="0" u="none" strike="noStrike" cap="none" normalizeH="0" baseline="0" dirty="0">
                <a:ln>
                  <a:noFill/>
                </a:ln>
                <a:solidFill>
                  <a:schemeClr val="tx1"/>
                </a:solidFill>
                <a:effectLst/>
                <a:latin typeface="Söhne"/>
              </a:rPr>
            </a:br>
            <a:endParaRPr kumimoji="0" lang="en-US" altLang="en-US" sz="2400" b="0" i="0" u="none" strike="noStrike" cap="none" normalizeH="0" baseline="0" dirty="0">
              <a:ln>
                <a:noFill/>
              </a:ln>
              <a:solidFill>
                <a:schemeClr val="tx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Söhne"/>
              </a:rPr>
              <a:t>The data was transformed to achieve a normal distribution.</a:t>
            </a:r>
            <a:br>
              <a:rPr kumimoji="0" lang="en-US" altLang="en-US" sz="2400" b="0" i="0" u="none" strike="noStrike" cap="none" normalizeH="0" baseline="0" dirty="0">
                <a:ln>
                  <a:noFill/>
                </a:ln>
                <a:solidFill>
                  <a:schemeClr val="tx1"/>
                </a:solidFill>
                <a:effectLst/>
                <a:latin typeface="Söhne"/>
              </a:rPr>
            </a:br>
            <a:endParaRPr kumimoji="0" lang="en-US" altLang="en-US" sz="2400" b="0" i="0" u="none" strike="noStrike" cap="none" normalizeH="0" baseline="0" dirty="0">
              <a:ln>
                <a:noFill/>
              </a:ln>
              <a:solidFill>
                <a:schemeClr val="tx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Söhne"/>
              </a:rPr>
              <a:t>With these steps completed, the dataset is now prepared and ready </a:t>
            </a:r>
            <a:br>
              <a:rPr kumimoji="0" lang="en-US" altLang="en-US" sz="2400" b="0" i="0" u="none" strike="noStrike" cap="none" normalizeH="0" baseline="0" dirty="0">
                <a:ln>
                  <a:noFill/>
                </a:ln>
                <a:solidFill>
                  <a:schemeClr val="tx1"/>
                </a:solidFill>
                <a:effectLst/>
                <a:latin typeface="Söhne"/>
              </a:rPr>
            </a:br>
            <a:r>
              <a:rPr kumimoji="0" lang="en-US" altLang="en-US" sz="2400" b="0" i="0" u="none" strike="noStrike" cap="none" normalizeH="0" baseline="0" dirty="0">
                <a:ln>
                  <a:noFill/>
                </a:ln>
                <a:solidFill>
                  <a:schemeClr val="tx1"/>
                </a:solidFill>
                <a:effectLst/>
                <a:latin typeface="Söhne"/>
              </a:rPr>
              <a:t>for further processing or analysis.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327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6E6A-96D0-7997-B503-5FA41480A197}"/>
              </a:ext>
            </a:extLst>
          </p:cNvPr>
          <p:cNvSpPr>
            <a:spLocks noGrp="1"/>
          </p:cNvSpPr>
          <p:nvPr>
            <p:ph type="title"/>
          </p:nvPr>
        </p:nvSpPr>
        <p:spPr>
          <a:xfrm>
            <a:off x="770467" y="651813"/>
            <a:ext cx="4876799" cy="626533"/>
          </a:xfrm>
        </p:spPr>
        <p:txBody>
          <a:bodyPr>
            <a:normAutofit fontScale="90000"/>
          </a:bodyPr>
          <a:lstStyle/>
          <a:p>
            <a:r>
              <a:rPr lang="en-IN" b="1" i="0" dirty="0">
                <a:effectLst/>
                <a:latin typeface="Söhne"/>
              </a:rPr>
              <a:t>Standardization</a:t>
            </a:r>
            <a:r>
              <a:rPr lang="en-US" b="1" dirty="0"/>
              <a:t> of data</a:t>
            </a:r>
            <a:endParaRPr lang="en-IN" b="1" dirty="0"/>
          </a:p>
        </p:txBody>
      </p:sp>
      <p:pic>
        <p:nvPicPr>
          <p:cNvPr id="4" name="Picture 3">
            <a:extLst>
              <a:ext uri="{FF2B5EF4-FFF2-40B4-BE49-F238E27FC236}">
                <a16:creationId xmlns:a16="http://schemas.microsoft.com/office/drawing/2014/main" id="{0732FE50-3257-8355-8DBD-61646679D473}"/>
              </a:ext>
            </a:extLst>
          </p:cNvPr>
          <p:cNvPicPr>
            <a:picLocks noChangeAspect="1"/>
          </p:cNvPicPr>
          <p:nvPr/>
        </p:nvPicPr>
        <p:blipFill>
          <a:blip r:embed="rId2"/>
          <a:stretch>
            <a:fillRect/>
          </a:stretch>
        </p:blipFill>
        <p:spPr>
          <a:xfrm>
            <a:off x="8682369" y="719666"/>
            <a:ext cx="2478866" cy="2713353"/>
          </a:xfrm>
          <a:prstGeom prst="rect">
            <a:avLst/>
          </a:prstGeom>
        </p:spPr>
      </p:pic>
      <p:pic>
        <p:nvPicPr>
          <p:cNvPr id="6" name="Picture 5">
            <a:extLst>
              <a:ext uri="{FF2B5EF4-FFF2-40B4-BE49-F238E27FC236}">
                <a16:creationId xmlns:a16="http://schemas.microsoft.com/office/drawing/2014/main" id="{E30470D4-A40A-4659-FE50-D6FB084AC06D}"/>
              </a:ext>
            </a:extLst>
          </p:cNvPr>
          <p:cNvPicPr>
            <a:picLocks noChangeAspect="1"/>
          </p:cNvPicPr>
          <p:nvPr/>
        </p:nvPicPr>
        <p:blipFill>
          <a:blip r:embed="rId3"/>
          <a:stretch>
            <a:fillRect/>
          </a:stretch>
        </p:blipFill>
        <p:spPr>
          <a:xfrm>
            <a:off x="8682369" y="3581068"/>
            <a:ext cx="2478866" cy="2464132"/>
          </a:xfrm>
          <a:prstGeom prst="rect">
            <a:avLst/>
          </a:prstGeom>
        </p:spPr>
      </p:pic>
      <p:sp>
        <p:nvSpPr>
          <p:cNvPr id="8" name="Rectangle 1">
            <a:extLst>
              <a:ext uri="{FF2B5EF4-FFF2-40B4-BE49-F238E27FC236}">
                <a16:creationId xmlns:a16="http://schemas.microsoft.com/office/drawing/2014/main" id="{31F306AA-BD0A-06E2-C99A-824DCD636072}"/>
              </a:ext>
            </a:extLst>
          </p:cNvPr>
          <p:cNvSpPr>
            <a:spLocks noChangeArrowheads="1"/>
          </p:cNvSpPr>
          <p:nvPr/>
        </p:nvSpPr>
        <p:spPr bwMode="auto">
          <a:xfrm>
            <a:off x="440268" y="1858479"/>
            <a:ext cx="7687732" cy="2954655"/>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D1D5DB"/>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normalizeH="0" baseline="0" dirty="0" err="1">
                <a:ln w="0"/>
                <a:effectLst>
                  <a:outerShdw blurRad="38100" dist="19050" dir="2700000" algn="tl" rotWithShape="0">
                    <a:schemeClr val="dk1">
                      <a:alpha val="40000"/>
                    </a:schemeClr>
                  </a:outerShdw>
                </a:effectLst>
                <a:latin typeface="Söhne"/>
              </a:rPr>
              <a:t>StandardScaler</a:t>
            </a:r>
            <a:r>
              <a:rPr kumimoji="0" lang="en-US" altLang="en-US" sz="2000" i="0" u="none" strike="noStrike" normalizeH="0" baseline="0" dirty="0">
                <a:ln w="0"/>
                <a:effectLst>
                  <a:outerShdw blurRad="38100" dist="19050" dir="2700000" algn="tl" rotWithShape="0">
                    <a:schemeClr val="dk1">
                      <a:alpha val="40000"/>
                    </a:schemeClr>
                  </a:outerShdw>
                </a:effectLst>
                <a:latin typeface="Söhne"/>
              </a:rPr>
              <a:t> from </a:t>
            </a:r>
            <a:r>
              <a:rPr kumimoji="0" lang="en-US" altLang="en-US" sz="2000" i="0" u="none" strike="noStrike" normalizeH="0" baseline="0" dirty="0" err="1">
                <a:ln w="0"/>
                <a:effectLst>
                  <a:outerShdw blurRad="38100" dist="19050" dir="2700000" algn="tl" rotWithShape="0">
                    <a:schemeClr val="dk1">
                      <a:alpha val="40000"/>
                    </a:schemeClr>
                  </a:outerShdw>
                </a:effectLst>
                <a:latin typeface="Söhne"/>
              </a:rPr>
              <a:t>sklearn</a:t>
            </a:r>
            <a:r>
              <a:rPr kumimoji="0" lang="en-US" altLang="en-US" sz="2000" i="0" u="none" strike="noStrike" normalizeH="0" baseline="0" dirty="0">
                <a:ln w="0"/>
                <a:effectLst>
                  <a:outerShdw blurRad="38100" dist="19050" dir="2700000" algn="tl" rotWithShape="0">
                    <a:schemeClr val="dk1">
                      <a:alpha val="40000"/>
                    </a:schemeClr>
                  </a:outerShdw>
                </a:effectLst>
                <a:latin typeface="Söhne"/>
              </a:rPr>
              <a:t> helps us make data comparable by transforming it to have a mean of 0 and a standard deviation of 1.</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i="0" u="none" strike="noStrike" normalizeH="0" baseline="0" dirty="0">
              <a:ln w="0"/>
              <a:effectLst>
                <a:outerShdw blurRad="38100" dist="19050" dir="2700000" algn="tl" rotWithShape="0">
                  <a:schemeClr val="dk1">
                    <a:alpha val="40000"/>
                  </a:schemeClr>
                </a:outerShdw>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normalizeH="0" baseline="0" dirty="0">
                <a:ln w="0"/>
                <a:effectLst>
                  <a:outerShdw blurRad="38100" dist="19050" dir="2700000" algn="tl" rotWithShape="0">
                    <a:schemeClr val="dk1">
                      <a:alpha val="40000"/>
                    </a:schemeClr>
                  </a:outerShdw>
                </a:effectLst>
                <a:latin typeface="Söhne"/>
              </a:rPr>
              <a:t>It preserves the relative differences between values while bringing them to a common scale, which is useful when dealing with features of different units or scales.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i="0" u="none" strike="noStrike" normalizeH="0" baseline="0" dirty="0">
              <a:ln w="0"/>
              <a:effectLst>
                <a:outerShdw blurRad="38100" dist="19050" dir="2700000" algn="tl" rotWithShape="0">
                  <a:schemeClr val="dk1">
                    <a:alpha val="40000"/>
                  </a:schemeClr>
                </a:outerShdw>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normalizeH="0" baseline="0" dirty="0">
                <a:ln w="0"/>
                <a:effectLst>
                  <a:outerShdw blurRad="38100" dist="19050" dir="2700000" algn="tl" rotWithShape="0">
                    <a:schemeClr val="dk1">
                      <a:alpha val="40000"/>
                    </a:schemeClr>
                  </a:outerShdw>
                </a:effectLst>
                <a:latin typeface="Söhne"/>
              </a:rPr>
              <a:t>Additionally, it allows us to scale the data within a specific range, like 0 to 1, making it suitable for certain algorithms or easier to interpret.</a:t>
            </a:r>
            <a:r>
              <a:rPr kumimoji="0" lang="en-US" altLang="en-US" sz="2000" i="0" u="none" strike="noStrike" normalizeH="0" baseline="0" dirty="0">
                <a:ln w="0"/>
                <a:effectLst>
                  <a:outerShdw blurRad="38100" dist="19050" dir="2700000" algn="tl" rotWithShape="0">
                    <a:schemeClr val="dk1">
                      <a:alpha val="40000"/>
                    </a:schemeClr>
                  </a:outerShdw>
                </a:effectLst>
              </a:rPr>
              <a:t> </a:t>
            </a:r>
            <a:endParaRPr kumimoji="0" lang="en-US" altLang="en-US" sz="2000" i="0" u="none" strike="noStrike" normalizeH="0" baseline="0" dirty="0">
              <a:ln w="0"/>
              <a:effectLst>
                <a:outerShdw blurRad="38100" dist="19050" dir="2700000" algn="tl" rotWithShape="0">
                  <a:schemeClr val="dk1">
                    <a:alpha val="40000"/>
                  </a:schemeClr>
                </a:outerShdw>
              </a:effectLst>
              <a:latin typeface="Arial" panose="020B0604020202020204" pitchFamily="34" charset="0"/>
            </a:endParaRPr>
          </a:p>
        </p:txBody>
      </p:sp>
      <p:sp>
        <p:nvSpPr>
          <p:cNvPr id="9" name="TextBox 8">
            <a:extLst>
              <a:ext uri="{FF2B5EF4-FFF2-40B4-BE49-F238E27FC236}">
                <a16:creationId xmlns:a16="http://schemas.microsoft.com/office/drawing/2014/main" id="{4C7D5CC4-5260-A499-AC48-DBD79645DDCF}"/>
              </a:ext>
            </a:extLst>
          </p:cNvPr>
          <p:cNvSpPr txBox="1"/>
          <p:nvPr/>
        </p:nvSpPr>
        <p:spPr>
          <a:xfrm>
            <a:off x="770467" y="5240866"/>
            <a:ext cx="7230533" cy="1077218"/>
          </a:xfrm>
          <a:prstGeom prst="rect">
            <a:avLst/>
          </a:prstGeom>
          <a:noFill/>
        </p:spPr>
        <p:txBody>
          <a:bodyPr wrap="square" rtlCol="0">
            <a:spAutoFit/>
          </a:bodyPr>
          <a:lstStyle/>
          <a:p>
            <a:r>
              <a:rPr lang="en-IN" sz="1600" b="1" i="0" dirty="0">
                <a:solidFill>
                  <a:schemeClr val="accent1"/>
                </a:solidFill>
                <a:effectLst/>
                <a:latin typeface="Söhne"/>
              </a:rPr>
              <a:t>Overall, the standardized data provides a consistent scale for 'Price' and 'Year', making it easier to compare and </a:t>
            </a:r>
            <a:r>
              <a:rPr lang="en-IN" sz="1600" b="1" i="0" dirty="0" err="1">
                <a:solidFill>
                  <a:schemeClr val="accent1"/>
                </a:solidFill>
                <a:effectLst/>
                <a:latin typeface="Söhne"/>
              </a:rPr>
              <a:t>analyze</a:t>
            </a:r>
            <a:r>
              <a:rPr lang="en-IN" sz="1600" b="1" i="0" dirty="0">
                <a:solidFill>
                  <a:schemeClr val="accent1"/>
                </a:solidFill>
                <a:effectLst/>
                <a:latin typeface="Söhne"/>
              </a:rPr>
              <a:t> these variables. It can help identify relationships and patterns between them, such as the impact of different years on prices.</a:t>
            </a:r>
            <a:endParaRPr lang="en-IN" sz="1600" b="1" dirty="0">
              <a:solidFill>
                <a:schemeClr val="accent1"/>
              </a:solidFill>
            </a:endParaRPr>
          </a:p>
        </p:txBody>
      </p:sp>
      <p:pic>
        <p:nvPicPr>
          <p:cNvPr id="11" name="Picture 10">
            <a:extLst>
              <a:ext uri="{FF2B5EF4-FFF2-40B4-BE49-F238E27FC236}">
                <a16:creationId xmlns:a16="http://schemas.microsoft.com/office/drawing/2014/main" id="{4EB3A59A-ADDF-3635-8BE7-270B6EAEA147}"/>
              </a:ext>
            </a:extLst>
          </p:cNvPr>
          <p:cNvPicPr>
            <a:picLocks noChangeAspect="1"/>
          </p:cNvPicPr>
          <p:nvPr/>
        </p:nvPicPr>
        <p:blipFill>
          <a:blip r:embed="rId4"/>
          <a:stretch>
            <a:fillRect/>
          </a:stretch>
        </p:blipFill>
        <p:spPr>
          <a:xfrm>
            <a:off x="846667" y="1744163"/>
            <a:ext cx="4324954" cy="228632"/>
          </a:xfrm>
          <a:prstGeom prst="rect">
            <a:avLst/>
          </a:prstGeom>
        </p:spPr>
      </p:pic>
    </p:spTree>
    <p:extLst>
      <p:ext uri="{BB962C8B-B14F-4D97-AF65-F5344CB8AC3E}">
        <p14:creationId xmlns:p14="http://schemas.microsoft.com/office/powerpoint/2010/main" val="2294537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0C7C-E613-B0C8-F7AD-6372A25876E9}"/>
              </a:ext>
            </a:extLst>
          </p:cNvPr>
          <p:cNvSpPr>
            <a:spLocks noGrp="1"/>
          </p:cNvSpPr>
          <p:nvPr>
            <p:ph type="title"/>
          </p:nvPr>
        </p:nvSpPr>
        <p:spPr>
          <a:xfrm>
            <a:off x="237067" y="152399"/>
            <a:ext cx="4588933" cy="829733"/>
          </a:xfrm>
        </p:spPr>
        <p:txBody>
          <a:bodyPr>
            <a:normAutofit/>
          </a:bodyPr>
          <a:lstStyle/>
          <a:p>
            <a:r>
              <a:rPr lang="en-US" b="1" dirty="0"/>
              <a:t>Preparation of data </a:t>
            </a:r>
            <a:endParaRPr lang="en-IN" b="1" dirty="0"/>
          </a:p>
        </p:txBody>
      </p:sp>
      <p:pic>
        <p:nvPicPr>
          <p:cNvPr id="4" name="Picture 3">
            <a:extLst>
              <a:ext uri="{FF2B5EF4-FFF2-40B4-BE49-F238E27FC236}">
                <a16:creationId xmlns:a16="http://schemas.microsoft.com/office/drawing/2014/main" id="{FF7841FC-A77A-4618-3710-73419EA48405}"/>
              </a:ext>
            </a:extLst>
          </p:cNvPr>
          <p:cNvPicPr>
            <a:picLocks noChangeAspect="1"/>
          </p:cNvPicPr>
          <p:nvPr/>
        </p:nvPicPr>
        <p:blipFill>
          <a:blip r:embed="rId2"/>
          <a:stretch>
            <a:fillRect/>
          </a:stretch>
        </p:blipFill>
        <p:spPr>
          <a:xfrm>
            <a:off x="1014035" y="5029201"/>
            <a:ext cx="7344800" cy="132080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3081B307-19F7-4392-F10B-735DF60E5A0C}"/>
              </a:ext>
            </a:extLst>
          </p:cNvPr>
          <p:cNvPicPr>
            <a:picLocks noChangeAspect="1"/>
          </p:cNvPicPr>
          <p:nvPr/>
        </p:nvPicPr>
        <p:blipFill>
          <a:blip r:embed="rId3"/>
          <a:stretch>
            <a:fillRect/>
          </a:stretch>
        </p:blipFill>
        <p:spPr>
          <a:xfrm>
            <a:off x="10210014" y="448837"/>
            <a:ext cx="1594484" cy="2692188"/>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AC330551-5CB0-DBF0-C0D1-AC5F9F010FFF}"/>
              </a:ext>
            </a:extLst>
          </p:cNvPr>
          <p:cNvPicPr>
            <a:picLocks noChangeAspect="1"/>
          </p:cNvPicPr>
          <p:nvPr/>
        </p:nvPicPr>
        <p:blipFill>
          <a:blip r:embed="rId4"/>
          <a:stretch>
            <a:fillRect/>
          </a:stretch>
        </p:blipFill>
        <p:spPr>
          <a:xfrm>
            <a:off x="10210014" y="3683107"/>
            <a:ext cx="1594484" cy="2692188"/>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63CCB8A6-47FD-1707-78BF-0F9021E31F34}"/>
              </a:ext>
            </a:extLst>
          </p:cNvPr>
          <p:cNvSpPr txBox="1"/>
          <p:nvPr/>
        </p:nvSpPr>
        <p:spPr>
          <a:xfrm>
            <a:off x="1134533" y="1303867"/>
            <a:ext cx="7967134" cy="3416320"/>
          </a:xfrm>
          <a:prstGeom prst="rect">
            <a:avLst/>
          </a:prstGeom>
          <a:noFill/>
        </p:spPr>
        <p:txBody>
          <a:bodyPr wrap="square" rtlCol="0">
            <a:spAutoFit/>
          </a:bodyPr>
          <a:lstStyle/>
          <a:p>
            <a:pPr algn="l"/>
            <a:r>
              <a:rPr lang="en-IN" sz="2400" b="1" i="0" dirty="0">
                <a:solidFill>
                  <a:schemeClr val="tx2"/>
                </a:solidFill>
                <a:effectLst/>
                <a:latin typeface="Söhne"/>
              </a:rPr>
              <a:t>"We use 80 percent of the data for training the model, and the remaining 20 percent is used for testing the model's performance."</a:t>
            </a:r>
          </a:p>
          <a:p>
            <a:pPr algn="l"/>
            <a:endParaRPr lang="en-IN" b="1" i="0" dirty="0">
              <a:solidFill>
                <a:schemeClr val="tx2"/>
              </a:solidFill>
              <a:effectLst/>
              <a:latin typeface="Söhne"/>
            </a:endParaRPr>
          </a:p>
          <a:p>
            <a:pPr marL="285750" indent="-285750" algn="l">
              <a:buFont typeface="Wingdings" panose="05000000000000000000" pitchFamily="2" charset="2"/>
              <a:buChar char="ü"/>
            </a:pPr>
            <a:r>
              <a:rPr lang="en-IN" b="1" i="0" dirty="0">
                <a:solidFill>
                  <a:schemeClr val="tx2"/>
                </a:solidFill>
                <a:effectLst/>
                <a:latin typeface="Söhne"/>
              </a:rPr>
              <a:t>The data is split into two sets: 80 percent of the data is used for training, and 20 percent is reserved for testing.</a:t>
            </a:r>
          </a:p>
          <a:p>
            <a:pPr algn="l"/>
            <a:endParaRPr lang="en-IN" b="1" i="0" dirty="0">
              <a:solidFill>
                <a:schemeClr val="tx2"/>
              </a:solidFill>
              <a:effectLst/>
              <a:latin typeface="Söhne"/>
            </a:endParaRPr>
          </a:p>
          <a:p>
            <a:pPr marL="285750" indent="-285750" algn="l">
              <a:buFont typeface="Wingdings" panose="05000000000000000000" pitchFamily="2" charset="2"/>
              <a:buChar char="ü"/>
            </a:pPr>
            <a:r>
              <a:rPr lang="en-IN" b="1" i="0" dirty="0">
                <a:solidFill>
                  <a:schemeClr val="tx2"/>
                </a:solidFill>
                <a:effectLst/>
                <a:latin typeface="Söhne"/>
              </a:rPr>
              <a:t>The model is trained on the training data to learn patterns and relationships within the data, and then it is evaluated on the testing data to measure its performance and see how well it generalizes to unseen data.</a:t>
            </a:r>
          </a:p>
          <a:p>
            <a:endParaRPr lang="en-IN" dirty="0"/>
          </a:p>
        </p:txBody>
      </p:sp>
    </p:spTree>
    <p:extLst>
      <p:ext uri="{BB962C8B-B14F-4D97-AF65-F5344CB8AC3E}">
        <p14:creationId xmlns:p14="http://schemas.microsoft.com/office/powerpoint/2010/main" val="405449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1C7A2-6E10-F6B3-F174-7B2617DF913E}"/>
              </a:ext>
            </a:extLst>
          </p:cNvPr>
          <p:cNvSpPr txBox="1"/>
          <p:nvPr/>
        </p:nvSpPr>
        <p:spPr>
          <a:xfrm>
            <a:off x="448732" y="83897"/>
            <a:ext cx="3572933" cy="769441"/>
          </a:xfrm>
          <a:prstGeom prst="rect">
            <a:avLst/>
          </a:prstGeom>
          <a:noFill/>
        </p:spPr>
        <p:txBody>
          <a:bodyPr wrap="square" rtlCol="0">
            <a:spAutoFit/>
          </a:bodyPr>
          <a:lstStyle/>
          <a:p>
            <a:r>
              <a:rPr lang="en-IN" sz="4400" b="1" i="0" dirty="0">
                <a:solidFill>
                  <a:schemeClr val="accent1"/>
                </a:solidFill>
                <a:effectLst/>
                <a:latin typeface="Google Sans"/>
              </a:rPr>
              <a:t>Model Fitting</a:t>
            </a:r>
            <a:endParaRPr lang="en-IN" sz="4400" b="1" dirty="0">
              <a:solidFill>
                <a:schemeClr val="accent1"/>
              </a:solidFill>
            </a:endParaRPr>
          </a:p>
        </p:txBody>
      </p:sp>
      <p:pic>
        <p:nvPicPr>
          <p:cNvPr id="4" name="Picture 3">
            <a:extLst>
              <a:ext uri="{FF2B5EF4-FFF2-40B4-BE49-F238E27FC236}">
                <a16:creationId xmlns:a16="http://schemas.microsoft.com/office/drawing/2014/main" id="{52656FFB-6CFB-926F-5DE4-196F381F1FC2}"/>
              </a:ext>
            </a:extLst>
          </p:cNvPr>
          <p:cNvPicPr>
            <a:picLocks noChangeAspect="1"/>
          </p:cNvPicPr>
          <p:nvPr/>
        </p:nvPicPr>
        <p:blipFill>
          <a:blip r:embed="rId2"/>
          <a:stretch>
            <a:fillRect/>
          </a:stretch>
        </p:blipFill>
        <p:spPr>
          <a:xfrm>
            <a:off x="2594046" y="1802631"/>
            <a:ext cx="6563641" cy="34390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0823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BB39-5362-554D-C3AF-8BA510995DAC}"/>
              </a:ext>
            </a:extLst>
          </p:cNvPr>
          <p:cNvSpPr>
            <a:spLocks noGrp="1"/>
          </p:cNvSpPr>
          <p:nvPr>
            <p:ph type="title"/>
          </p:nvPr>
        </p:nvSpPr>
        <p:spPr>
          <a:xfrm>
            <a:off x="474134" y="228600"/>
            <a:ext cx="1998133" cy="838200"/>
          </a:xfrm>
        </p:spPr>
        <p:txBody>
          <a:bodyPr>
            <a:normAutofit fontScale="90000"/>
          </a:bodyPr>
          <a:lstStyle/>
          <a:p>
            <a:r>
              <a:rPr lang="en-US" b="1" dirty="0"/>
              <a:t>Model’s</a:t>
            </a:r>
            <a:br>
              <a:rPr lang="en-US" dirty="0"/>
            </a:br>
            <a:endParaRPr lang="en-IN" dirty="0"/>
          </a:p>
        </p:txBody>
      </p:sp>
      <p:sp>
        <p:nvSpPr>
          <p:cNvPr id="4" name="TextBox 3">
            <a:extLst>
              <a:ext uri="{FF2B5EF4-FFF2-40B4-BE49-F238E27FC236}">
                <a16:creationId xmlns:a16="http://schemas.microsoft.com/office/drawing/2014/main" id="{A0FB310A-4E65-6CFA-9538-0B71050F6B39}"/>
              </a:ext>
            </a:extLst>
          </p:cNvPr>
          <p:cNvSpPr txBox="1"/>
          <p:nvPr/>
        </p:nvSpPr>
        <p:spPr>
          <a:xfrm>
            <a:off x="922865" y="1236133"/>
            <a:ext cx="9660468" cy="5262979"/>
          </a:xfrm>
          <a:prstGeom prst="rect">
            <a:avLst/>
          </a:prstGeom>
          <a:noFill/>
        </p:spPr>
        <p:txBody>
          <a:bodyPr wrap="square" rtlCol="0">
            <a:spAutoFit/>
          </a:bodyPr>
          <a:lstStyle/>
          <a:p>
            <a:pPr marL="514350" indent="-514350">
              <a:buAutoNum type="arabicParenR"/>
            </a:pPr>
            <a:r>
              <a:rPr lang="en-IN" sz="2800" b="1" i="0" dirty="0">
                <a:effectLst/>
                <a:latin typeface="Söhne"/>
              </a:rPr>
              <a:t>Long Short-Term Memory [LSTM ]</a:t>
            </a:r>
          </a:p>
          <a:p>
            <a:endParaRPr lang="en-IN" sz="2800" b="1" i="0" dirty="0">
              <a:effectLst/>
              <a:latin typeface="Söhne"/>
            </a:endParaRPr>
          </a:p>
          <a:p>
            <a:r>
              <a:rPr lang="en-IN" sz="2800" b="1" i="0" dirty="0">
                <a:effectLst/>
                <a:latin typeface="Söhne"/>
              </a:rPr>
              <a:t>2) Support Vector Regression [ SVR ]</a:t>
            </a:r>
          </a:p>
          <a:p>
            <a:endParaRPr lang="en-IN" sz="2800" b="1" i="0" dirty="0">
              <a:effectLst/>
              <a:latin typeface="Helvetica Neue"/>
            </a:endParaRPr>
          </a:p>
          <a:p>
            <a:r>
              <a:rPr lang="en-IN" sz="2800" b="1" i="0" dirty="0">
                <a:effectLst/>
                <a:latin typeface="Helvetica Neue"/>
              </a:rPr>
              <a:t>3) Gradient boosting</a:t>
            </a:r>
          </a:p>
          <a:p>
            <a:endParaRPr lang="en-IN" sz="2800" b="1" i="0" dirty="0">
              <a:effectLst/>
              <a:latin typeface="Helvetica Neue"/>
            </a:endParaRPr>
          </a:p>
          <a:p>
            <a:r>
              <a:rPr lang="en-IN" sz="2800" b="1" i="0" dirty="0">
                <a:effectLst/>
                <a:latin typeface="Söhne"/>
              </a:rPr>
              <a:t>4) </a:t>
            </a:r>
            <a:r>
              <a:rPr lang="en-IN" sz="2800" b="1" i="0" dirty="0" err="1">
                <a:effectLst/>
                <a:latin typeface="Söhne"/>
              </a:rPr>
              <a:t>Holtwinters</a:t>
            </a:r>
            <a:endParaRPr lang="en-IN" sz="2800" b="1" i="0" dirty="0">
              <a:effectLst/>
              <a:latin typeface="Söhne"/>
            </a:endParaRPr>
          </a:p>
          <a:p>
            <a:br>
              <a:rPr lang="en-IN" sz="2800" b="1" i="0" dirty="0">
                <a:effectLst/>
                <a:latin typeface="Söhne"/>
              </a:rPr>
            </a:br>
            <a:r>
              <a:rPr lang="en-IN" sz="2800" b="1" i="0" dirty="0">
                <a:effectLst/>
                <a:latin typeface="Söhne"/>
              </a:rPr>
              <a:t>5) Autoregressive Integrated Moving Average [ ARIMA ]</a:t>
            </a:r>
          </a:p>
          <a:p>
            <a:br>
              <a:rPr lang="en-IN" sz="2800" b="1" i="0" dirty="0">
                <a:effectLst/>
                <a:latin typeface="Söhne"/>
              </a:rPr>
            </a:br>
            <a:r>
              <a:rPr lang="en-IN" sz="2800" b="1" dirty="0">
                <a:latin typeface="Söhne"/>
              </a:rPr>
              <a:t>6</a:t>
            </a:r>
            <a:r>
              <a:rPr lang="en-IN" sz="2800" b="1" i="0" dirty="0">
                <a:effectLst/>
                <a:latin typeface="Söhne"/>
              </a:rPr>
              <a:t>) </a:t>
            </a:r>
            <a:r>
              <a:rPr lang="en-US" sz="2800" b="1" dirty="0">
                <a:latin typeface="Söhne"/>
              </a:rPr>
              <a:t>L</a:t>
            </a:r>
            <a:r>
              <a:rPr lang="en-IN" sz="2800" b="1" dirty="0" err="1">
                <a:latin typeface="Söhne"/>
              </a:rPr>
              <a:t>inear</a:t>
            </a:r>
            <a:r>
              <a:rPr lang="en-IN" sz="2800" b="1" dirty="0">
                <a:latin typeface="Söhne"/>
              </a:rPr>
              <a:t> </a:t>
            </a:r>
            <a:r>
              <a:rPr lang="en-IN" sz="2800" b="1" dirty="0" err="1">
                <a:latin typeface="Söhne"/>
              </a:rPr>
              <a:t>Regrassion</a:t>
            </a:r>
            <a:endParaRPr lang="en-IN" sz="2800" b="1" dirty="0"/>
          </a:p>
          <a:p>
            <a:endParaRPr lang="en-IN" sz="2800" b="1" dirty="0"/>
          </a:p>
        </p:txBody>
      </p:sp>
    </p:spTree>
    <p:extLst>
      <p:ext uri="{BB962C8B-B14F-4D97-AF65-F5344CB8AC3E}">
        <p14:creationId xmlns:p14="http://schemas.microsoft.com/office/powerpoint/2010/main" val="235486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A92D-9E95-A74E-ECC5-228D80C34D27}"/>
              </a:ext>
            </a:extLst>
          </p:cNvPr>
          <p:cNvSpPr>
            <a:spLocks noGrp="1"/>
          </p:cNvSpPr>
          <p:nvPr>
            <p:ph type="title"/>
          </p:nvPr>
        </p:nvSpPr>
        <p:spPr>
          <a:xfrm>
            <a:off x="677334" y="1769532"/>
            <a:ext cx="8596668" cy="3031067"/>
          </a:xfrm>
        </p:spPr>
        <p:txBody>
          <a:bodyPr>
            <a:normAutofit/>
          </a:bodyPr>
          <a:lstStyle/>
          <a:p>
            <a:r>
              <a:rPr lang="en-IN" b="0" i="0" dirty="0">
                <a:solidFill>
                  <a:srgbClr val="000000"/>
                </a:solidFill>
                <a:effectLst/>
                <a:latin typeface="Helvetica Neue"/>
              </a:rPr>
              <a:t>Objective :</a:t>
            </a:r>
            <a:br>
              <a:rPr lang="en-IN" b="0" i="0" dirty="0">
                <a:solidFill>
                  <a:srgbClr val="000000"/>
                </a:solidFill>
                <a:effectLst/>
                <a:latin typeface="Helvetica Neue"/>
              </a:rPr>
            </a:br>
            <a:br>
              <a:rPr lang="en-IN" sz="1100" dirty="0"/>
            </a:br>
            <a:r>
              <a:rPr lang="en-IN" sz="2400" b="0" i="0" dirty="0">
                <a:solidFill>
                  <a:schemeClr val="tx1"/>
                </a:solidFill>
                <a:effectLst/>
                <a:latin typeface="Söhne"/>
              </a:rPr>
              <a:t>Oil prices are often influenced by factors outside of immediate information, which makes it difficult to predict them accurately. These prices can have a significant impact on the economy. Our model aims to </a:t>
            </a:r>
            <a:r>
              <a:rPr lang="en-IN" sz="2400" b="0" i="0" dirty="0" err="1">
                <a:solidFill>
                  <a:schemeClr val="tx1"/>
                </a:solidFill>
                <a:effectLst/>
                <a:latin typeface="Söhne"/>
              </a:rPr>
              <a:t>analyze</a:t>
            </a:r>
            <a:r>
              <a:rPr lang="en-IN" sz="2400" b="0" i="0" dirty="0">
                <a:solidFill>
                  <a:schemeClr val="tx1"/>
                </a:solidFill>
                <a:effectLst/>
                <a:latin typeface="Söhne"/>
              </a:rPr>
              <a:t> the patterns in oil prices to assist customers and businesses in making informed decisions.</a:t>
            </a:r>
            <a:r>
              <a:rPr lang="en-IN" sz="2400" dirty="0">
                <a:solidFill>
                  <a:schemeClr val="tx1"/>
                </a:solidFill>
              </a:rPr>
              <a:t> </a:t>
            </a:r>
          </a:p>
        </p:txBody>
      </p:sp>
    </p:spTree>
    <p:extLst>
      <p:ext uri="{BB962C8B-B14F-4D97-AF65-F5344CB8AC3E}">
        <p14:creationId xmlns:p14="http://schemas.microsoft.com/office/powerpoint/2010/main" val="2735987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2AF94-C383-5E19-8F3F-4020F326E60E}"/>
              </a:ext>
            </a:extLst>
          </p:cNvPr>
          <p:cNvSpPr txBox="1"/>
          <p:nvPr/>
        </p:nvSpPr>
        <p:spPr>
          <a:xfrm>
            <a:off x="431800" y="194733"/>
            <a:ext cx="2607733" cy="584775"/>
          </a:xfrm>
          <a:prstGeom prst="rect">
            <a:avLst/>
          </a:prstGeom>
          <a:noFill/>
        </p:spPr>
        <p:txBody>
          <a:bodyPr wrap="square" rtlCol="0">
            <a:spAutoFit/>
          </a:bodyPr>
          <a:lstStyle/>
          <a:p>
            <a:r>
              <a:rPr lang="en-US" sz="3200" b="1" dirty="0">
                <a:solidFill>
                  <a:schemeClr val="accent1"/>
                </a:solidFill>
              </a:rPr>
              <a:t>Model LSTM  </a:t>
            </a:r>
            <a:endParaRPr lang="en-IN" sz="3200" b="1" dirty="0">
              <a:solidFill>
                <a:schemeClr val="accent1"/>
              </a:solidFill>
            </a:endParaRPr>
          </a:p>
        </p:txBody>
      </p:sp>
      <p:pic>
        <p:nvPicPr>
          <p:cNvPr id="6" name="Picture 5">
            <a:extLst>
              <a:ext uri="{FF2B5EF4-FFF2-40B4-BE49-F238E27FC236}">
                <a16:creationId xmlns:a16="http://schemas.microsoft.com/office/drawing/2014/main" id="{037F895D-306C-39F2-1A32-36DCAE138B3C}"/>
              </a:ext>
            </a:extLst>
          </p:cNvPr>
          <p:cNvPicPr>
            <a:picLocks noChangeAspect="1"/>
          </p:cNvPicPr>
          <p:nvPr/>
        </p:nvPicPr>
        <p:blipFill>
          <a:blip r:embed="rId2"/>
          <a:stretch>
            <a:fillRect/>
          </a:stretch>
        </p:blipFill>
        <p:spPr>
          <a:xfrm>
            <a:off x="793474" y="783213"/>
            <a:ext cx="9981458" cy="5291574"/>
          </a:xfrm>
          <a:prstGeom prst="rect">
            <a:avLst/>
          </a:prstGeom>
        </p:spPr>
      </p:pic>
    </p:spTree>
    <p:extLst>
      <p:ext uri="{BB962C8B-B14F-4D97-AF65-F5344CB8AC3E}">
        <p14:creationId xmlns:p14="http://schemas.microsoft.com/office/powerpoint/2010/main" val="3771131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2AF94-C383-5E19-8F3F-4020F326E60E}"/>
              </a:ext>
            </a:extLst>
          </p:cNvPr>
          <p:cNvSpPr txBox="1"/>
          <p:nvPr/>
        </p:nvSpPr>
        <p:spPr>
          <a:xfrm>
            <a:off x="431799" y="194733"/>
            <a:ext cx="7069667" cy="584775"/>
          </a:xfrm>
          <a:prstGeom prst="rect">
            <a:avLst/>
          </a:prstGeom>
          <a:noFill/>
        </p:spPr>
        <p:txBody>
          <a:bodyPr wrap="square" rtlCol="0">
            <a:spAutoFit/>
          </a:bodyPr>
          <a:lstStyle/>
          <a:p>
            <a:r>
              <a:rPr lang="en-IN" sz="3200" b="1" i="0" dirty="0">
                <a:solidFill>
                  <a:schemeClr val="accent1"/>
                </a:solidFill>
                <a:effectLst/>
                <a:latin typeface="Helvetica Neue"/>
              </a:rPr>
              <a:t>Support Vector Regression</a:t>
            </a:r>
            <a:r>
              <a:rPr lang="en-US" sz="3200" b="1" dirty="0">
                <a:solidFill>
                  <a:schemeClr val="accent1"/>
                </a:solidFill>
              </a:rPr>
              <a:t> </a:t>
            </a:r>
            <a:endParaRPr lang="en-IN" sz="3200" b="1" dirty="0">
              <a:solidFill>
                <a:schemeClr val="accent1"/>
              </a:solidFill>
            </a:endParaRPr>
          </a:p>
        </p:txBody>
      </p:sp>
      <p:sp>
        <p:nvSpPr>
          <p:cNvPr id="5" name="TextBox 4">
            <a:extLst>
              <a:ext uri="{FF2B5EF4-FFF2-40B4-BE49-F238E27FC236}">
                <a16:creationId xmlns:a16="http://schemas.microsoft.com/office/drawing/2014/main" id="{05CD1503-FFD8-E363-62A1-9BE06760006D}"/>
              </a:ext>
            </a:extLst>
          </p:cNvPr>
          <p:cNvSpPr txBox="1"/>
          <p:nvPr/>
        </p:nvSpPr>
        <p:spPr>
          <a:xfrm>
            <a:off x="4605867" y="5008235"/>
            <a:ext cx="2006600" cy="646331"/>
          </a:xfrm>
          <a:prstGeom prst="rect">
            <a:avLst/>
          </a:prstGeom>
          <a:noFill/>
        </p:spPr>
        <p:txBody>
          <a:bodyPr wrap="square" rtlCol="0">
            <a:spAutoFit/>
          </a:bodyPr>
          <a:lstStyle/>
          <a:p>
            <a:br>
              <a:rPr lang="en-IN" dirty="0"/>
            </a:br>
            <a:endParaRPr lang="en-IN" dirty="0"/>
          </a:p>
        </p:txBody>
      </p:sp>
      <p:pic>
        <p:nvPicPr>
          <p:cNvPr id="7" name="Picture 6">
            <a:extLst>
              <a:ext uri="{FF2B5EF4-FFF2-40B4-BE49-F238E27FC236}">
                <a16:creationId xmlns:a16="http://schemas.microsoft.com/office/drawing/2014/main" id="{D21AF718-313D-C95B-FF3F-4C4528E6BB3E}"/>
              </a:ext>
            </a:extLst>
          </p:cNvPr>
          <p:cNvPicPr>
            <a:picLocks noChangeAspect="1"/>
          </p:cNvPicPr>
          <p:nvPr/>
        </p:nvPicPr>
        <p:blipFill>
          <a:blip r:embed="rId2"/>
          <a:stretch>
            <a:fillRect/>
          </a:stretch>
        </p:blipFill>
        <p:spPr>
          <a:xfrm>
            <a:off x="735802" y="867403"/>
            <a:ext cx="10042265" cy="5422823"/>
          </a:xfrm>
          <a:prstGeom prst="rect">
            <a:avLst/>
          </a:prstGeom>
        </p:spPr>
      </p:pic>
    </p:spTree>
    <p:extLst>
      <p:ext uri="{BB962C8B-B14F-4D97-AF65-F5344CB8AC3E}">
        <p14:creationId xmlns:p14="http://schemas.microsoft.com/office/powerpoint/2010/main" val="319292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2AF94-C383-5E19-8F3F-4020F326E60E}"/>
              </a:ext>
            </a:extLst>
          </p:cNvPr>
          <p:cNvSpPr txBox="1"/>
          <p:nvPr/>
        </p:nvSpPr>
        <p:spPr>
          <a:xfrm>
            <a:off x="431799" y="194733"/>
            <a:ext cx="4148667" cy="584775"/>
          </a:xfrm>
          <a:prstGeom prst="rect">
            <a:avLst/>
          </a:prstGeom>
          <a:noFill/>
        </p:spPr>
        <p:txBody>
          <a:bodyPr wrap="square" rtlCol="0">
            <a:spAutoFit/>
          </a:bodyPr>
          <a:lstStyle/>
          <a:p>
            <a:r>
              <a:rPr lang="en-IN" sz="3200" b="1" dirty="0">
                <a:solidFill>
                  <a:schemeClr val="accent1"/>
                </a:solidFill>
                <a:effectLst/>
                <a:latin typeface="Consolas" panose="020B0609020204030204" pitchFamily="49" charset="0"/>
              </a:rPr>
              <a:t>Gradient Boosting</a:t>
            </a:r>
          </a:p>
        </p:txBody>
      </p:sp>
      <p:sp>
        <p:nvSpPr>
          <p:cNvPr id="5" name="TextBox 4">
            <a:extLst>
              <a:ext uri="{FF2B5EF4-FFF2-40B4-BE49-F238E27FC236}">
                <a16:creationId xmlns:a16="http://schemas.microsoft.com/office/drawing/2014/main" id="{05CD1503-FFD8-E363-62A1-9BE06760006D}"/>
              </a:ext>
            </a:extLst>
          </p:cNvPr>
          <p:cNvSpPr txBox="1"/>
          <p:nvPr/>
        </p:nvSpPr>
        <p:spPr>
          <a:xfrm>
            <a:off x="719666" y="5723466"/>
            <a:ext cx="2006600" cy="646331"/>
          </a:xfrm>
          <a:prstGeom prst="rect">
            <a:avLst/>
          </a:prstGeom>
          <a:noFill/>
        </p:spPr>
        <p:txBody>
          <a:bodyPr wrap="square" rtlCol="0">
            <a:spAutoFit/>
          </a:bodyPr>
          <a:lstStyle/>
          <a:p>
            <a:br>
              <a:rPr lang="en-IN" dirty="0"/>
            </a:br>
            <a:endParaRPr lang="en-IN" dirty="0"/>
          </a:p>
        </p:txBody>
      </p:sp>
      <p:pic>
        <p:nvPicPr>
          <p:cNvPr id="11" name="Picture 10">
            <a:extLst>
              <a:ext uri="{FF2B5EF4-FFF2-40B4-BE49-F238E27FC236}">
                <a16:creationId xmlns:a16="http://schemas.microsoft.com/office/drawing/2014/main" id="{D3BE0ACB-A8BC-C808-B8A0-F79AE0ACB049}"/>
              </a:ext>
            </a:extLst>
          </p:cNvPr>
          <p:cNvPicPr>
            <a:picLocks noChangeAspect="1"/>
          </p:cNvPicPr>
          <p:nvPr/>
        </p:nvPicPr>
        <p:blipFill>
          <a:blip r:embed="rId2"/>
          <a:stretch>
            <a:fillRect/>
          </a:stretch>
        </p:blipFill>
        <p:spPr>
          <a:xfrm>
            <a:off x="994565" y="996379"/>
            <a:ext cx="9703211" cy="5041785"/>
          </a:xfrm>
          <a:prstGeom prst="rect">
            <a:avLst/>
          </a:prstGeom>
        </p:spPr>
      </p:pic>
    </p:spTree>
    <p:extLst>
      <p:ext uri="{BB962C8B-B14F-4D97-AF65-F5344CB8AC3E}">
        <p14:creationId xmlns:p14="http://schemas.microsoft.com/office/powerpoint/2010/main" val="280190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2AF94-C383-5E19-8F3F-4020F326E60E}"/>
              </a:ext>
            </a:extLst>
          </p:cNvPr>
          <p:cNvSpPr txBox="1"/>
          <p:nvPr/>
        </p:nvSpPr>
        <p:spPr>
          <a:xfrm>
            <a:off x="350294" y="272991"/>
            <a:ext cx="2607733" cy="584775"/>
          </a:xfrm>
          <a:prstGeom prst="rect">
            <a:avLst/>
          </a:prstGeom>
          <a:noFill/>
        </p:spPr>
        <p:txBody>
          <a:bodyPr wrap="square" rtlCol="0">
            <a:spAutoFit/>
          </a:bodyPr>
          <a:lstStyle/>
          <a:p>
            <a:r>
              <a:rPr lang="en-US" sz="3200" b="1" dirty="0" err="1">
                <a:solidFill>
                  <a:schemeClr val="accent1"/>
                </a:solidFill>
              </a:rPr>
              <a:t>Holtwinters</a:t>
            </a:r>
            <a:endParaRPr lang="en-IN" sz="3200" b="1" dirty="0">
              <a:solidFill>
                <a:schemeClr val="accent1"/>
              </a:solidFill>
            </a:endParaRPr>
          </a:p>
        </p:txBody>
      </p:sp>
      <p:pic>
        <p:nvPicPr>
          <p:cNvPr id="6" name="Picture 5">
            <a:extLst>
              <a:ext uri="{FF2B5EF4-FFF2-40B4-BE49-F238E27FC236}">
                <a16:creationId xmlns:a16="http://schemas.microsoft.com/office/drawing/2014/main" id="{F179685D-0B86-2357-00F0-BB88AD4699F5}"/>
              </a:ext>
            </a:extLst>
          </p:cNvPr>
          <p:cNvPicPr>
            <a:picLocks noChangeAspect="1"/>
          </p:cNvPicPr>
          <p:nvPr/>
        </p:nvPicPr>
        <p:blipFill>
          <a:blip r:embed="rId2"/>
          <a:stretch>
            <a:fillRect/>
          </a:stretch>
        </p:blipFill>
        <p:spPr>
          <a:xfrm>
            <a:off x="885024" y="933017"/>
            <a:ext cx="9816844" cy="5307282"/>
          </a:xfrm>
          <a:prstGeom prst="rect">
            <a:avLst/>
          </a:prstGeom>
        </p:spPr>
      </p:pic>
    </p:spTree>
    <p:extLst>
      <p:ext uri="{BB962C8B-B14F-4D97-AF65-F5344CB8AC3E}">
        <p14:creationId xmlns:p14="http://schemas.microsoft.com/office/powerpoint/2010/main" val="275846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2AF94-C383-5E19-8F3F-4020F326E60E}"/>
              </a:ext>
            </a:extLst>
          </p:cNvPr>
          <p:cNvSpPr txBox="1"/>
          <p:nvPr/>
        </p:nvSpPr>
        <p:spPr>
          <a:xfrm>
            <a:off x="431800" y="194733"/>
            <a:ext cx="2607733" cy="584775"/>
          </a:xfrm>
          <a:prstGeom prst="rect">
            <a:avLst/>
          </a:prstGeom>
          <a:noFill/>
        </p:spPr>
        <p:txBody>
          <a:bodyPr wrap="square" rtlCol="0">
            <a:spAutoFit/>
          </a:bodyPr>
          <a:lstStyle/>
          <a:p>
            <a:r>
              <a:rPr lang="en-US" sz="3200" b="1" dirty="0">
                <a:solidFill>
                  <a:schemeClr val="accent1"/>
                </a:solidFill>
              </a:rPr>
              <a:t>ARIMA </a:t>
            </a:r>
            <a:endParaRPr lang="en-IN" sz="3200" b="1" dirty="0">
              <a:solidFill>
                <a:schemeClr val="accent1"/>
              </a:solidFill>
            </a:endParaRPr>
          </a:p>
        </p:txBody>
      </p:sp>
      <p:sp>
        <p:nvSpPr>
          <p:cNvPr id="5" name="TextBox 4">
            <a:extLst>
              <a:ext uri="{FF2B5EF4-FFF2-40B4-BE49-F238E27FC236}">
                <a16:creationId xmlns:a16="http://schemas.microsoft.com/office/drawing/2014/main" id="{05CD1503-FFD8-E363-62A1-9BE06760006D}"/>
              </a:ext>
            </a:extLst>
          </p:cNvPr>
          <p:cNvSpPr txBox="1"/>
          <p:nvPr/>
        </p:nvSpPr>
        <p:spPr>
          <a:xfrm>
            <a:off x="2253711" y="5815237"/>
            <a:ext cx="2006600" cy="646331"/>
          </a:xfrm>
          <a:prstGeom prst="rect">
            <a:avLst/>
          </a:prstGeom>
          <a:noFill/>
        </p:spPr>
        <p:txBody>
          <a:bodyPr wrap="square" rtlCol="0">
            <a:spAutoFit/>
          </a:bodyPr>
          <a:lstStyle/>
          <a:p>
            <a:br>
              <a:rPr lang="en-IN" dirty="0"/>
            </a:br>
            <a:endParaRPr lang="en-IN" dirty="0"/>
          </a:p>
        </p:txBody>
      </p:sp>
      <p:pic>
        <p:nvPicPr>
          <p:cNvPr id="11" name="Picture 10">
            <a:extLst>
              <a:ext uri="{FF2B5EF4-FFF2-40B4-BE49-F238E27FC236}">
                <a16:creationId xmlns:a16="http://schemas.microsoft.com/office/drawing/2014/main" id="{D3A1A8B9-5B77-E8B2-9121-2700E2D6E97E}"/>
              </a:ext>
            </a:extLst>
          </p:cNvPr>
          <p:cNvPicPr>
            <a:picLocks noChangeAspect="1"/>
          </p:cNvPicPr>
          <p:nvPr/>
        </p:nvPicPr>
        <p:blipFill>
          <a:blip r:embed="rId2"/>
          <a:stretch>
            <a:fillRect/>
          </a:stretch>
        </p:blipFill>
        <p:spPr>
          <a:xfrm>
            <a:off x="968767" y="902329"/>
            <a:ext cx="10254466" cy="5479227"/>
          </a:xfrm>
          <a:prstGeom prst="rect">
            <a:avLst/>
          </a:prstGeom>
        </p:spPr>
      </p:pic>
    </p:spTree>
    <p:extLst>
      <p:ext uri="{BB962C8B-B14F-4D97-AF65-F5344CB8AC3E}">
        <p14:creationId xmlns:p14="http://schemas.microsoft.com/office/powerpoint/2010/main" val="4195995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2AF94-C383-5E19-8F3F-4020F326E60E}"/>
              </a:ext>
            </a:extLst>
          </p:cNvPr>
          <p:cNvSpPr txBox="1"/>
          <p:nvPr/>
        </p:nvSpPr>
        <p:spPr>
          <a:xfrm>
            <a:off x="431800" y="177799"/>
            <a:ext cx="6366933" cy="584775"/>
          </a:xfrm>
          <a:prstGeom prst="rect">
            <a:avLst/>
          </a:prstGeom>
          <a:noFill/>
        </p:spPr>
        <p:txBody>
          <a:bodyPr wrap="square" rtlCol="0">
            <a:spAutoFit/>
          </a:bodyPr>
          <a:lstStyle/>
          <a:p>
            <a:r>
              <a:rPr lang="en-US" sz="3200" b="1" dirty="0">
                <a:solidFill>
                  <a:schemeClr val="accent1"/>
                </a:solidFill>
                <a:latin typeface="Söhne"/>
              </a:rPr>
              <a:t>L</a:t>
            </a:r>
            <a:r>
              <a:rPr lang="en-IN" sz="3200" b="1" dirty="0" err="1">
                <a:solidFill>
                  <a:schemeClr val="accent1"/>
                </a:solidFill>
                <a:latin typeface="Söhne"/>
              </a:rPr>
              <a:t>inear</a:t>
            </a:r>
            <a:r>
              <a:rPr lang="en-IN" sz="3200" b="1" dirty="0">
                <a:solidFill>
                  <a:schemeClr val="accent1"/>
                </a:solidFill>
                <a:latin typeface="Söhne"/>
              </a:rPr>
              <a:t> Regression</a:t>
            </a:r>
            <a:endParaRPr lang="en-IN" sz="3200" b="1" dirty="0">
              <a:solidFill>
                <a:schemeClr val="accent1"/>
              </a:solidFill>
            </a:endParaRPr>
          </a:p>
        </p:txBody>
      </p:sp>
      <p:pic>
        <p:nvPicPr>
          <p:cNvPr id="5" name="Picture 4">
            <a:extLst>
              <a:ext uri="{FF2B5EF4-FFF2-40B4-BE49-F238E27FC236}">
                <a16:creationId xmlns:a16="http://schemas.microsoft.com/office/drawing/2014/main" id="{9FFAF975-ECE3-3C35-0979-66A437E2D636}"/>
              </a:ext>
            </a:extLst>
          </p:cNvPr>
          <p:cNvPicPr>
            <a:picLocks noChangeAspect="1"/>
          </p:cNvPicPr>
          <p:nvPr/>
        </p:nvPicPr>
        <p:blipFill>
          <a:blip r:embed="rId2"/>
          <a:stretch>
            <a:fillRect/>
          </a:stretch>
        </p:blipFill>
        <p:spPr>
          <a:xfrm>
            <a:off x="876032" y="779508"/>
            <a:ext cx="10316902" cy="5696238"/>
          </a:xfrm>
          <a:prstGeom prst="rect">
            <a:avLst/>
          </a:prstGeom>
        </p:spPr>
      </p:pic>
    </p:spTree>
    <p:extLst>
      <p:ext uri="{BB962C8B-B14F-4D97-AF65-F5344CB8AC3E}">
        <p14:creationId xmlns:p14="http://schemas.microsoft.com/office/powerpoint/2010/main" val="2646936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2AF94-C383-5E19-8F3F-4020F326E60E}"/>
              </a:ext>
            </a:extLst>
          </p:cNvPr>
          <p:cNvSpPr txBox="1"/>
          <p:nvPr/>
        </p:nvSpPr>
        <p:spPr>
          <a:xfrm>
            <a:off x="431799" y="194733"/>
            <a:ext cx="4157133" cy="1077218"/>
          </a:xfrm>
          <a:prstGeom prst="rect">
            <a:avLst/>
          </a:prstGeom>
          <a:noFill/>
        </p:spPr>
        <p:txBody>
          <a:bodyPr wrap="square" rtlCol="0">
            <a:spAutoFit/>
          </a:bodyPr>
          <a:lstStyle/>
          <a:p>
            <a:r>
              <a:rPr lang="en-IN" sz="3200" b="1" i="0" dirty="0">
                <a:solidFill>
                  <a:schemeClr val="accent1"/>
                </a:solidFill>
                <a:effectLst/>
                <a:latin typeface="Helvetica Neue"/>
              </a:rPr>
              <a:t>Model’s Evaluation</a:t>
            </a:r>
          </a:p>
          <a:p>
            <a:endParaRPr lang="en-IN" sz="3200" b="1" dirty="0">
              <a:solidFill>
                <a:schemeClr val="accent1"/>
              </a:solidFill>
            </a:endParaRPr>
          </a:p>
        </p:txBody>
      </p:sp>
      <p:pic>
        <p:nvPicPr>
          <p:cNvPr id="5" name="Picture 4">
            <a:extLst>
              <a:ext uri="{FF2B5EF4-FFF2-40B4-BE49-F238E27FC236}">
                <a16:creationId xmlns:a16="http://schemas.microsoft.com/office/drawing/2014/main" id="{18A6EFF8-5DEA-DF97-38CE-D2581B463626}"/>
              </a:ext>
            </a:extLst>
          </p:cNvPr>
          <p:cNvPicPr>
            <a:picLocks noChangeAspect="1"/>
          </p:cNvPicPr>
          <p:nvPr/>
        </p:nvPicPr>
        <p:blipFill>
          <a:blip r:embed="rId2"/>
          <a:stretch>
            <a:fillRect/>
          </a:stretch>
        </p:blipFill>
        <p:spPr>
          <a:xfrm>
            <a:off x="1001019" y="1542885"/>
            <a:ext cx="9935962" cy="41249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92469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1648D-D3B9-93E6-2662-F0FE17C399A8}"/>
              </a:ext>
            </a:extLst>
          </p:cNvPr>
          <p:cNvSpPr txBox="1"/>
          <p:nvPr/>
        </p:nvSpPr>
        <p:spPr>
          <a:xfrm>
            <a:off x="325967" y="1122825"/>
            <a:ext cx="7776633" cy="5632311"/>
          </a:xfrm>
          <a:prstGeom prst="rect">
            <a:avLst/>
          </a:prstGeom>
          <a:noFill/>
        </p:spPr>
        <p:txBody>
          <a:bodyPr wrap="square" rtlCol="0">
            <a:spAutoFit/>
          </a:bodyPr>
          <a:lstStyle/>
          <a:p>
            <a:pPr marL="285750" indent="-285750" algn="l">
              <a:buFont typeface="Wingdings" panose="05000000000000000000" pitchFamily="2" charset="2"/>
              <a:buChar char="ü"/>
            </a:pPr>
            <a:r>
              <a:rPr lang="en-IN" b="0" i="0" dirty="0">
                <a:solidFill>
                  <a:schemeClr val="bg2">
                    <a:lumMod val="25000"/>
                  </a:schemeClr>
                </a:solidFill>
                <a:effectLst/>
                <a:latin typeface="Söhne"/>
              </a:rPr>
              <a:t>Gradient Boosting: This model achieved an RMSE score of 23.502197, indicating moderate accuracy in predicting the target variable.</a:t>
            </a:r>
          </a:p>
          <a:p>
            <a:pPr algn="l"/>
            <a:endParaRPr lang="en-IN" b="0" i="0" dirty="0">
              <a:solidFill>
                <a:schemeClr val="bg2">
                  <a:lumMod val="25000"/>
                </a:schemeClr>
              </a:solidFill>
              <a:effectLst/>
              <a:latin typeface="Söhne"/>
            </a:endParaRPr>
          </a:p>
          <a:p>
            <a:pPr marL="285750" indent="-285750" algn="l">
              <a:buFont typeface="Wingdings" panose="05000000000000000000" pitchFamily="2" charset="2"/>
              <a:buChar char="ü"/>
            </a:pPr>
            <a:r>
              <a:rPr lang="en-IN" b="0" i="0" dirty="0">
                <a:solidFill>
                  <a:schemeClr val="bg2">
                    <a:lumMod val="25000"/>
                  </a:schemeClr>
                </a:solidFill>
                <a:effectLst/>
                <a:latin typeface="Söhne"/>
              </a:rPr>
              <a:t>ARIMA: The ARIMA model obtained an RMSE score of 22.881375, suggesting relatively better performance than Gradient Boosting.</a:t>
            </a:r>
          </a:p>
          <a:p>
            <a:pPr algn="l"/>
            <a:endParaRPr lang="en-IN" b="0" i="0" dirty="0">
              <a:solidFill>
                <a:schemeClr val="bg2">
                  <a:lumMod val="25000"/>
                </a:schemeClr>
              </a:solidFill>
              <a:effectLst/>
              <a:latin typeface="Söhne"/>
            </a:endParaRPr>
          </a:p>
          <a:p>
            <a:pPr marL="285750" indent="-285750" algn="l">
              <a:buFont typeface="Wingdings" panose="05000000000000000000" pitchFamily="2" charset="2"/>
              <a:buChar char="ü"/>
            </a:pPr>
            <a:r>
              <a:rPr lang="en-IN" b="0" i="0" dirty="0">
                <a:solidFill>
                  <a:schemeClr val="bg2">
                    <a:lumMod val="25000"/>
                  </a:schemeClr>
                </a:solidFill>
                <a:effectLst/>
                <a:latin typeface="Söhne"/>
              </a:rPr>
              <a:t>Holt-Winters: With an RMSE score of 27.400464, the Holt-Winters model demonstrates slightly higher errors compared to ARIMA and Gradient Boosting.</a:t>
            </a:r>
          </a:p>
          <a:p>
            <a:pPr algn="l"/>
            <a:endParaRPr lang="en-IN" b="0" i="0" dirty="0">
              <a:solidFill>
                <a:schemeClr val="bg2">
                  <a:lumMod val="25000"/>
                </a:schemeClr>
              </a:solidFill>
              <a:effectLst/>
              <a:latin typeface="Söhne"/>
            </a:endParaRPr>
          </a:p>
          <a:p>
            <a:pPr marL="285750" indent="-285750" algn="l">
              <a:buFont typeface="Wingdings" panose="05000000000000000000" pitchFamily="2" charset="2"/>
              <a:buChar char="ü"/>
            </a:pPr>
            <a:r>
              <a:rPr lang="en-IN" b="0" i="0" dirty="0">
                <a:solidFill>
                  <a:schemeClr val="bg2">
                    <a:lumMod val="25000"/>
                  </a:schemeClr>
                </a:solidFill>
                <a:effectLst/>
                <a:latin typeface="Söhne"/>
              </a:rPr>
              <a:t>LSTM: The LSTM model produced the lowest RMSE score of 3.789842, suggesting it has the best predictive accuracy among all the models evaluated.</a:t>
            </a:r>
          </a:p>
          <a:p>
            <a:pPr algn="l"/>
            <a:endParaRPr lang="en-IN" b="0" i="0" dirty="0">
              <a:solidFill>
                <a:schemeClr val="bg2">
                  <a:lumMod val="25000"/>
                </a:schemeClr>
              </a:solidFill>
              <a:effectLst/>
              <a:latin typeface="Söhne"/>
            </a:endParaRPr>
          </a:p>
          <a:p>
            <a:pPr marL="285750" indent="-285750" algn="l">
              <a:buFont typeface="Wingdings" panose="05000000000000000000" pitchFamily="2" charset="2"/>
              <a:buChar char="ü"/>
            </a:pPr>
            <a:r>
              <a:rPr lang="en-IN" b="0" i="0" dirty="0">
                <a:solidFill>
                  <a:schemeClr val="bg2">
                    <a:lumMod val="25000"/>
                  </a:schemeClr>
                </a:solidFill>
                <a:effectLst/>
                <a:latin typeface="Söhne"/>
              </a:rPr>
              <a:t>SVR: The Support Vector Regression (SVR) model obtained an RMSE score of 37.803234, indicating higher errors compared to the previous models.</a:t>
            </a:r>
          </a:p>
          <a:p>
            <a:pPr algn="l"/>
            <a:endParaRPr lang="en-IN" b="0" i="0" dirty="0">
              <a:solidFill>
                <a:schemeClr val="bg2">
                  <a:lumMod val="25000"/>
                </a:schemeClr>
              </a:solidFill>
              <a:effectLst/>
              <a:latin typeface="Söhne"/>
            </a:endParaRPr>
          </a:p>
          <a:p>
            <a:pPr marL="285750" indent="-285750" algn="l">
              <a:buFont typeface="Wingdings" panose="05000000000000000000" pitchFamily="2" charset="2"/>
              <a:buChar char="ü"/>
            </a:pPr>
            <a:r>
              <a:rPr lang="en-IN" b="0" i="0" dirty="0">
                <a:solidFill>
                  <a:schemeClr val="bg2">
                    <a:lumMod val="25000"/>
                  </a:schemeClr>
                </a:solidFill>
                <a:effectLst/>
                <a:latin typeface="Söhne"/>
              </a:rPr>
              <a:t>Linear Regression: The Linear Regression model performed the least accurately, with an RMSE score of 54.584083, indicating the highest level of prediction errors.</a:t>
            </a:r>
          </a:p>
          <a:p>
            <a:endParaRPr lang="en-IN" dirty="0"/>
          </a:p>
        </p:txBody>
      </p:sp>
      <p:sp>
        <p:nvSpPr>
          <p:cNvPr id="3" name="TextBox 2">
            <a:extLst>
              <a:ext uri="{FF2B5EF4-FFF2-40B4-BE49-F238E27FC236}">
                <a16:creationId xmlns:a16="http://schemas.microsoft.com/office/drawing/2014/main" id="{3F5DDB38-CA14-D48F-D456-A4A02DF3FE17}"/>
              </a:ext>
            </a:extLst>
          </p:cNvPr>
          <p:cNvSpPr txBox="1"/>
          <p:nvPr/>
        </p:nvSpPr>
        <p:spPr>
          <a:xfrm>
            <a:off x="8305801" y="1965110"/>
            <a:ext cx="2362200" cy="3970318"/>
          </a:xfrm>
          <a:prstGeom prst="rect">
            <a:avLst/>
          </a:prstGeom>
          <a:noFill/>
        </p:spPr>
        <p:txBody>
          <a:bodyPr wrap="square" rtlCol="0">
            <a:spAutoFit/>
          </a:bodyPr>
          <a:lstStyle/>
          <a:p>
            <a:r>
              <a:rPr lang="en-IN" b="0" i="0" dirty="0">
                <a:solidFill>
                  <a:schemeClr val="accent4"/>
                </a:solidFill>
                <a:effectLst/>
                <a:latin typeface="Söhne"/>
              </a:rPr>
              <a:t>the LSTM model achieved the lowest RMSE score, indicating the best predictive performance. Therefore, it can be concluded that the LSTM model is the most suitable for the given task, as it provides the most accurate predictions compared to the other models.</a:t>
            </a:r>
            <a:endParaRPr lang="en-IN" b="1" dirty="0">
              <a:solidFill>
                <a:schemeClr val="accent4"/>
              </a:solidFill>
            </a:endParaRPr>
          </a:p>
        </p:txBody>
      </p:sp>
      <p:sp>
        <p:nvSpPr>
          <p:cNvPr id="4" name="TextBox 3">
            <a:extLst>
              <a:ext uri="{FF2B5EF4-FFF2-40B4-BE49-F238E27FC236}">
                <a16:creationId xmlns:a16="http://schemas.microsoft.com/office/drawing/2014/main" id="{C929C1C2-B209-347A-26F9-235C5DFEB1B8}"/>
              </a:ext>
            </a:extLst>
          </p:cNvPr>
          <p:cNvSpPr txBox="1"/>
          <p:nvPr/>
        </p:nvSpPr>
        <p:spPr>
          <a:xfrm>
            <a:off x="8305800" y="1272613"/>
            <a:ext cx="2057400" cy="523220"/>
          </a:xfrm>
          <a:prstGeom prst="rect">
            <a:avLst/>
          </a:prstGeom>
          <a:noFill/>
        </p:spPr>
        <p:txBody>
          <a:bodyPr wrap="square" rtlCol="0">
            <a:spAutoFit/>
          </a:bodyPr>
          <a:lstStyle/>
          <a:p>
            <a:r>
              <a:rPr lang="en-US" sz="2800" b="1" dirty="0">
                <a:solidFill>
                  <a:schemeClr val="accent5"/>
                </a:solidFill>
                <a:latin typeface="Bahnschrift SemiBold" panose="020B0502040204020203" pitchFamily="34" charset="0"/>
              </a:rPr>
              <a:t>Conclusion</a:t>
            </a:r>
            <a:r>
              <a:rPr lang="en-US" dirty="0"/>
              <a:t> </a:t>
            </a:r>
            <a:endParaRPr lang="en-IN" dirty="0"/>
          </a:p>
        </p:txBody>
      </p:sp>
      <p:sp>
        <p:nvSpPr>
          <p:cNvPr id="5" name="TextBox 4">
            <a:extLst>
              <a:ext uri="{FF2B5EF4-FFF2-40B4-BE49-F238E27FC236}">
                <a16:creationId xmlns:a16="http://schemas.microsoft.com/office/drawing/2014/main" id="{3037FE4B-5B31-C3CF-A445-AF4FC3CD8BA8}"/>
              </a:ext>
            </a:extLst>
          </p:cNvPr>
          <p:cNvSpPr txBox="1"/>
          <p:nvPr/>
        </p:nvSpPr>
        <p:spPr>
          <a:xfrm>
            <a:off x="660400" y="372533"/>
            <a:ext cx="4800600" cy="523220"/>
          </a:xfrm>
          <a:prstGeom prst="rect">
            <a:avLst/>
          </a:prstGeom>
          <a:noFill/>
        </p:spPr>
        <p:txBody>
          <a:bodyPr wrap="square" rtlCol="0">
            <a:spAutoFit/>
          </a:bodyPr>
          <a:lstStyle/>
          <a:p>
            <a:r>
              <a:rPr lang="en-US" sz="2800" b="1" dirty="0">
                <a:solidFill>
                  <a:schemeClr val="accent1"/>
                </a:solidFill>
              </a:rPr>
              <a:t>Final Model = LSTM</a:t>
            </a:r>
            <a:endParaRPr lang="en-IN" sz="2800" b="1" dirty="0">
              <a:solidFill>
                <a:schemeClr val="accent1"/>
              </a:solidFill>
            </a:endParaRPr>
          </a:p>
        </p:txBody>
      </p:sp>
    </p:spTree>
    <p:extLst>
      <p:ext uri="{BB962C8B-B14F-4D97-AF65-F5344CB8AC3E}">
        <p14:creationId xmlns:p14="http://schemas.microsoft.com/office/powerpoint/2010/main" val="1681255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620846-088D-4F41-A919-72027C7DED50}"/>
              </a:ext>
            </a:extLst>
          </p:cNvPr>
          <p:cNvPicPr>
            <a:picLocks noChangeAspect="1"/>
          </p:cNvPicPr>
          <p:nvPr/>
        </p:nvPicPr>
        <p:blipFill>
          <a:blip r:embed="rId2"/>
          <a:stretch>
            <a:fillRect/>
          </a:stretch>
        </p:blipFill>
        <p:spPr>
          <a:xfrm>
            <a:off x="2188548" y="1273856"/>
            <a:ext cx="8056120" cy="4936220"/>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98EAED8D-5BF2-72C3-A814-A5D1C240800C}"/>
              </a:ext>
            </a:extLst>
          </p:cNvPr>
          <p:cNvSpPr txBox="1"/>
          <p:nvPr/>
        </p:nvSpPr>
        <p:spPr>
          <a:xfrm>
            <a:off x="273008" y="216123"/>
            <a:ext cx="5943600" cy="584775"/>
          </a:xfrm>
          <a:prstGeom prst="rect">
            <a:avLst/>
          </a:prstGeom>
          <a:noFill/>
        </p:spPr>
        <p:txBody>
          <a:bodyPr wrap="square" rtlCol="0">
            <a:spAutoFit/>
          </a:bodyPr>
          <a:lstStyle/>
          <a:p>
            <a:r>
              <a:rPr lang="en-US" sz="3200" b="1" dirty="0">
                <a:solidFill>
                  <a:schemeClr val="accent1"/>
                </a:solidFill>
              </a:rPr>
              <a:t>Model deployment using Flask</a:t>
            </a:r>
            <a:endParaRPr lang="en-IN" sz="3200" b="1" dirty="0">
              <a:solidFill>
                <a:schemeClr val="accent1"/>
              </a:solidFill>
            </a:endParaRPr>
          </a:p>
        </p:txBody>
      </p:sp>
    </p:spTree>
    <p:extLst>
      <p:ext uri="{BB962C8B-B14F-4D97-AF65-F5344CB8AC3E}">
        <p14:creationId xmlns:p14="http://schemas.microsoft.com/office/powerpoint/2010/main" val="304259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44F5-567F-9C22-E200-A7DDC5381B57}"/>
              </a:ext>
            </a:extLst>
          </p:cNvPr>
          <p:cNvSpPr>
            <a:spLocks noGrp="1"/>
          </p:cNvSpPr>
          <p:nvPr>
            <p:ph type="title"/>
          </p:nvPr>
        </p:nvSpPr>
        <p:spPr>
          <a:xfrm>
            <a:off x="0" y="0"/>
            <a:ext cx="10016066" cy="753533"/>
          </a:xfrm>
        </p:spPr>
        <p:txBody>
          <a:bodyPr/>
          <a:lstStyle/>
          <a:p>
            <a:r>
              <a:rPr lang="en-US" b="1" dirty="0"/>
              <a:t>Deployment Of Model and User Interface</a:t>
            </a:r>
            <a:endParaRPr lang="en-IN" b="1" dirty="0"/>
          </a:p>
        </p:txBody>
      </p:sp>
      <p:sp>
        <p:nvSpPr>
          <p:cNvPr id="3" name="TextBox 2">
            <a:extLst>
              <a:ext uri="{FF2B5EF4-FFF2-40B4-BE49-F238E27FC236}">
                <a16:creationId xmlns:a16="http://schemas.microsoft.com/office/drawing/2014/main" id="{30C36C6D-217B-B759-9866-C93082940750}"/>
              </a:ext>
            </a:extLst>
          </p:cNvPr>
          <p:cNvSpPr txBox="1"/>
          <p:nvPr/>
        </p:nvSpPr>
        <p:spPr>
          <a:xfrm>
            <a:off x="728134" y="1012954"/>
            <a:ext cx="9745133" cy="4832092"/>
          </a:xfrm>
          <a:prstGeom prst="rect">
            <a:avLst/>
          </a:prstGeom>
          <a:noFill/>
        </p:spPr>
        <p:txBody>
          <a:bodyPr wrap="square" rtlCol="0">
            <a:spAutoFit/>
          </a:bodyPr>
          <a:lstStyle/>
          <a:p>
            <a:pPr marL="457200" indent="-457200" algn="l">
              <a:buFont typeface="Wingdings" panose="05000000000000000000" pitchFamily="2" charset="2"/>
              <a:buChar char="ü"/>
            </a:pPr>
            <a:r>
              <a:rPr lang="en-IN" sz="2800" b="1" i="0" dirty="0">
                <a:effectLst/>
                <a:latin typeface="Söhne"/>
              </a:rPr>
              <a:t>We implemented a machine learning model and made it available for practical use.</a:t>
            </a:r>
          </a:p>
          <a:p>
            <a:pPr marL="457200" indent="-457200" algn="l">
              <a:buFont typeface="Wingdings" panose="05000000000000000000" pitchFamily="2" charset="2"/>
              <a:buChar char="ü"/>
            </a:pPr>
            <a:endParaRPr lang="en-IN" sz="2800" b="1" i="0" dirty="0">
              <a:effectLst/>
              <a:latin typeface="Söhne"/>
            </a:endParaRPr>
          </a:p>
          <a:p>
            <a:pPr marL="457200" indent="-457200" algn="l">
              <a:buFont typeface="Wingdings" panose="05000000000000000000" pitchFamily="2" charset="2"/>
              <a:buChar char="ü"/>
            </a:pPr>
            <a:r>
              <a:rPr lang="en-IN" sz="2800" b="1" i="0" dirty="0">
                <a:effectLst/>
                <a:latin typeface="Söhne"/>
              </a:rPr>
              <a:t>We designed a user-friendly interface to interact with the machine learning model.</a:t>
            </a:r>
          </a:p>
          <a:p>
            <a:pPr marL="457200" indent="-457200" algn="l">
              <a:buFont typeface="Wingdings" panose="05000000000000000000" pitchFamily="2" charset="2"/>
              <a:buChar char="ü"/>
            </a:pPr>
            <a:endParaRPr lang="en-IN" sz="2800" b="1" i="0" dirty="0">
              <a:effectLst/>
              <a:latin typeface="Söhne"/>
            </a:endParaRPr>
          </a:p>
          <a:p>
            <a:pPr marL="457200" indent="-457200" algn="l">
              <a:buFont typeface="Wingdings" panose="05000000000000000000" pitchFamily="2" charset="2"/>
              <a:buChar char="ü"/>
            </a:pPr>
            <a:r>
              <a:rPr lang="en-IN" sz="2800" b="1" i="0" dirty="0">
                <a:effectLst/>
                <a:latin typeface="Söhne"/>
              </a:rPr>
              <a:t>We utilized Flask and HTML to develop the interface, ensuring simplicity and ease of use.</a:t>
            </a:r>
          </a:p>
          <a:p>
            <a:pPr marL="457200" indent="-457200" algn="l">
              <a:buFont typeface="Wingdings" panose="05000000000000000000" pitchFamily="2" charset="2"/>
              <a:buChar char="ü"/>
            </a:pPr>
            <a:endParaRPr lang="en-IN" sz="2800" b="1" i="0" dirty="0">
              <a:effectLst/>
              <a:latin typeface="Söhne"/>
            </a:endParaRPr>
          </a:p>
          <a:p>
            <a:pPr marL="457200" indent="-457200" algn="l">
              <a:buFont typeface="Wingdings" panose="05000000000000000000" pitchFamily="2" charset="2"/>
              <a:buChar char="ü"/>
            </a:pPr>
            <a:r>
              <a:rPr lang="en-IN" sz="2800" b="1" i="0" dirty="0">
                <a:effectLst/>
                <a:latin typeface="Söhne"/>
              </a:rPr>
              <a:t>Our goal was to provide a straightforward and intuitive experience for users.</a:t>
            </a:r>
          </a:p>
        </p:txBody>
      </p:sp>
    </p:spTree>
    <p:extLst>
      <p:ext uri="{BB962C8B-B14F-4D97-AF65-F5344CB8AC3E}">
        <p14:creationId xmlns:p14="http://schemas.microsoft.com/office/powerpoint/2010/main" val="137946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8E39FA-CDD5-E10E-5A4D-EDEDA0CD42DB}"/>
              </a:ext>
            </a:extLst>
          </p:cNvPr>
          <p:cNvSpPr txBox="1"/>
          <p:nvPr/>
        </p:nvSpPr>
        <p:spPr>
          <a:xfrm>
            <a:off x="1274231" y="601595"/>
            <a:ext cx="7437967" cy="584775"/>
          </a:xfrm>
          <a:prstGeom prst="rect">
            <a:avLst/>
          </a:prstGeom>
          <a:noFill/>
        </p:spPr>
        <p:txBody>
          <a:bodyPr wrap="square" rtlCol="0">
            <a:spAutoFit/>
          </a:bodyPr>
          <a:lstStyle/>
          <a:p>
            <a:r>
              <a:rPr lang="en-IN" sz="3200" b="1" i="0" u="none" strike="noStrike" dirty="0">
                <a:solidFill>
                  <a:schemeClr val="accent2"/>
                </a:solidFill>
                <a:effectLst/>
                <a:latin typeface="Arial" panose="020B0604020202020204" pitchFamily="34" charset="0"/>
              </a:rPr>
              <a:t>Project Architecture / Project Flow</a:t>
            </a:r>
            <a:endParaRPr lang="en-IN" sz="3200" dirty="0">
              <a:solidFill>
                <a:schemeClr val="accent2"/>
              </a:solidFill>
            </a:endParaRPr>
          </a:p>
        </p:txBody>
      </p:sp>
      <p:pic>
        <p:nvPicPr>
          <p:cNvPr id="7" name="Picture 6">
            <a:extLst>
              <a:ext uri="{FF2B5EF4-FFF2-40B4-BE49-F238E27FC236}">
                <a16:creationId xmlns:a16="http://schemas.microsoft.com/office/drawing/2014/main" id="{01829D35-FE49-D325-D724-010CFBCCFB27}"/>
              </a:ext>
            </a:extLst>
          </p:cNvPr>
          <p:cNvPicPr>
            <a:picLocks noChangeAspect="1"/>
          </p:cNvPicPr>
          <p:nvPr/>
        </p:nvPicPr>
        <p:blipFill rotWithShape="1">
          <a:blip r:embed="rId2"/>
          <a:srcRect l="2595"/>
          <a:stretch/>
        </p:blipFill>
        <p:spPr>
          <a:xfrm>
            <a:off x="1274231" y="1845873"/>
            <a:ext cx="7027333" cy="43064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8734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8B455C-4E18-8B52-63D5-FA5DABD3E6A6}"/>
              </a:ext>
            </a:extLst>
          </p:cNvPr>
          <p:cNvPicPr>
            <a:picLocks noChangeAspect="1"/>
          </p:cNvPicPr>
          <p:nvPr/>
        </p:nvPicPr>
        <p:blipFill>
          <a:blip r:embed="rId2"/>
          <a:stretch>
            <a:fillRect/>
          </a:stretch>
        </p:blipFill>
        <p:spPr>
          <a:xfrm>
            <a:off x="5650211" y="1049866"/>
            <a:ext cx="4472323" cy="5477934"/>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E1C6C39B-0656-C884-3C2C-B0DC62260C84}"/>
              </a:ext>
            </a:extLst>
          </p:cNvPr>
          <p:cNvSpPr txBox="1"/>
          <p:nvPr/>
        </p:nvSpPr>
        <p:spPr>
          <a:xfrm>
            <a:off x="143933" y="115669"/>
            <a:ext cx="6138333" cy="646331"/>
          </a:xfrm>
          <a:prstGeom prst="rect">
            <a:avLst/>
          </a:prstGeom>
          <a:noFill/>
        </p:spPr>
        <p:txBody>
          <a:bodyPr wrap="square" rtlCol="0">
            <a:spAutoFit/>
          </a:bodyPr>
          <a:lstStyle/>
          <a:p>
            <a:r>
              <a:rPr lang="en-US" sz="3600" b="1" dirty="0">
                <a:solidFill>
                  <a:schemeClr val="accent1"/>
                </a:solidFill>
              </a:rPr>
              <a:t>Flask code </a:t>
            </a:r>
            <a:r>
              <a:rPr lang="en-US" dirty="0"/>
              <a:t>to create simple user interface</a:t>
            </a:r>
            <a:endParaRPr lang="en-IN" dirty="0"/>
          </a:p>
        </p:txBody>
      </p:sp>
      <p:sp>
        <p:nvSpPr>
          <p:cNvPr id="9" name="TextBox 8">
            <a:extLst>
              <a:ext uri="{FF2B5EF4-FFF2-40B4-BE49-F238E27FC236}">
                <a16:creationId xmlns:a16="http://schemas.microsoft.com/office/drawing/2014/main" id="{6CDC33B7-115C-3EFA-0F12-F416A586E154}"/>
              </a:ext>
            </a:extLst>
          </p:cNvPr>
          <p:cNvSpPr txBox="1"/>
          <p:nvPr/>
        </p:nvSpPr>
        <p:spPr>
          <a:xfrm>
            <a:off x="1862666" y="1186007"/>
            <a:ext cx="2142068" cy="4801314"/>
          </a:xfrm>
          <a:prstGeom prst="rect">
            <a:avLst/>
          </a:prstGeom>
          <a:noFill/>
        </p:spPr>
        <p:txBody>
          <a:bodyPr wrap="square" rtlCol="0">
            <a:spAutoFit/>
          </a:bodyPr>
          <a:lstStyle/>
          <a:p>
            <a:br>
              <a:rPr lang="en-IN" dirty="0"/>
            </a:br>
            <a:r>
              <a:rPr lang="en-IN" b="0" i="0" dirty="0">
                <a:effectLst/>
                <a:latin typeface="Arial Black" panose="020B0A04020102020204" pitchFamily="34" charset="0"/>
              </a:rPr>
              <a:t>We use this </a:t>
            </a:r>
            <a:r>
              <a:rPr lang="en-IN" sz="2800" b="0" i="0" dirty="0">
                <a:effectLst/>
                <a:latin typeface="Arial Black" panose="020B0A04020102020204" pitchFamily="34" charset="0"/>
              </a:rPr>
              <a:t>Flask</a:t>
            </a:r>
            <a:r>
              <a:rPr lang="en-IN" b="0" i="0" dirty="0">
                <a:effectLst/>
                <a:latin typeface="Arial Black" panose="020B0A04020102020204" pitchFamily="34" charset="0"/>
              </a:rPr>
              <a:t> code to run an </a:t>
            </a:r>
            <a:r>
              <a:rPr lang="en-IN" sz="3200" b="0" i="0" dirty="0">
                <a:effectLst/>
                <a:latin typeface="Arial Black" panose="020B0A04020102020204" pitchFamily="34" charset="0"/>
              </a:rPr>
              <a:t>HTML</a:t>
            </a:r>
            <a:r>
              <a:rPr lang="en-IN" b="0" i="0" dirty="0">
                <a:effectLst/>
                <a:latin typeface="Arial Black" panose="020B0A04020102020204" pitchFamily="34" charset="0"/>
              </a:rPr>
              <a:t> </a:t>
            </a:r>
            <a:r>
              <a:rPr lang="en-IN" sz="2400" b="0" i="0" dirty="0">
                <a:effectLst/>
                <a:latin typeface="Arial Black" panose="020B0A04020102020204" pitchFamily="34" charset="0"/>
              </a:rPr>
              <a:t>page for </a:t>
            </a:r>
            <a:r>
              <a:rPr lang="en-IN" sz="2400" b="0" i="0" dirty="0">
                <a:solidFill>
                  <a:schemeClr val="accent4"/>
                </a:solidFill>
                <a:effectLst/>
                <a:latin typeface="Arial Black" panose="020B0A04020102020204" pitchFamily="34" charset="0"/>
              </a:rPr>
              <a:t>users</a:t>
            </a:r>
            <a:r>
              <a:rPr lang="en-IN" sz="2400" b="0" i="0" dirty="0">
                <a:effectLst/>
                <a:latin typeface="Arial Black" panose="020B0A04020102020204" pitchFamily="34" charset="0"/>
              </a:rPr>
              <a:t> so that anyone can </a:t>
            </a:r>
            <a:r>
              <a:rPr lang="en-IN" sz="2400" b="0" i="0" dirty="0">
                <a:solidFill>
                  <a:schemeClr val="accent4"/>
                </a:solidFill>
                <a:effectLst/>
                <a:latin typeface="Arial Black" panose="020B0A04020102020204" pitchFamily="34" charset="0"/>
              </a:rPr>
              <a:t>easily access </a:t>
            </a:r>
            <a:r>
              <a:rPr lang="en-IN" sz="2400" b="0" i="0" dirty="0">
                <a:effectLst/>
                <a:latin typeface="Arial Black" panose="020B0A04020102020204" pitchFamily="34" charset="0"/>
              </a:rPr>
              <a:t>and </a:t>
            </a:r>
            <a:r>
              <a:rPr lang="en-IN" sz="2400" b="0" i="0" dirty="0">
                <a:solidFill>
                  <a:schemeClr val="accent4"/>
                </a:solidFill>
                <a:effectLst/>
                <a:latin typeface="Arial Black" panose="020B0A04020102020204" pitchFamily="34" charset="0"/>
              </a:rPr>
              <a:t>use our resources</a:t>
            </a:r>
            <a:r>
              <a:rPr lang="en-IN" sz="2400" b="0" i="0" dirty="0">
                <a:effectLst/>
                <a:latin typeface="Arial Black" panose="020B0A04020102020204" pitchFamily="34" charset="0"/>
              </a:rPr>
              <a:t>.</a:t>
            </a:r>
            <a:endParaRPr lang="en-IN" sz="2400" dirty="0">
              <a:latin typeface="Arial Black" panose="020B0A04020102020204" pitchFamily="34" charset="0"/>
            </a:endParaRPr>
          </a:p>
        </p:txBody>
      </p:sp>
    </p:spTree>
    <p:extLst>
      <p:ext uri="{BB962C8B-B14F-4D97-AF65-F5344CB8AC3E}">
        <p14:creationId xmlns:p14="http://schemas.microsoft.com/office/powerpoint/2010/main" val="356832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D741-8839-59F0-D79E-1D84AED235DC}"/>
              </a:ext>
            </a:extLst>
          </p:cNvPr>
          <p:cNvSpPr>
            <a:spLocks noGrp="1"/>
          </p:cNvSpPr>
          <p:nvPr>
            <p:ph type="title"/>
          </p:nvPr>
        </p:nvSpPr>
        <p:spPr>
          <a:xfrm>
            <a:off x="423334" y="364066"/>
            <a:ext cx="8596668" cy="702733"/>
          </a:xfrm>
        </p:spPr>
        <p:txBody>
          <a:bodyPr/>
          <a:lstStyle/>
          <a:p>
            <a:r>
              <a:rPr lang="en-US" b="1" dirty="0">
                <a:latin typeface="Arial Black" panose="020B0A04020102020204" pitchFamily="34" charset="0"/>
                <a:cs typeface="Aparajita" panose="02020603050405020304" pitchFamily="18" charset="0"/>
              </a:rPr>
              <a:t>Simple User </a:t>
            </a:r>
            <a:r>
              <a:rPr lang="en-IN" b="1" dirty="0">
                <a:latin typeface="Arial Black" panose="020B0A04020102020204" pitchFamily="34" charset="0"/>
                <a:cs typeface="Aparajita" panose="02020603050405020304" pitchFamily="18" charset="0"/>
              </a:rPr>
              <a:t>I</a:t>
            </a:r>
            <a:r>
              <a:rPr lang="en-IN" sz="3600" b="1" i="0" dirty="0">
                <a:effectLst/>
                <a:latin typeface="Arial Black" panose="020B0A04020102020204" pitchFamily="34" charset="0"/>
                <a:cs typeface="Aparajita" panose="02020603050405020304" pitchFamily="18" charset="0"/>
              </a:rPr>
              <a:t>nterface</a:t>
            </a:r>
            <a:r>
              <a:rPr lang="en-US" dirty="0">
                <a:latin typeface="Arial Black" panose="020B0A04020102020204" pitchFamily="34" charset="0"/>
                <a:cs typeface="Aparajita" panose="02020603050405020304" pitchFamily="18" charset="0"/>
              </a:rPr>
              <a:t> </a:t>
            </a:r>
            <a:endParaRPr lang="en-IN" dirty="0">
              <a:latin typeface="Arial Black" panose="020B0A04020102020204" pitchFamily="34" charset="0"/>
              <a:cs typeface="Aparajita" panose="02020603050405020304" pitchFamily="18" charset="0"/>
            </a:endParaRPr>
          </a:p>
        </p:txBody>
      </p:sp>
      <p:pic>
        <p:nvPicPr>
          <p:cNvPr id="6" name="Picture 5">
            <a:extLst>
              <a:ext uri="{FF2B5EF4-FFF2-40B4-BE49-F238E27FC236}">
                <a16:creationId xmlns:a16="http://schemas.microsoft.com/office/drawing/2014/main" id="{D6EFF508-ACC4-F7B2-0E7A-814548962EA0}"/>
              </a:ext>
            </a:extLst>
          </p:cNvPr>
          <p:cNvPicPr>
            <a:picLocks noChangeAspect="1"/>
          </p:cNvPicPr>
          <p:nvPr/>
        </p:nvPicPr>
        <p:blipFill>
          <a:blip r:embed="rId2"/>
          <a:stretch>
            <a:fillRect/>
          </a:stretch>
        </p:blipFill>
        <p:spPr>
          <a:xfrm>
            <a:off x="4989654" y="1828800"/>
            <a:ext cx="6856142" cy="3604893"/>
          </a:xfrm>
          <a:prstGeom prst="rect">
            <a:avLst/>
          </a:prstGeom>
        </p:spPr>
      </p:pic>
      <p:sp>
        <p:nvSpPr>
          <p:cNvPr id="7" name="TextBox 6">
            <a:extLst>
              <a:ext uri="{FF2B5EF4-FFF2-40B4-BE49-F238E27FC236}">
                <a16:creationId xmlns:a16="http://schemas.microsoft.com/office/drawing/2014/main" id="{A0D51D4A-337B-10A9-311D-4CC5A4027542}"/>
              </a:ext>
            </a:extLst>
          </p:cNvPr>
          <p:cNvSpPr txBox="1"/>
          <p:nvPr/>
        </p:nvSpPr>
        <p:spPr>
          <a:xfrm>
            <a:off x="346204" y="1938867"/>
            <a:ext cx="1828799" cy="3170099"/>
          </a:xfrm>
          <a:prstGeom prst="rect">
            <a:avLst/>
          </a:prstGeom>
          <a:noFill/>
        </p:spPr>
        <p:txBody>
          <a:bodyPr wrap="square" rtlCol="0">
            <a:spAutoFit/>
          </a:bodyPr>
          <a:lstStyle/>
          <a:p>
            <a:r>
              <a:rPr lang="en-IN" sz="2000" b="1" i="0" dirty="0">
                <a:effectLst/>
                <a:latin typeface="Söhne"/>
              </a:rPr>
              <a:t>We created a user-friendly interface where users can input a date, click the predict button, and instantly obtain the desired result.</a:t>
            </a:r>
            <a:endParaRPr lang="en-IN" sz="2000" b="1" dirty="0"/>
          </a:p>
        </p:txBody>
      </p:sp>
      <p:sp>
        <p:nvSpPr>
          <p:cNvPr id="8" name="TextBox 7">
            <a:extLst>
              <a:ext uri="{FF2B5EF4-FFF2-40B4-BE49-F238E27FC236}">
                <a16:creationId xmlns:a16="http://schemas.microsoft.com/office/drawing/2014/main" id="{EA0E945C-DE86-CC8E-58DD-C6580F01875E}"/>
              </a:ext>
            </a:extLst>
          </p:cNvPr>
          <p:cNvSpPr txBox="1"/>
          <p:nvPr/>
        </p:nvSpPr>
        <p:spPr>
          <a:xfrm>
            <a:off x="2438400" y="2028616"/>
            <a:ext cx="1998133" cy="2800767"/>
          </a:xfrm>
          <a:prstGeom prst="rect">
            <a:avLst/>
          </a:prstGeom>
          <a:noFill/>
        </p:spPr>
        <p:txBody>
          <a:bodyPr wrap="square" rtlCol="0">
            <a:spAutoFit/>
          </a:bodyPr>
          <a:lstStyle/>
          <a:p>
            <a:r>
              <a:rPr lang="en-US" sz="1600" b="1" dirty="0">
                <a:solidFill>
                  <a:schemeClr val="accent4"/>
                </a:solidFill>
              </a:rPr>
              <a:t>  Just select</a:t>
            </a:r>
          </a:p>
          <a:p>
            <a:endParaRPr lang="en-US" sz="1600" b="1" dirty="0">
              <a:solidFill>
                <a:schemeClr val="accent4"/>
              </a:solidFill>
            </a:endParaRPr>
          </a:p>
          <a:p>
            <a:endParaRPr lang="en-US" sz="1600" b="1" dirty="0">
              <a:solidFill>
                <a:schemeClr val="accent4"/>
              </a:solidFill>
            </a:endParaRPr>
          </a:p>
          <a:p>
            <a:endParaRPr lang="en-US" sz="1600" b="1" dirty="0">
              <a:solidFill>
                <a:schemeClr val="accent4"/>
              </a:solidFill>
            </a:endParaRPr>
          </a:p>
          <a:p>
            <a:endParaRPr lang="en-US" sz="1600" b="1" dirty="0">
              <a:solidFill>
                <a:schemeClr val="accent4"/>
              </a:solidFill>
            </a:endParaRPr>
          </a:p>
          <a:p>
            <a:r>
              <a:rPr lang="en-US" sz="1600" b="1" dirty="0">
                <a:solidFill>
                  <a:schemeClr val="accent4"/>
                </a:solidFill>
              </a:rPr>
              <a:t>       Press </a:t>
            </a:r>
          </a:p>
          <a:p>
            <a:endParaRPr lang="en-US" sz="1600" b="1" dirty="0">
              <a:solidFill>
                <a:schemeClr val="accent4"/>
              </a:solidFill>
            </a:endParaRPr>
          </a:p>
          <a:p>
            <a:endParaRPr lang="en-US" sz="1600" b="1" dirty="0">
              <a:solidFill>
                <a:schemeClr val="accent4"/>
              </a:solidFill>
            </a:endParaRPr>
          </a:p>
          <a:p>
            <a:endParaRPr lang="en-US" sz="1600" b="1" dirty="0">
              <a:solidFill>
                <a:schemeClr val="accent4"/>
              </a:solidFill>
            </a:endParaRPr>
          </a:p>
          <a:p>
            <a:endParaRPr lang="en-US" sz="1600" b="1" dirty="0">
              <a:solidFill>
                <a:schemeClr val="accent4"/>
              </a:solidFill>
            </a:endParaRPr>
          </a:p>
          <a:p>
            <a:r>
              <a:rPr lang="en-US" sz="1600" b="1" dirty="0">
                <a:solidFill>
                  <a:schemeClr val="accent4"/>
                </a:solidFill>
              </a:rPr>
              <a:t>    Get result</a:t>
            </a:r>
            <a:endParaRPr lang="en-IN" sz="1600" b="1" dirty="0">
              <a:solidFill>
                <a:schemeClr val="accent4"/>
              </a:solidFill>
            </a:endParaRPr>
          </a:p>
        </p:txBody>
      </p:sp>
      <p:pic>
        <p:nvPicPr>
          <p:cNvPr id="10" name="Picture 9">
            <a:extLst>
              <a:ext uri="{FF2B5EF4-FFF2-40B4-BE49-F238E27FC236}">
                <a16:creationId xmlns:a16="http://schemas.microsoft.com/office/drawing/2014/main" id="{27E08B46-6C15-43DF-3B1A-C62E905175C3}"/>
              </a:ext>
            </a:extLst>
          </p:cNvPr>
          <p:cNvPicPr>
            <a:picLocks noChangeAspect="1"/>
          </p:cNvPicPr>
          <p:nvPr/>
        </p:nvPicPr>
        <p:blipFill>
          <a:blip r:embed="rId3"/>
          <a:stretch>
            <a:fillRect/>
          </a:stretch>
        </p:blipFill>
        <p:spPr>
          <a:xfrm>
            <a:off x="2455354" y="2608236"/>
            <a:ext cx="1505160" cy="371527"/>
          </a:xfrm>
          <a:prstGeom prst="rect">
            <a:avLst/>
          </a:prstGeom>
        </p:spPr>
      </p:pic>
      <p:pic>
        <p:nvPicPr>
          <p:cNvPr id="12" name="Picture 11">
            <a:extLst>
              <a:ext uri="{FF2B5EF4-FFF2-40B4-BE49-F238E27FC236}">
                <a16:creationId xmlns:a16="http://schemas.microsoft.com/office/drawing/2014/main" id="{CDC0CB6A-14C2-A3DA-3D5D-0086B01F5874}"/>
              </a:ext>
            </a:extLst>
          </p:cNvPr>
          <p:cNvPicPr>
            <a:picLocks noChangeAspect="1"/>
          </p:cNvPicPr>
          <p:nvPr/>
        </p:nvPicPr>
        <p:blipFill>
          <a:blip r:embed="rId4"/>
          <a:stretch>
            <a:fillRect/>
          </a:stretch>
        </p:blipFill>
        <p:spPr>
          <a:xfrm>
            <a:off x="2574433" y="3741165"/>
            <a:ext cx="1267002" cy="628738"/>
          </a:xfrm>
          <a:prstGeom prst="rect">
            <a:avLst/>
          </a:prstGeom>
        </p:spPr>
      </p:pic>
      <p:cxnSp>
        <p:nvCxnSpPr>
          <p:cNvPr id="14" name="Straight Arrow Connector 13">
            <a:extLst>
              <a:ext uri="{FF2B5EF4-FFF2-40B4-BE49-F238E27FC236}">
                <a16:creationId xmlns:a16="http://schemas.microsoft.com/office/drawing/2014/main" id="{78662A77-40F4-2C0B-5C72-C9BF7168C144}"/>
              </a:ext>
            </a:extLst>
          </p:cNvPr>
          <p:cNvCxnSpPr/>
          <p:nvPr/>
        </p:nvCxnSpPr>
        <p:spPr>
          <a:xfrm>
            <a:off x="4368800" y="2218267"/>
            <a:ext cx="0" cy="247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ACF1E27-597A-9E3A-E213-D7998880408E}"/>
              </a:ext>
            </a:extLst>
          </p:cNvPr>
          <p:cNvCxnSpPr/>
          <p:nvPr/>
        </p:nvCxnSpPr>
        <p:spPr>
          <a:xfrm>
            <a:off x="3141133" y="2302933"/>
            <a:ext cx="0" cy="30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E3FCD6-A092-61DA-6CE9-A78FF8787EA8}"/>
              </a:ext>
            </a:extLst>
          </p:cNvPr>
          <p:cNvCxnSpPr/>
          <p:nvPr/>
        </p:nvCxnSpPr>
        <p:spPr>
          <a:xfrm>
            <a:off x="3141133" y="2979763"/>
            <a:ext cx="0" cy="339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CFD09D-A2A7-F093-9F14-AB536F18F112}"/>
              </a:ext>
            </a:extLst>
          </p:cNvPr>
          <p:cNvCxnSpPr/>
          <p:nvPr/>
        </p:nvCxnSpPr>
        <p:spPr>
          <a:xfrm>
            <a:off x="3141133" y="3523916"/>
            <a:ext cx="0" cy="21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290DD8C-63BB-7F9C-2923-D229AA75948C}"/>
              </a:ext>
            </a:extLst>
          </p:cNvPr>
          <p:cNvCxnSpPr/>
          <p:nvPr/>
        </p:nvCxnSpPr>
        <p:spPr>
          <a:xfrm>
            <a:off x="3207934" y="4369903"/>
            <a:ext cx="0" cy="227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522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1442-F5AA-F9C7-9ECF-100212696BFA}"/>
              </a:ext>
            </a:extLst>
          </p:cNvPr>
          <p:cNvSpPr>
            <a:spLocks noGrp="1"/>
          </p:cNvSpPr>
          <p:nvPr>
            <p:ph type="title"/>
          </p:nvPr>
        </p:nvSpPr>
        <p:spPr/>
        <p:txBody>
          <a:bodyPr>
            <a:normAutofit/>
          </a:bodyPr>
          <a:lstStyle/>
          <a:p>
            <a:r>
              <a:rPr lang="en-IN" sz="4000" b="1" i="0" u="none" strike="noStrike" dirty="0">
                <a:effectLst/>
                <a:latin typeface="Arial" panose="020B0604020202020204" pitchFamily="34" charset="0"/>
              </a:rPr>
              <a:t>Challenges </a:t>
            </a:r>
            <a:r>
              <a:rPr lang="en-IN" sz="1800" b="1" i="0" u="none" strike="noStrike" dirty="0">
                <a:effectLst/>
                <a:latin typeface="Arial" panose="020B0604020202020204" pitchFamily="34" charset="0"/>
              </a:rPr>
              <a:t>that we face</a:t>
            </a:r>
            <a:endParaRPr lang="en-IN" sz="1800" dirty="0"/>
          </a:p>
        </p:txBody>
      </p:sp>
      <p:sp>
        <p:nvSpPr>
          <p:cNvPr id="3" name="TextBox 2">
            <a:extLst>
              <a:ext uri="{FF2B5EF4-FFF2-40B4-BE49-F238E27FC236}">
                <a16:creationId xmlns:a16="http://schemas.microsoft.com/office/drawing/2014/main" id="{64C7D9CE-373E-A664-6D23-A347B2738B1A}"/>
              </a:ext>
            </a:extLst>
          </p:cNvPr>
          <p:cNvSpPr txBox="1"/>
          <p:nvPr/>
        </p:nvSpPr>
        <p:spPr>
          <a:xfrm>
            <a:off x="1244600" y="1930400"/>
            <a:ext cx="9194799" cy="3323987"/>
          </a:xfrm>
          <a:prstGeom prst="rect">
            <a:avLst/>
          </a:prstGeom>
          <a:noFill/>
        </p:spPr>
        <p:txBody>
          <a:bodyPr wrap="square" rtlCol="0">
            <a:spAutoFit/>
          </a:bodyPr>
          <a:lstStyle/>
          <a:p>
            <a:pPr marL="342900" indent="-342900" algn="l">
              <a:buFont typeface="Wingdings" panose="05000000000000000000" pitchFamily="2" charset="2"/>
              <a:buChar char="ü"/>
            </a:pPr>
            <a:r>
              <a:rPr lang="en-IN" sz="2400" b="1" i="0" dirty="0">
                <a:effectLst/>
                <a:latin typeface="Söhne"/>
              </a:rPr>
              <a:t>We are new to this field and face many challenges.</a:t>
            </a:r>
          </a:p>
          <a:p>
            <a:pPr marL="342900" indent="-342900" algn="l">
              <a:buFont typeface="Wingdings" panose="05000000000000000000" pitchFamily="2" charset="2"/>
              <a:buChar char="ü"/>
            </a:pPr>
            <a:r>
              <a:rPr lang="en-IN" sz="2400" b="1" i="0" dirty="0">
                <a:effectLst/>
                <a:latin typeface="Söhne"/>
              </a:rPr>
              <a:t>Coding is difficult for us, and we encounter numerous errors.</a:t>
            </a:r>
          </a:p>
          <a:p>
            <a:pPr marL="342900" indent="-342900" algn="l">
              <a:buFont typeface="Wingdings" panose="05000000000000000000" pitchFamily="2" charset="2"/>
              <a:buChar char="ü"/>
            </a:pPr>
            <a:r>
              <a:rPr lang="en-IN" sz="2400" b="1" i="0" dirty="0">
                <a:effectLst/>
                <a:latin typeface="Söhne"/>
              </a:rPr>
              <a:t>We make 7 to 8 attempts to get each model to work.</a:t>
            </a:r>
          </a:p>
          <a:p>
            <a:pPr marL="342900" indent="-342900" algn="l">
              <a:buFont typeface="Wingdings" panose="05000000000000000000" pitchFamily="2" charset="2"/>
              <a:buChar char="ü"/>
            </a:pPr>
            <a:r>
              <a:rPr lang="en-IN" sz="2400" b="1" i="0" dirty="0">
                <a:effectLst/>
                <a:latin typeface="Söhne"/>
              </a:rPr>
              <a:t>We try different models to solve the problem.</a:t>
            </a:r>
          </a:p>
          <a:p>
            <a:pPr marL="342900" indent="-342900" algn="l">
              <a:buFont typeface="Wingdings" panose="05000000000000000000" pitchFamily="2" charset="2"/>
              <a:buChar char="ü"/>
            </a:pPr>
            <a:r>
              <a:rPr lang="en-IN" sz="2400" b="1" i="0" dirty="0">
                <a:effectLst/>
                <a:latin typeface="Söhne"/>
              </a:rPr>
              <a:t>Deploying the model is a significant challenge for us.</a:t>
            </a:r>
          </a:p>
          <a:p>
            <a:pPr marL="342900" indent="-342900" algn="l">
              <a:buFont typeface="Wingdings" panose="05000000000000000000" pitchFamily="2" charset="2"/>
              <a:buChar char="ü"/>
            </a:pPr>
            <a:r>
              <a:rPr lang="en-IN" sz="2400" b="1" i="0" dirty="0">
                <a:effectLst/>
                <a:latin typeface="Söhne"/>
              </a:rPr>
              <a:t>Creating a web page without knowledge is tough.</a:t>
            </a:r>
          </a:p>
          <a:p>
            <a:pPr marL="342900" indent="-342900" algn="l">
              <a:buFont typeface="Wingdings" panose="05000000000000000000" pitchFamily="2" charset="2"/>
              <a:buChar char="ü"/>
            </a:pPr>
            <a:r>
              <a:rPr lang="en-IN" sz="2400" b="1" i="0" dirty="0">
                <a:effectLst/>
                <a:latin typeface="Söhne"/>
              </a:rPr>
              <a:t>We try writing Flask code multiple times but face errors in setting up a local server.</a:t>
            </a:r>
          </a:p>
          <a:p>
            <a:endParaRPr lang="en-IN" dirty="0"/>
          </a:p>
        </p:txBody>
      </p:sp>
    </p:spTree>
    <p:extLst>
      <p:ext uri="{BB962C8B-B14F-4D97-AF65-F5344CB8AC3E}">
        <p14:creationId xmlns:p14="http://schemas.microsoft.com/office/powerpoint/2010/main" val="4273483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562FE39-24B8-6B82-9BC2-E12C368B0642}"/>
              </a:ext>
            </a:extLst>
          </p:cNvPr>
          <p:cNvSpPr>
            <a:spLocks noChangeArrowheads="1"/>
          </p:cNvSpPr>
          <p:nvPr/>
        </p:nvSpPr>
        <p:spPr bwMode="auto">
          <a:xfrm>
            <a:off x="1058333" y="2391941"/>
            <a:ext cx="6663234" cy="2954655"/>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400" b="0" i="0" u="none" strike="noStrike" cap="none" normalizeH="0" baseline="0" dirty="0">
              <a:ln>
                <a:noFill/>
              </a:ln>
              <a:solidFill>
                <a:srgbClr val="D1D5DB"/>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a:ln>
                  <a:noFill/>
                </a:ln>
                <a:effectLst/>
                <a:latin typeface="Söhne"/>
              </a:rPr>
              <a:t>Positive mindset and problem-solving approach.</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a:ln>
                  <a:noFill/>
                </a:ln>
                <a:effectLst/>
                <a:latin typeface="Söhne"/>
              </a:rPr>
              <a:t>Extensive research and resource utilization.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a:ln>
                  <a:noFill/>
                </a:ln>
                <a:effectLst/>
                <a:latin typeface="Söhne"/>
              </a:rPr>
              <a:t>Effective teamwork and collaboration.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a:ln>
                  <a:noFill/>
                </a:ln>
                <a:effectLst/>
                <a:latin typeface="Söhne"/>
              </a:rPr>
              <a:t>Seeking guidance and support from mentors.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a:ln>
                  <a:noFill/>
                </a:ln>
                <a:effectLst/>
                <a:latin typeface="Söhne"/>
              </a:rPr>
              <a:t>Continuous learning and skill development.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a:ln>
                  <a:noFill/>
                </a:ln>
                <a:effectLst/>
                <a:latin typeface="Söhne"/>
              </a:rPr>
              <a:t>Persistence and resilience in the face of setbacks.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a:ln>
                  <a:noFill/>
                </a:ln>
                <a:effectLst/>
                <a:latin typeface="Söhne"/>
              </a:rPr>
              <a:t>Maintaining a determined and positive attitude</a:t>
            </a:r>
            <a:r>
              <a:rPr kumimoji="0" lang="en-US" altLang="en-US" sz="1200" b="0" i="0" u="none" strike="noStrike" cap="none" normalizeH="0" baseline="0" dirty="0">
                <a:ln>
                  <a:noFill/>
                </a:ln>
                <a:effectLst/>
                <a:latin typeface="Söhne"/>
              </a:rPr>
              <a:t>.</a:t>
            </a:r>
            <a:r>
              <a:rPr kumimoji="0" lang="en-US" altLang="en-US" sz="8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p:txBody>
      </p:sp>
      <p:sp>
        <p:nvSpPr>
          <p:cNvPr id="4" name="TextBox 3">
            <a:extLst>
              <a:ext uri="{FF2B5EF4-FFF2-40B4-BE49-F238E27FC236}">
                <a16:creationId xmlns:a16="http://schemas.microsoft.com/office/drawing/2014/main" id="{752614E2-46FF-A689-DC34-C70873900A3C}"/>
              </a:ext>
            </a:extLst>
          </p:cNvPr>
          <p:cNvSpPr txBox="1"/>
          <p:nvPr/>
        </p:nvSpPr>
        <p:spPr>
          <a:xfrm>
            <a:off x="1058333" y="804333"/>
            <a:ext cx="6832600" cy="584775"/>
          </a:xfrm>
          <a:prstGeom prst="rect">
            <a:avLst/>
          </a:prstGeom>
          <a:noFill/>
        </p:spPr>
        <p:txBody>
          <a:bodyPr wrap="square" rtlCol="0">
            <a:spAutoFit/>
          </a:bodyPr>
          <a:lstStyle/>
          <a:p>
            <a:r>
              <a:rPr lang="en-IN" b="0" i="0" dirty="0">
                <a:solidFill>
                  <a:srgbClr val="D1D5DB"/>
                </a:solidFill>
                <a:effectLst/>
                <a:latin typeface="Söhne"/>
              </a:rPr>
              <a:t>"</a:t>
            </a:r>
            <a:r>
              <a:rPr lang="en-IN" sz="3200" b="0" i="0" dirty="0">
                <a:solidFill>
                  <a:schemeClr val="accent1"/>
                </a:solidFill>
                <a:effectLst/>
                <a:latin typeface="Söhne"/>
              </a:rPr>
              <a:t>Overcoming Challenges: </a:t>
            </a:r>
            <a:r>
              <a:rPr lang="en-IN" b="0" i="0" dirty="0">
                <a:solidFill>
                  <a:schemeClr val="accent1"/>
                </a:solidFill>
                <a:effectLst/>
                <a:latin typeface="Söhne"/>
              </a:rPr>
              <a:t>How did we succeed?"</a:t>
            </a:r>
            <a:endParaRPr lang="en-IN" dirty="0">
              <a:solidFill>
                <a:schemeClr val="accent1"/>
              </a:solidFill>
            </a:endParaRPr>
          </a:p>
        </p:txBody>
      </p:sp>
      <p:sp>
        <p:nvSpPr>
          <p:cNvPr id="2" name="TextBox 1">
            <a:extLst>
              <a:ext uri="{FF2B5EF4-FFF2-40B4-BE49-F238E27FC236}">
                <a16:creationId xmlns:a16="http://schemas.microsoft.com/office/drawing/2014/main" id="{AE4E5A54-3B1A-CD39-1AA5-307F3CF994CE}"/>
              </a:ext>
            </a:extLst>
          </p:cNvPr>
          <p:cNvSpPr txBox="1"/>
          <p:nvPr/>
        </p:nvSpPr>
        <p:spPr>
          <a:xfrm>
            <a:off x="1422400" y="2269067"/>
            <a:ext cx="5080000" cy="523220"/>
          </a:xfrm>
          <a:prstGeom prst="rect">
            <a:avLst/>
          </a:prstGeom>
          <a:noFill/>
        </p:spPr>
        <p:txBody>
          <a:bodyPr wrap="square" rtlCol="0">
            <a:spAutoFit/>
          </a:bodyPr>
          <a:lstStyle/>
          <a:p>
            <a:r>
              <a:rPr lang="en-US" sz="2800" b="1" dirty="0">
                <a:latin typeface="Bauhaus 93" panose="04030905020B02020C02" pitchFamily="82" charset="0"/>
              </a:rPr>
              <a:t>We complete our project with</a:t>
            </a:r>
            <a:endParaRPr lang="en-IN" sz="2800" b="1" dirty="0">
              <a:latin typeface="Bauhaus 93" panose="04030905020B02020C02" pitchFamily="82" charset="0"/>
            </a:endParaRPr>
          </a:p>
        </p:txBody>
      </p:sp>
    </p:spTree>
    <p:extLst>
      <p:ext uri="{BB962C8B-B14F-4D97-AF65-F5344CB8AC3E}">
        <p14:creationId xmlns:p14="http://schemas.microsoft.com/office/powerpoint/2010/main" val="2515059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DA3599-E00C-A929-6958-CE9F2AE615B9}"/>
              </a:ext>
            </a:extLst>
          </p:cNvPr>
          <p:cNvSpPr txBox="1"/>
          <p:nvPr/>
        </p:nvSpPr>
        <p:spPr>
          <a:xfrm>
            <a:off x="1176866" y="2151727"/>
            <a:ext cx="8509001" cy="3170099"/>
          </a:xfrm>
          <a:prstGeom prst="rect">
            <a:avLst/>
          </a:prstGeom>
          <a:noFill/>
        </p:spPr>
        <p:txBody>
          <a:bodyPr wrap="square" rtlCol="0">
            <a:spAutoFit/>
          </a:bodyPr>
          <a:lstStyle/>
          <a:p>
            <a:r>
              <a:rPr lang="en-IN" sz="3200" b="1" i="0" dirty="0">
                <a:effectLst/>
                <a:latin typeface="Söhne"/>
              </a:rPr>
              <a:t>We successfully completed our project, and I want to express my gratitude to </a:t>
            </a:r>
            <a:r>
              <a:rPr lang="en-IN" sz="3600" b="1" i="0" dirty="0">
                <a:solidFill>
                  <a:schemeClr val="accent4"/>
                </a:solidFill>
                <a:effectLst/>
                <a:latin typeface="Söhne"/>
              </a:rPr>
              <a:t>Kartik sir </a:t>
            </a:r>
            <a:r>
              <a:rPr lang="en-IN" sz="3200" b="1" i="0" dirty="0">
                <a:effectLst/>
                <a:latin typeface="Söhne"/>
              </a:rPr>
              <a:t>and my </a:t>
            </a:r>
            <a:r>
              <a:rPr lang="en-IN" sz="3600" b="1" i="0" dirty="0">
                <a:solidFill>
                  <a:schemeClr val="accent4"/>
                </a:solidFill>
                <a:effectLst/>
                <a:latin typeface="Söhne"/>
              </a:rPr>
              <a:t>team members</a:t>
            </a:r>
            <a:r>
              <a:rPr lang="en-IN" sz="3200" b="1" i="0" dirty="0">
                <a:effectLst/>
                <a:latin typeface="Söhne"/>
              </a:rPr>
              <a:t>. I am also very thankful to the </a:t>
            </a:r>
            <a:r>
              <a:rPr lang="en-IN" sz="3200" b="1" i="0" dirty="0">
                <a:solidFill>
                  <a:schemeClr val="accent4"/>
                </a:solidFill>
                <a:effectLst/>
                <a:latin typeface="Söhne"/>
              </a:rPr>
              <a:t>internet</a:t>
            </a:r>
            <a:r>
              <a:rPr lang="en-IN" sz="3200" b="1" i="0" dirty="0">
                <a:effectLst/>
                <a:latin typeface="Söhne"/>
              </a:rPr>
              <a:t>, </a:t>
            </a:r>
            <a:r>
              <a:rPr lang="en-IN" sz="3200" b="1" i="0" dirty="0">
                <a:solidFill>
                  <a:schemeClr val="accent4"/>
                </a:solidFill>
                <a:effectLst/>
                <a:latin typeface="Söhne"/>
              </a:rPr>
              <a:t>YouTube</a:t>
            </a:r>
            <a:r>
              <a:rPr lang="en-IN" sz="3200" b="1" i="0" dirty="0">
                <a:effectLst/>
                <a:latin typeface="Söhne"/>
              </a:rPr>
              <a:t>, and </a:t>
            </a:r>
            <a:r>
              <a:rPr lang="en-IN" sz="3200" b="1" i="0" dirty="0">
                <a:solidFill>
                  <a:schemeClr val="accent4"/>
                </a:solidFill>
                <a:effectLst/>
                <a:latin typeface="Söhne"/>
              </a:rPr>
              <a:t>Google</a:t>
            </a:r>
            <a:r>
              <a:rPr lang="en-IN" sz="3200" b="1" i="0" dirty="0">
                <a:effectLst/>
                <a:latin typeface="Söhne"/>
              </a:rPr>
              <a:t>, as they provided valuable resources that helped us complete our project on time.</a:t>
            </a:r>
            <a:endParaRPr lang="en-IN" sz="3200" b="1" dirty="0"/>
          </a:p>
        </p:txBody>
      </p:sp>
      <p:sp>
        <p:nvSpPr>
          <p:cNvPr id="3" name="TextBox 2">
            <a:extLst>
              <a:ext uri="{FF2B5EF4-FFF2-40B4-BE49-F238E27FC236}">
                <a16:creationId xmlns:a16="http://schemas.microsoft.com/office/drawing/2014/main" id="{EBAE5254-CDE2-EFEC-8722-D3BBE0693335}"/>
              </a:ext>
            </a:extLst>
          </p:cNvPr>
          <p:cNvSpPr txBox="1"/>
          <p:nvPr/>
        </p:nvSpPr>
        <p:spPr>
          <a:xfrm>
            <a:off x="1269999" y="770467"/>
            <a:ext cx="7603068" cy="1077218"/>
          </a:xfrm>
          <a:prstGeom prst="rect">
            <a:avLst/>
          </a:prstGeom>
          <a:noFill/>
        </p:spPr>
        <p:txBody>
          <a:bodyPr wrap="square" rtlCol="0">
            <a:spAutoFit/>
          </a:bodyPr>
          <a:lstStyle/>
          <a:p>
            <a:r>
              <a:rPr lang="en-IN" sz="3200" b="1" i="0" dirty="0">
                <a:solidFill>
                  <a:schemeClr val="accent1"/>
                </a:solidFill>
                <a:effectLst/>
                <a:latin typeface="Stencil" panose="040409050D0802020404" pitchFamily="82" charset="0"/>
              </a:rPr>
              <a:t>"Expression of Gratitude for Successful Project Completion"</a:t>
            </a:r>
            <a:endParaRPr lang="en-IN" sz="3200" b="1" dirty="0">
              <a:solidFill>
                <a:schemeClr val="accent1"/>
              </a:solidFill>
              <a:latin typeface="Stencil" panose="040409050D0802020404" pitchFamily="82" charset="0"/>
            </a:endParaRPr>
          </a:p>
        </p:txBody>
      </p:sp>
    </p:spTree>
    <p:extLst>
      <p:ext uri="{BB962C8B-B14F-4D97-AF65-F5344CB8AC3E}">
        <p14:creationId xmlns:p14="http://schemas.microsoft.com/office/powerpoint/2010/main" val="1568276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E900BD-EEF6-8B14-B0AE-4F0FF8A02EBC}"/>
              </a:ext>
            </a:extLst>
          </p:cNvPr>
          <p:cNvSpPr txBox="1"/>
          <p:nvPr/>
        </p:nvSpPr>
        <p:spPr>
          <a:xfrm>
            <a:off x="3488267" y="2875002"/>
            <a:ext cx="5215466" cy="1107996"/>
          </a:xfrm>
          <a:prstGeom prst="rect">
            <a:avLst/>
          </a:prstGeom>
          <a:noFill/>
        </p:spPr>
        <p:txBody>
          <a:bodyPr wrap="square" rtlCol="0">
            <a:spAutoFit/>
          </a:bodyPr>
          <a:lstStyle/>
          <a:p>
            <a:r>
              <a:rPr lang="en-US" sz="6600" b="1" dirty="0">
                <a:solidFill>
                  <a:schemeClr val="accent1"/>
                </a:solidFill>
              </a:rPr>
              <a:t>Thank you </a:t>
            </a:r>
            <a:endParaRPr lang="en-IN" sz="6600" b="1" dirty="0">
              <a:solidFill>
                <a:schemeClr val="accent1"/>
              </a:solidFill>
            </a:endParaRPr>
          </a:p>
        </p:txBody>
      </p:sp>
    </p:spTree>
    <p:extLst>
      <p:ext uri="{BB962C8B-B14F-4D97-AF65-F5344CB8AC3E}">
        <p14:creationId xmlns:p14="http://schemas.microsoft.com/office/powerpoint/2010/main" val="407647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1800A-EE69-87A4-E0B8-10FEBCD1CB24}"/>
              </a:ext>
            </a:extLst>
          </p:cNvPr>
          <p:cNvSpPr>
            <a:spLocks noGrp="1"/>
          </p:cNvSpPr>
          <p:nvPr>
            <p:ph type="title"/>
          </p:nvPr>
        </p:nvSpPr>
        <p:spPr>
          <a:xfrm>
            <a:off x="677334" y="609600"/>
            <a:ext cx="8596668" cy="770467"/>
          </a:xfrm>
        </p:spPr>
        <p:txBody>
          <a:bodyPr/>
          <a:lstStyle/>
          <a:p>
            <a:r>
              <a:rPr lang="en-US" dirty="0"/>
              <a:t>Dataset </a:t>
            </a:r>
            <a:endParaRPr lang="en-IN" dirty="0"/>
          </a:p>
        </p:txBody>
      </p:sp>
      <p:sp>
        <p:nvSpPr>
          <p:cNvPr id="7" name="TextBox 6">
            <a:extLst>
              <a:ext uri="{FF2B5EF4-FFF2-40B4-BE49-F238E27FC236}">
                <a16:creationId xmlns:a16="http://schemas.microsoft.com/office/drawing/2014/main" id="{17CA3AA6-C4BC-9786-2FCB-DBA6743FCE93}"/>
              </a:ext>
            </a:extLst>
          </p:cNvPr>
          <p:cNvSpPr txBox="1"/>
          <p:nvPr/>
        </p:nvSpPr>
        <p:spPr>
          <a:xfrm>
            <a:off x="9203265" y="2458872"/>
            <a:ext cx="2810933" cy="923330"/>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b="0" i="0" dirty="0">
                <a:solidFill>
                  <a:srgbClr val="444444"/>
                </a:solidFill>
                <a:effectLst/>
                <a:latin typeface="Open Sans" panose="020F0502020204030204" pitchFamily="34" charset="0"/>
              </a:rPr>
              <a:t>Source: U.S. Energy Information Administration</a:t>
            </a:r>
            <a:endParaRPr lang="en-IN" dirty="0"/>
          </a:p>
        </p:txBody>
      </p:sp>
      <p:pic>
        <p:nvPicPr>
          <p:cNvPr id="9" name="Picture 8">
            <a:extLst>
              <a:ext uri="{FF2B5EF4-FFF2-40B4-BE49-F238E27FC236}">
                <a16:creationId xmlns:a16="http://schemas.microsoft.com/office/drawing/2014/main" id="{B0FC1EAC-B0C3-0A9C-94CD-7B62CFDBA5AB}"/>
              </a:ext>
            </a:extLst>
          </p:cNvPr>
          <p:cNvPicPr>
            <a:picLocks noChangeAspect="1"/>
          </p:cNvPicPr>
          <p:nvPr/>
        </p:nvPicPr>
        <p:blipFill>
          <a:blip r:embed="rId2"/>
          <a:stretch>
            <a:fillRect/>
          </a:stretch>
        </p:blipFill>
        <p:spPr>
          <a:xfrm>
            <a:off x="677334" y="1380067"/>
            <a:ext cx="7771019" cy="4927600"/>
          </a:xfrm>
          <a:prstGeom prst="rect">
            <a:avLst/>
          </a:prstGeom>
        </p:spPr>
      </p:pic>
      <p:sp>
        <p:nvSpPr>
          <p:cNvPr id="11" name="TextBox 10">
            <a:extLst>
              <a:ext uri="{FF2B5EF4-FFF2-40B4-BE49-F238E27FC236}">
                <a16:creationId xmlns:a16="http://schemas.microsoft.com/office/drawing/2014/main" id="{74539FE1-811E-37B4-13F7-DC2408AB088B}"/>
              </a:ext>
            </a:extLst>
          </p:cNvPr>
          <p:cNvSpPr txBox="1"/>
          <p:nvPr/>
        </p:nvSpPr>
        <p:spPr>
          <a:xfrm>
            <a:off x="9203264" y="3539067"/>
            <a:ext cx="2810933"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           Link</a:t>
            </a:r>
          </a:p>
          <a:p>
            <a:r>
              <a:rPr lang="en-IN" sz="1000" dirty="0">
                <a:hlinkClick r:id="rId3">
                  <a:extLst>
                    <a:ext uri="{A12FA001-AC4F-418D-AE19-62706E023703}">
                      <ahyp:hlinkClr xmlns:ahyp="http://schemas.microsoft.com/office/drawing/2018/hyperlinkcolor" val="tx"/>
                    </a:ext>
                  </a:extLst>
                </a:hlinkClick>
              </a:rPr>
              <a:t>Crude Oil Prices: West Texas Intermediate (WTI) - Cushing, Oklahoma (DCOILWTICO) | FRED | St. Louis Fed (stlouisfed.org)</a:t>
            </a:r>
            <a:r>
              <a:rPr lang="en-US" sz="1000" dirty="0"/>
              <a:t> </a:t>
            </a:r>
            <a:endParaRPr lang="en-IN" sz="1000" dirty="0"/>
          </a:p>
        </p:txBody>
      </p:sp>
    </p:spTree>
    <p:extLst>
      <p:ext uri="{BB962C8B-B14F-4D97-AF65-F5344CB8AC3E}">
        <p14:creationId xmlns:p14="http://schemas.microsoft.com/office/powerpoint/2010/main" val="41579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A002-4AE9-41B3-A821-4C35AE2AA2CF}"/>
              </a:ext>
            </a:extLst>
          </p:cNvPr>
          <p:cNvSpPr>
            <a:spLocks noGrp="1"/>
          </p:cNvSpPr>
          <p:nvPr>
            <p:ph type="title"/>
          </p:nvPr>
        </p:nvSpPr>
        <p:spPr>
          <a:xfrm>
            <a:off x="1490134" y="3081866"/>
            <a:ext cx="8596668" cy="1320800"/>
          </a:xfrm>
        </p:spPr>
        <p:txBody>
          <a:bodyPr>
            <a:normAutofit fontScale="90000"/>
          </a:bodyPr>
          <a:lstStyle/>
          <a:p>
            <a:pPr rtl="0">
              <a:spcBef>
                <a:spcPts val="0"/>
              </a:spcBef>
              <a:spcAft>
                <a:spcPts val="0"/>
              </a:spcAft>
            </a:pPr>
            <a:r>
              <a:rPr lang="en-IN" sz="4400" b="1" i="0" u="none" strike="noStrike" dirty="0">
                <a:solidFill>
                  <a:schemeClr val="accent2"/>
                </a:solidFill>
                <a:effectLst/>
                <a:latin typeface="Arial" panose="020B0604020202020204" pitchFamily="34" charset="0"/>
              </a:rPr>
              <a:t>Exploratory Data Analysis (EDA)</a:t>
            </a:r>
            <a:br>
              <a:rPr lang="en-IN" b="0" dirty="0">
                <a:effectLst/>
              </a:rPr>
            </a:br>
            <a:br>
              <a:rPr lang="en-IN" dirty="0"/>
            </a:br>
            <a:br>
              <a:rPr lang="en-US" dirty="0"/>
            </a:br>
            <a:endParaRPr lang="en-IN" dirty="0"/>
          </a:p>
        </p:txBody>
      </p:sp>
    </p:spTree>
    <p:extLst>
      <p:ext uri="{BB962C8B-B14F-4D97-AF65-F5344CB8AC3E}">
        <p14:creationId xmlns:p14="http://schemas.microsoft.com/office/powerpoint/2010/main" val="287493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78C442-519D-82CE-2C44-DC75AE3D975D}"/>
              </a:ext>
            </a:extLst>
          </p:cNvPr>
          <p:cNvSpPr/>
          <p:nvPr/>
        </p:nvSpPr>
        <p:spPr>
          <a:xfrm>
            <a:off x="165133" y="169334"/>
            <a:ext cx="8157600" cy="6519332"/>
          </a:xfrm>
          <a:prstGeom prst="rect">
            <a:avLst/>
          </a:prstGeom>
          <a:no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9DB48D3-90DE-9784-CCEB-D6B89C0AF016}"/>
              </a:ext>
            </a:extLst>
          </p:cNvPr>
          <p:cNvSpPr>
            <a:spLocks noGrp="1"/>
          </p:cNvSpPr>
          <p:nvPr>
            <p:ph type="title"/>
          </p:nvPr>
        </p:nvSpPr>
        <p:spPr>
          <a:xfrm>
            <a:off x="237066" y="169334"/>
            <a:ext cx="3141133" cy="711200"/>
          </a:xfrm>
        </p:spPr>
        <p:txBody>
          <a:bodyPr>
            <a:normAutofit fontScale="90000"/>
          </a:bodyPr>
          <a:lstStyle/>
          <a:p>
            <a:r>
              <a:rPr lang="en-US" dirty="0"/>
              <a:t>In this dataset</a:t>
            </a:r>
            <a:br>
              <a:rPr lang="en-US" dirty="0"/>
            </a:br>
            <a:endParaRPr lang="en-IN" dirty="0"/>
          </a:p>
        </p:txBody>
      </p:sp>
      <p:pic>
        <p:nvPicPr>
          <p:cNvPr id="4" name="Picture 3">
            <a:extLst>
              <a:ext uri="{FF2B5EF4-FFF2-40B4-BE49-F238E27FC236}">
                <a16:creationId xmlns:a16="http://schemas.microsoft.com/office/drawing/2014/main" id="{705528C8-0F98-434A-78E5-41DE90EC7072}"/>
              </a:ext>
            </a:extLst>
          </p:cNvPr>
          <p:cNvPicPr>
            <a:picLocks noChangeAspect="1"/>
          </p:cNvPicPr>
          <p:nvPr/>
        </p:nvPicPr>
        <p:blipFill>
          <a:blip r:embed="rId2"/>
          <a:stretch>
            <a:fillRect/>
          </a:stretch>
        </p:blipFill>
        <p:spPr>
          <a:xfrm>
            <a:off x="8820555" y="379497"/>
            <a:ext cx="1298519" cy="3540569"/>
          </a:xfrm>
          <a:prstGeom prst="rect">
            <a:avLst/>
          </a:prstGeom>
        </p:spPr>
      </p:pic>
      <p:pic>
        <p:nvPicPr>
          <p:cNvPr id="6" name="Picture 5">
            <a:extLst>
              <a:ext uri="{FF2B5EF4-FFF2-40B4-BE49-F238E27FC236}">
                <a16:creationId xmlns:a16="http://schemas.microsoft.com/office/drawing/2014/main" id="{DAEBE458-BA77-45CC-5477-83199D49D605}"/>
              </a:ext>
            </a:extLst>
          </p:cNvPr>
          <p:cNvPicPr>
            <a:picLocks noChangeAspect="1"/>
          </p:cNvPicPr>
          <p:nvPr/>
        </p:nvPicPr>
        <p:blipFill>
          <a:blip r:embed="rId3"/>
          <a:stretch>
            <a:fillRect/>
          </a:stretch>
        </p:blipFill>
        <p:spPr>
          <a:xfrm>
            <a:off x="8900716" y="4267200"/>
            <a:ext cx="2898767" cy="1574211"/>
          </a:xfrm>
          <a:prstGeom prst="rect">
            <a:avLst/>
          </a:prstGeom>
        </p:spPr>
      </p:pic>
      <p:pic>
        <p:nvPicPr>
          <p:cNvPr id="8" name="Picture 7">
            <a:extLst>
              <a:ext uri="{FF2B5EF4-FFF2-40B4-BE49-F238E27FC236}">
                <a16:creationId xmlns:a16="http://schemas.microsoft.com/office/drawing/2014/main" id="{F2083262-C4D0-A7A0-2CD6-EBB8DA8F71B8}"/>
              </a:ext>
            </a:extLst>
          </p:cNvPr>
          <p:cNvPicPr>
            <a:picLocks noChangeAspect="1"/>
          </p:cNvPicPr>
          <p:nvPr/>
        </p:nvPicPr>
        <p:blipFill>
          <a:blip r:embed="rId4"/>
          <a:stretch>
            <a:fillRect/>
          </a:stretch>
        </p:blipFill>
        <p:spPr>
          <a:xfrm>
            <a:off x="10350099" y="379498"/>
            <a:ext cx="1449384" cy="3608302"/>
          </a:xfrm>
          <a:prstGeom prst="rect">
            <a:avLst/>
          </a:prstGeom>
        </p:spPr>
      </p:pic>
      <p:sp>
        <p:nvSpPr>
          <p:cNvPr id="15" name="Rectangle 14">
            <a:extLst>
              <a:ext uri="{FF2B5EF4-FFF2-40B4-BE49-F238E27FC236}">
                <a16:creationId xmlns:a16="http://schemas.microsoft.com/office/drawing/2014/main" id="{0091AD17-6B07-F4F9-2A1B-3BC82AC8EE51}"/>
              </a:ext>
            </a:extLst>
          </p:cNvPr>
          <p:cNvSpPr/>
          <p:nvPr/>
        </p:nvSpPr>
        <p:spPr>
          <a:xfrm>
            <a:off x="8673333" y="169334"/>
            <a:ext cx="3353534" cy="65193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
            <a:extLst>
              <a:ext uri="{FF2B5EF4-FFF2-40B4-BE49-F238E27FC236}">
                <a16:creationId xmlns:a16="http://schemas.microsoft.com/office/drawing/2014/main" id="{A55B2210-19E9-3802-B65B-C9A9349AE09F}"/>
              </a:ext>
            </a:extLst>
          </p:cNvPr>
          <p:cNvSpPr>
            <a:spLocks noChangeArrowheads="1"/>
          </p:cNvSpPr>
          <p:nvPr/>
        </p:nvSpPr>
        <p:spPr bwMode="auto">
          <a:xfrm>
            <a:off x="515733" y="952213"/>
            <a:ext cx="6604734" cy="5109091"/>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dataset consists of 2 columns: "Date" and "Price".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dataset contains 2,921 entries.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"Date" column is of the datetime data type.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"Price" column is of the float data type.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"Price" column has 2,812 non-null values, indicating some missing data.</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average price in the dataset is approximately 67.92.</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standard deviation of the prices is around 22.58.</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minimum price recorded in the dataset is 36.98.</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25th percentile of prices is 49.59, meaning 25% of the prices are below this value.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median price is 63.45, indicating that 50% of the prices are below this value.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accent2"/>
                </a:solidFill>
                <a:effectLst/>
                <a:latin typeface="Söhne"/>
              </a:rPr>
              <a:t>The 75th percentile of prices is 88.92, meaning 75% of the prices are below this value.</a:t>
            </a:r>
          </a:p>
          <a:p>
            <a:pPr marL="171450" indent="-171450" defTabSz="91440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accent2"/>
                </a:solidFill>
                <a:effectLst/>
                <a:latin typeface="Söhne"/>
              </a:rPr>
              <a:t>The maximum price recorded in the dataset is 123.64</a:t>
            </a:r>
            <a:r>
              <a:rPr kumimoji="0" lang="en-US" altLang="en-US" sz="2000" b="0" i="0" u="none" strike="noStrike" cap="none" normalizeH="0" baseline="0" dirty="0">
                <a:ln>
                  <a:noFill/>
                </a:ln>
                <a:solidFill>
                  <a:srgbClr val="D1D5DB"/>
                </a:solidFill>
                <a:effectLst/>
                <a:latin typeface="Söhn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rgbClr val="D1D5DB"/>
              </a:solidFill>
              <a:effectLst/>
              <a:latin typeface="Söhne"/>
            </a:endParaRPr>
          </a:p>
        </p:txBody>
      </p:sp>
    </p:spTree>
    <p:extLst>
      <p:ext uri="{BB962C8B-B14F-4D97-AF65-F5344CB8AC3E}">
        <p14:creationId xmlns:p14="http://schemas.microsoft.com/office/powerpoint/2010/main" val="428849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14BD-E5EA-B5E7-5442-896DC928C08E}"/>
              </a:ext>
            </a:extLst>
          </p:cNvPr>
          <p:cNvSpPr>
            <a:spLocks noGrp="1"/>
          </p:cNvSpPr>
          <p:nvPr>
            <p:ph type="title"/>
          </p:nvPr>
        </p:nvSpPr>
        <p:spPr>
          <a:xfrm>
            <a:off x="194734" y="169334"/>
            <a:ext cx="4936066" cy="694267"/>
          </a:xfrm>
        </p:spPr>
        <p:txBody>
          <a:bodyPr>
            <a:normAutofit fontScale="90000"/>
          </a:bodyPr>
          <a:lstStyle/>
          <a:p>
            <a:r>
              <a:rPr lang="en-IN" b="1" i="0" dirty="0">
                <a:effectLst/>
                <a:latin typeface="Söhne"/>
              </a:rPr>
              <a:t>Feature Engineering</a:t>
            </a:r>
            <a:br>
              <a:rPr lang="en-IN" b="1" i="0" dirty="0">
                <a:solidFill>
                  <a:srgbClr val="F1F1F1"/>
                </a:solidFill>
                <a:effectLst/>
                <a:latin typeface="YouTube Sans"/>
              </a:rPr>
            </a:br>
            <a:endParaRPr lang="en-IN" dirty="0"/>
          </a:p>
        </p:txBody>
      </p:sp>
      <p:pic>
        <p:nvPicPr>
          <p:cNvPr id="4" name="Picture 3">
            <a:extLst>
              <a:ext uri="{FF2B5EF4-FFF2-40B4-BE49-F238E27FC236}">
                <a16:creationId xmlns:a16="http://schemas.microsoft.com/office/drawing/2014/main" id="{C196B822-3D2E-CD2C-6676-B733CD3744B6}"/>
              </a:ext>
            </a:extLst>
          </p:cNvPr>
          <p:cNvPicPr>
            <a:picLocks noChangeAspect="1"/>
          </p:cNvPicPr>
          <p:nvPr/>
        </p:nvPicPr>
        <p:blipFill>
          <a:blip r:embed="rId2"/>
          <a:stretch>
            <a:fillRect/>
          </a:stretch>
        </p:blipFill>
        <p:spPr>
          <a:xfrm>
            <a:off x="1752164" y="1319318"/>
            <a:ext cx="6249272" cy="1848108"/>
          </a:xfrm>
          <a:prstGeom prst="rect">
            <a:avLst/>
          </a:prstGeom>
        </p:spPr>
      </p:pic>
      <p:sp>
        <p:nvSpPr>
          <p:cNvPr id="5" name="TextBox 4">
            <a:extLst>
              <a:ext uri="{FF2B5EF4-FFF2-40B4-BE49-F238E27FC236}">
                <a16:creationId xmlns:a16="http://schemas.microsoft.com/office/drawing/2014/main" id="{94A72F85-558C-F409-CB96-DF2305A2CDE6}"/>
              </a:ext>
            </a:extLst>
          </p:cNvPr>
          <p:cNvSpPr txBox="1"/>
          <p:nvPr/>
        </p:nvSpPr>
        <p:spPr>
          <a:xfrm>
            <a:off x="2175933" y="3623144"/>
            <a:ext cx="5689600" cy="2862322"/>
          </a:xfrm>
          <a:prstGeom prst="rect">
            <a:avLst/>
          </a:prstGeom>
          <a:noFill/>
        </p:spPr>
        <p:txBody>
          <a:bodyPr wrap="square" rtlCol="0">
            <a:spAutoFit/>
          </a:bodyPr>
          <a:lstStyle/>
          <a:p>
            <a:pPr marL="285750" indent="-285750">
              <a:buFont typeface="Wingdings" panose="05000000000000000000" pitchFamily="2" charset="2"/>
              <a:buChar char="Ø"/>
            </a:pPr>
            <a:r>
              <a:rPr lang="en-IN" b="0" i="0" dirty="0">
                <a:effectLst/>
                <a:latin typeface="Söhne"/>
              </a:rPr>
              <a:t>Assigns the converted datetime values back to the 'Date' column in the </a:t>
            </a:r>
            <a:r>
              <a:rPr lang="en-IN" b="0" i="0" dirty="0" err="1">
                <a:effectLst/>
                <a:latin typeface="Söhne"/>
              </a:rPr>
              <a:t>DataFrame</a:t>
            </a:r>
            <a:r>
              <a:rPr lang="en-IN" b="0" i="0" dirty="0">
                <a:effectLst/>
                <a:latin typeface="Söhne"/>
              </a:rPr>
              <a:t>.</a:t>
            </a:r>
          </a:p>
          <a:p>
            <a:pPr algn="l"/>
            <a:endParaRPr lang="en-IN" b="0" i="0" dirty="0">
              <a:effectLst/>
              <a:latin typeface="Söhne"/>
            </a:endParaRPr>
          </a:p>
          <a:p>
            <a:pPr marL="285750" indent="-285750" algn="l">
              <a:buFont typeface="Wingdings" panose="05000000000000000000" pitchFamily="2" charset="2"/>
              <a:buChar char="Ø"/>
            </a:pPr>
            <a:r>
              <a:rPr lang="en-IN" b="0" i="0" dirty="0">
                <a:effectLst/>
                <a:latin typeface="Söhne"/>
              </a:rPr>
              <a:t>  Conversion to datetime format allows for easier manipulation and analysis of dates.</a:t>
            </a:r>
          </a:p>
          <a:p>
            <a:pPr marL="285750" indent="-285750" algn="l">
              <a:buFont typeface="Wingdings" panose="05000000000000000000" pitchFamily="2" charset="2"/>
              <a:buChar char="Ø"/>
            </a:pPr>
            <a:endParaRPr lang="en-IN" b="0" i="0" dirty="0">
              <a:effectLst/>
              <a:latin typeface="Söhne"/>
            </a:endParaRPr>
          </a:p>
          <a:p>
            <a:pPr marL="285750" indent="-285750" algn="l">
              <a:buFont typeface="Wingdings" panose="05000000000000000000" pitchFamily="2" charset="2"/>
              <a:buChar char="Ø"/>
            </a:pPr>
            <a:r>
              <a:rPr lang="en-IN" b="0" i="0" dirty="0">
                <a:effectLst/>
                <a:latin typeface="Söhne"/>
              </a:rPr>
              <a:t>The code prepares the dataset for further analysis and manipulation by ensuring the 'Date' column is treated as a date/time data type.</a:t>
            </a:r>
          </a:p>
          <a:p>
            <a:endParaRPr lang="en-IN" dirty="0"/>
          </a:p>
        </p:txBody>
      </p:sp>
    </p:spTree>
    <p:extLst>
      <p:ext uri="{BB962C8B-B14F-4D97-AF65-F5344CB8AC3E}">
        <p14:creationId xmlns:p14="http://schemas.microsoft.com/office/powerpoint/2010/main" val="317288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46F6-D908-C027-BE80-6406751E2761}"/>
              </a:ext>
            </a:extLst>
          </p:cNvPr>
          <p:cNvSpPr>
            <a:spLocks noGrp="1"/>
          </p:cNvSpPr>
          <p:nvPr>
            <p:ph type="title"/>
          </p:nvPr>
        </p:nvSpPr>
        <p:spPr>
          <a:xfrm>
            <a:off x="677334" y="609600"/>
            <a:ext cx="8596668" cy="754882"/>
          </a:xfrm>
        </p:spPr>
        <p:txBody>
          <a:bodyPr/>
          <a:lstStyle/>
          <a:p>
            <a:pPr algn="l"/>
            <a:r>
              <a:rPr lang="en-IN" b="1" i="0" dirty="0">
                <a:effectLst/>
                <a:latin typeface="Helvetica Neue"/>
              </a:rPr>
              <a:t>Handle Missing Data</a:t>
            </a:r>
          </a:p>
        </p:txBody>
      </p:sp>
      <p:sp>
        <p:nvSpPr>
          <p:cNvPr id="4" name="TextBox 3">
            <a:extLst>
              <a:ext uri="{FF2B5EF4-FFF2-40B4-BE49-F238E27FC236}">
                <a16:creationId xmlns:a16="http://schemas.microsoft.com/office/drawing/2014/main" id="{629CD240-E731-F107-7E99-554BE316048D}"/>
              </a:ext>
            </a:extLst>
          </p:cNvPr>
          <p:cNvSpPr txBox="1"/>
          <p:nvPr/>
        </p:nvSpPr>
        <p:spPr>
          <a:xfrm>
            <a:off x="1244600" y="1808665"/>
            <a:ext cx="5164667" cy="3693319"/>
          </a:xfrm>
          <a:prstGeom prst="rect">
            <a:avLst/>
          </a:prstGeom>
          <a:noFill/>
        </p:spPr>
        <p:txBody>
          <a:bodyPr wrap="square" rtlCol="0">
            <a:spAutoFit/>
          </a:bodyPr>
          <a:lstStyle/>
          <a:p>
            <a:pPr algn="l">
              <a:buFont typeface="+mj-lt"/>
              <a:buAutoNum type="arabicPeriod"/>
            </a:pPr>
            <a:endParaRPr lang="en-IN" b="1" i="0" dirty="0">
              <a:solidFill>
                <a:schemeClr val="accent2"/>
              </a:solidFill>
              <a:effectLst/>
              <a:latin typeface="Söhne"/>
            </a:endParaRPr>
          </a:p>
          <a:p>
            <a:pPr marL="285750" indent="-285750" algn="l">
              <a:buFont typeface="Wingdings" panose="05000000000000000000" pitchFamily="2" charset="2"/>
              <a:buChar char="ü"/>
            </a:pPr>
            <a:r>
              <a:rPr lang="en-IN" b="1" i="0" dirty="0">
                <a:solidFill>
                  <a:schemeClr val="accent2"/>
                </a:solidFill>
                <a:effectLst/>
                <a:latin typeface="Söhne"/>
              </a:rPr>
              <a:t>Before handling missing values:</a:t>
            </a:r>
          </a:p>
          <a:p>
            <a:pPr algn="l">
              <a:buFont typeface="+mj-lt"/>
              <a:buAutoNum type="arabicPeriod"/>
            </a:pPr>
            <a:endParaRPr lang="en-IN" b="1" i="0" dirty="0">
              <a:solidFill>
                <a:schemeClr val="accent2"/>
              </a:solidFill>
              <a:effectLst/>
              <a:latin typeface="Söhne"/>
            </a:endParaRPr>
          </a:p>
          <a:p>
            <a:pPr marL="742950" lvl="1" indent="-285750" algn="l">
              <a:buFont typeface="+mj-lt"/>
              <a:buAutoNum type="arabicPeriod"/>
            </a:pPr>
            <a:r>
              <a:rPr lang="en-IN" b="0" i="0" dirty="0">
                <a:effectLst/>
                <a:latin typeface="Söhne"/>
              </a:rPr>
              <a:t>The "Date" variable has no missing values.</a:t>
            </a:r>
          </a:p>
          <a:p>
            <a:pPr marL="742950" lvl="1" indent="-285750" algn="l">
              <a:buFont typeface="+mj-lt"/>
              <a:buAutoNum type="arabicPeriod"/>
            </a:pPr>
            <a:r>
              <a:rPr lang="en-IN" b="0" i="0" dirty="0">
                <a:effectLst/>
                <a:latin typeface="Söhne"/>
              </a:rPr>
              <a:t>The "Price" variable has 109 missing values.</a:t>
            </a:r>
          </a:p>
          <a:p>
            <a:pPr lvl="1" algn="l"/>
            <a:endParaRPr lang="en-IN" b="0" i="0" dirty="0">
              <a:solidFill>
                <a:schemeClr val="accent2"/>
              </a:solidFill>
              <a:effectLst/>
              <a:latin typeface="Söhne"/>
            </a:endParaRPr>
          </a:p>
          <a:p>
            <a:pPr marL="285750" indent="-285750" algn="l">
              <a:buFont typeface="Wingdings" panose="05000000000000000000" pitchFamily="2" charset="2"/>
              <a:buChar char="ü"/>
            </a:pPr>
            <a:r>
              <a:rPr lang="en-IN" b="1" i="0" dirty="0">
                <a:solidFill>
                  <a:schemeClr val="accent2"/>
                </a:solidFill>
                <a:effectLst/>
                <a:latin typeface="Söhne"/>
              </a:rPr>
              <a:t>After handling missing values:</a:t>
            </a:r>
          </a:p>
          <a:p>
            <a:pPr algn="l">
              <a:buFont typeface="+mj-lt"/>
              <a:buAutoNum type="arabicPeriod"/>
            </a:pPr>
            <a:endParaRPr lang="en-IN" b="1" i="0" dirty="0">
              <a:solidFill>
                <a:schemeClr val="accent2"/>
              </a:solidFill>
              <a:effectLst/>
              <a:latin typeface="Söhne"/>
            </a:endParaRPr>
          </a:p>
          <a:p>
            <a:pPr marL="742950" lvl="1" indent="-285750" algn="l">
              <a:buFont typeface="+mj-lt"/>
              <a:buAutoNum type="arabicPeriod"/>
            </a:pPr>
            <a:r>
              <a:rPr lang="en-IN" b="0" i="0" dirty="0">
                <a:effectLst/>
                <a:latin typeface="Söhne"/>
              </a:rPr>
              <a:t>Both the "Date" and "Price" variables have no missing values.</a:t>
            </a:r>
          </a:p>
          <a:p>
            <a:pPr marL="742950" lvl="1" indent="-285750" algn="l">
              <a:buFont typeface="+mj-lt"/>
              <a:buAutoNum type="arabicPeriod"/>
            </a:pPr>
            <a:r>
              <a:rPr lang="en-IN" b="0" i="0" dirty="0">
                <a:effectLst/>
                <a:latin typeface="Söhne"/>
              </a:rPr>
              <a:t>The "Year" variable also has no missing values.</a:t>
            </a:r>
          </a:p>
          <a:p>
            <a:endParaRPr lang="en-IN" dirty="0"/>
          </a:p>
        </p:txBody>
      </p:sp>
      <p:pic>
        <p:nvPicPr>
          <p:cNvPr id="6" name="Picture 5">
            <a:extLst>
              <a:ext uri="{FF2B5EF4-FFF2-40B4-BE49-F238E27FC236}">
                <a16:creationId xmlns:a16="http://schemas.microsoft.com/office/drawing/2014/main" id="{FEC55C75-1D24-2621-DFA7-9E44A160F229}"/>
              </a:ext>
            </a:extLst>
          </p:cNvPr>
          <p:cNvPicPr>
            <a:picLocks noChangeAspect="1"/>
          </p:cNvPicPr>
          <p:nvPr/>
        </p:nvPicPr>
        <p:blipFill>
          <a:blip r:embed="rId2"/>
          <a:stretch>
            <a:fillRect/>
          </a:stretch>
        </p:blipFill>
        <p:spPr>
          <a:xfrm>
            <a:off x="8174980" y="2111857"/>
            <a:ext cx="1667108" cy="1219370"/>
          </a:xfrm>
          <a:prstGeom prst="rect">
            <a:avLst/>
          </a:prstGeom>
        </p:spPr>
      </p:pic>
      <p:pic>
        <p:nvPicPr>
          <p:cNvPr id="8" name="Picture 7">
            <a:extLst>
              <a:ext uri="{FF2B5EF4-FFF2-40B4-BE49-F238E27FC236}">
                <a16:creationId xmlns:a16="http://schemas.microsoft.com/office/drawing/2014/main" id="{0669EEEF-4982-42B6-6221-C7C96E2A1FA7}"/>
              </a:ext>
            </a:extLst>
          </p:cNvPr>
          <p:cNvPicPr>
            <a:picLocks noChangeAspect="1"/>
          </p:cNvPicPr>
          <p:nvPr/>
        </p:nvPicPr>
        <p:blipFill>
          <a:blip r:embed="rId3"/>
          <a:stretch>
            <a:fillRect/>
          </a:stretch>
        </p:blipFill>
        <p:spPr>
          <a:xfrm>
            <a:off x="7792658" y="3215002"/>
            <a:ext cx="2962688" cy="1867161"/>
          </a:xfrm>
          <a:prstGeom prst="rect">
            <a:avLst/>
          </a:prstGeom>
        </p:spPr>
      </p:pic>
      <p:pic>
        <p:nvPicPr>
          <p:cNvPr id="10" name="Picture 9">
            <a:extLst>
              <a:ext uri="{FF2B5EF4-FFF2-40B4-BE49-F238E27FC236}">
                <a16:creationId xmlns:a16="http://schemas.microsoft.com/office/drawing/2014/main" id="{C6FC8BA6-721E-A23B-97F0-458286FAF2E4}"/>
              </a:ext>
            </a:extLst>
          </p:cNvPr>
          <p:cNvPicPr>
            <a:picLocks noChangeAspect="1"/>
          </p:cNvPicPr>
          <p:nvPr/>
        </p:nvPicPr>
        <p:blipFill>
          <a:blip r:embed="rId4"/>
          <a:stretch>
            <a:fillRect/>
          </a:stretch>
        </p:blipFill>
        <p:spPr>
          <a:xfrm>
            <a:off x="7563635" y="1954518"/>
            <a:ext cx="3905795" cy="3219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B504E4AA-1564-4FE3-6E8B-4395A916D9CB}"/>
              </a:ext>
            </a:extLst>
          </p:cNvPr>
          <p:cNvSpPr txBox="1"/>
          <p:nvPr/>
        </p:nvSpPr>
        <p:spPr>
          <a:xfrm flipH="1">
            <a:off x="1321505" y="5654393"/>
            <a:ext cx="8262761" cy="1508105"/>
          </a:xfrm>
          <a:prstGeom prst="rect">
            <a:avLst/>
          </a:prstGeom>
          <a:noFill/>
        </p:spPr>
        <p:txBody>
          <a:bodyPr wrap="square" rtlCol="0">
            <a:spAutoFit/>
          </a:bodyPr>
          <a:lstStyle/>
          <a:p>
            <a:pPr algn="l">
              <a:buFont typeface="+mj-lt"/>
              <a:buAutoNum type="arabicPeriod"/>
            </a:pPr>
            <a:endParaRPr lang="en-IN" b="0" i="0" dirty="0">
              <a:solidFill>
                <a:srgbClr val="D1D5DB"/>
              </a:solidFill>
              <a:effectLst/>
              <a:latin typeface="Söhne"/>
            </a:endParaRPr>
          </a:p>
          <a:p>
            <a:pPr lvl="1" algn="l"/>
            <a:r>
              <a:rPr lang="en-IN" sz="1400" b="0" i="0" dirty="0">
                <a:solidFill>
                  <a:schemeClr val="accent2"/>
                </a:solidFill>
                <a:effectLst/>
                <a:latin typeface="Söhne"/>
              </a:rPr>
              <a:t>           </a:t>
            </a:r>
            <a:r>
              <a:rPr lang="en-IN" sz="1400" b="0" i="0" dirty="0">
                <a:solidFill>
                  <a:schemeClr val="accent6">
                    <a:lumMod val="50000"/>
                  </a:schemeClr>
                </a:solidFill>
                <a:effectLst/>
                <a:latin typeface="Söhne"/>
              </a:rPr>
              <a:t>Total number of values: 2921  and Number of null values in the "Price" variable: 109</a:t>
            </a:r>
          </a:p>
          <a:p>
            <a:pPr algn="l"/>
            <a:r>
              <a:rPr lang="en-IN" sz="1400" b="0" i="0" dirty="0">
                <a:solidFill>
                  <a:schemeClr val="accent6">
                    <a:lumMod val="50000"/>
                  </a:schemeClr>
                </a:solidFill>
                <a:effectLst/>
                <a:latin typeface="Söhne"/>
              </a:rPr>
              <a:t>                             Percentage of null values in the "Price" variable: (109 / 2921) * 100 = 3.73%</a:t>
            </a:r>
          </a:p>
          <a:p>
            <a:pPr algn="l"/>
            <a:r>
              <a:rPr lang="en-IN" sz="1400" dirty="0">
                <a:solidFill>
                  <a:schemeClr val="accent6">
                    <a:lumMod val="50000"/>
                  </a:schemeClr>
                </a:solidFill>
                <a:latin typeface="Söhne"/>
              </a:rPr>
              <a:t>                             </a:t>
            </a:r>
            <a:r>
              <a:rPr lang="en-IN" sz="1400" b="0" i="0" dirty="0">
                <a:solidFill>
                  <a:schemeClr val="accent6">
                    <a:lumMod val="50000"/>
                  </a:schemeClr>
                </a:solidFill>
                <a:effectLst/>
                <a:latin typeface="Söhne"/>
              </a:rPr>
              <a:t>approximately 3.73% of the values in the "Price" variable are null.</a:t>
            </a:r>
          </a:p>
          <a:p>
            <a:pPr algn="l"/>
            <a:r>
              <a:rPr lang="en-IN" sz="1400" dirty="0">
                <a:solidFill>
                  <a:schemeClr val="tx1">
                    <a:lumMod val="50000"/>
                    <a:lumOff val="50000"/>
                  </a:schemeClr>
                </a:solidFill>
                <a:latin typeface="Söhne"/>
              </a:rPr>
              <a:t>                           </a:t>
            </a:r>
            <a:endParaRPr lang="en-IN" sz="1400" b="0" i="0" dirty="0">
              <a:solidFill>
                <a:schemeClr val="tx1">
                  <a:lumMod val="50000"/>
                  <a:lumOff val="50000"/>
                </a:schemeClr>
              </a:solidFill>
              <a:effectLst/>
              <a:latin typeface="Söhne"/>
            </a:endParaRPr>
          </a:p>
          <a:p>
            <a:endParaRPr lang="en-IN" dirty="0"/>
          </a:p>
        </p:txBody>
      </p:sp>
    </p:spTree>
    <p:extLst>
      <p:ext uri="{BB962C8B-B14F-4D97-AF65-F5344CB8AC3E}">
        <p14:creationId xmlns:p14="http://schemas.microsoft.com/office/powerpoint/2010/main" val="240492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42B8-24B1-1163-E81D-E7A9BD79BD3F}"/>
              </a:ext>
            </a:extLst>
          </p:cNvPr>
          <p:cNvSpPr>
            <a:spLocks noGrp="1"/>
          </p:cNvSpPr>
          <p:nvPr>
            <p:ph type="title"/>
          </p:nvPr>
        </p:nvSpPr>
        <p:spPr/>
        <p:txBody>
          <a:bodyPr/>
          <a:lstStyle/>
          <a:p>
            <a:r>
              <a:rPr lang="en-US" dirty="0"/>
              <a:t>Library  </a:t>
            </a:r>
            <a:endParaRPr lang="en-IN" dirty="0"/>
          </a:p>
        </p:txBody>
      </p:sp>
      <p:sp>
        <p:nvSpPr>
          <p:cNvPr id="4" name="TextBox 3">
            <a:extLst>
              <a:ext uri="{FF2B5EF4-FFF2-40B4-BE49-F238E27FC236}">
                <a16:creationId xmlns:a16="http://schemas.microsoft.com/office/drawing/2014/main" id="{09F7CF91-F677-FBB7-59A4-3E05C5BD9FE6}"/>
              </a:ext>
            </a:extLst>
          </p:cNvPr>
          <p:cNvSpPr txBox="1"/>
          <p:nvPr/>
        </p:nvSpPr>
        <p:spPr>
          <a:xfrm>
            <a:off x="2404532" y="914400"/>
            <a:ext cx="6705600" cy="5755422"/>
          </a:xfrm>
          <a:prstGeom prst="rect">
            <a:avLst/>
          </a:prstGeom>
          <a:noFill/>
        </p:spPr>
        <p:txBody>
          <a:bodyPr wrap="square" rtlCol="0">
            <a:spAutoFit/>
          </a:bodyPr>
          <a:lstStyle/>
          <a:p>
            <a:r>
              <a:rPr lang="en-IN" b="1" dirty="0"/>
              <a:t>Pandas</a:t>
            </a:r>
          </a:p>
          <a:p>
            <a:pPr marL="285750" indent="-285750">
              <a:buFont typeface="Arial" panose="020B0604020202020204" pitchFamily="34" charset="0"/>
              <a:buChar char="•"/>
            </a:pPr>
            <a:r>
              <a:rPr lang="en-IN" sz="1400" b="0" i="0" dirty="0">
                <a:solidFill>
                  <a:schemeClr val="accent6">
                    <a:lumMod val="50000"/>
                  </a:schemeClr>
                </a:solidFill>
                <a:effectLst/>
                <a:latin typeface="Söhne"/>
              </a:rPr>
              <a:t>Pandas is used for data manipulation, indexing, filtering, updating, and preprocessing</a:t>
            </a:r>
            <a:endParaRPr lang="en-IN" sz="1400" dirty="0">
              <a:solidFill>
                <a:schemeClr val="accent6">
                  <a:lumMod val="50000"/>
                </a:schemeClr>
              </a:solidFill>
            </a:endParaRPr>
          </a:p>
          <a:p>
            <a:pPr marL="285750" indent="-285750">
              <a:buFont typeface="Arial" panose="020B0604020202020204" pitchFamily="34" charset="0"/>
              <a:buChar char="•"/>
            </a:pPr>
            <a:r>
              <a:rPr lang="en-IN" sz="1400" b="0" i="0" dirty="0">
                <a:solidFill>
                  <a:schemeClr val="accent6">
                    <a:lumMod val="50000"/>
                  </a:schemeClr>
                </a:solidFill>
                <a:effectLst/>
                <a:latin typeface="Söhne"/>
              </a:rPr>
              <a:t>It allows operations such as data alignment, column selection, visualization, and prioritized splitting.</a:t>
            </a:r>
          </a:p>
          <a:p>
            <a:endParaRPr lang="en-IN" sz="1400" dirty="0"/>
          </a:p>
          <a:p>
            <a:r>
              <a:rPr lang="en-IN" b="1" dirty="0"/>
              <a:t>Matplotlib</a:t>
            </a:r>
          </a:p>
          <a:p>
            <a:pPr algn="l">
              <a:buFont typeface="Arial" panose="020B0604020202020204" pitchFamily="34" charset="0"/>
              <a:buChar char="•"/>
            </a:pPr>
            <a:r>
              <a:rPr lang="en-IN" sz="1400" b="0" i="0" dirty="0">
                <a:solidFill>
                  <a:schemeClr val="accent6">
                    <a:lumMod val="50000"/>
                  </a:schemeClr>
                </a:solidFill>
                <a:effectLst/>
                <a:latin typeface="Söhne"/>
              </a:rPr>
              <a:t>     Matplotlib is used in Python for generating graphics and visualizations, including plots,</a:t>
            </a:r>
          </a:p>
          <a:p>
            <a:pPr algn="l"/>
            <a:r>
              <a:rPr lang="en-IN" sz="1400" b="0" i="0" dirty="0">
                <a:solidFill>
                  <a:schemeClr val="accent6">
                    <a:lumMod val="50000"/>
                  </a:schemeClr>
                </a:solidFill>
                <a:effectLst/>
                <a:latin typeface="Söhne"/>
              </a:rPr>
              <a:t>       charts, and figures.</a:t>
            </a:r>
          </a:p>
          <a:p>
            <a:pPr algn="l">
              <a:buFont typeface="Arial" panose="020B0604020202020204" pitchFamily="34" charset="0"/>
              <a:buChar char="•"/>
            </a:pPr>
            <a:r>
              <a:rPr lang="en-IN" sz="1400" b="0" i="0" dirty="0">
                <a:solidFill>
                  <a:schemeClr val="accent6">
                    <a:lumMod val="50000"/>
                  </a:schemeClr>
                </a:solidFill>
                <a:effectLst/>
                <a:latin typeface="Söhne"/>
              </a:rPr>
              <a:t>     It supports various types of plots, including bar graphs, line graphs, pie charts, </a:t>
            </a:r>
          </a:p>
          <a:p>
            <a:pPr algn="l"/>
            <a:r>
              <a:rPr lang="en-IN" sz="1400" dirty="0">
                <a:solidFill>
                  <a:schemeClr val="accent6">
                    <a:lumMod val="50000"/>
                  </a:schemeClr>
                </a:solidFill>
                <a:latin typeface="Söhne"/>
              </a:rPr>
              <a:t>       </a:t>
            </a:r>
            <a:r>
              <a:rPr lang="en-IN" sz="1400" b="0" i="0" dirty="0">
                <a:solidFill>
                  <a:schemeClr val="accent6">
                    <a:lumMod val="50000"/>
                  </a:schemeClr>
                </a:solidFill>
                <a:effectLst/>
                <a:latin typeface="Söhne"/>
              </a:rPr>
              <a:t>scatter plots, histograms, and more.</a:t>
            </a:r>
          </a:p>
          <a:p>
            <a:endParaRPr lang="en-IN" dirty="0"/>
          </a:p>
          <a:p>
            <a:r>
              <a:rPr lang="en-IN" b="1" dirty="0"/>
              <a:t>Seaborn</a:t>
            </a:r>
          </a:p>
          <a:p>
            <a:pPr algn="l">
              <a:buFont typeface="Arial" panose="020B0604020202020204" pitchFamily="34" charset="0"/>
              <a:buChar char="•"/>
            </a:pPr>
            <a:r>
              <a:rPr lang="en-IN" sz="1400" b="0" i="0" dirty="0">
                <a:effectLst/>
                <a:latin typeface="Söhne"/>
              </a:rPr>
              <a:t>     </a:t>
            </a:r>
            <a:r>
              <a:rPr lang="en-IN" sz="1400" b="0" i="0" dirty="0">
                <a:solidFill>
                  <a:schemeClr val="accent6">
                    <a:lumMod val="50000"/>
                  </a:schemeClr>
                </a:solidFill>
                <a:effectLst/>
                <a:latin typeface="Söhne"/>
              </a:rPr>
              <a:t>Seaborn is used for data visualization, data exploration, and chart customization</a:t>
            </a:r>
          </a:p>
          <a:p>
            <a:pPr algn="l"/>
            <a:r>
              <a:rPr lang="en-IN" sz="1400" dirty="0">
                <a:solidFill>
                  <a:schemeClr val="accent6">
                    <a:lumMod val="50000"/>
                  </a:schemeClr>
                </a:solidFill>
                <a:latin typeface="Söhne"/>
              </a:rPr>
              <a:t>      </a:t>
            </a:r>
            <a:r>
              <a:rPr lang="en-IN" sz="1400" b="0" i="0" dirty="0">
                <a:solidFill>
                  <a:schemeClr val="accent6">
                    <a:lumMod val="50000"/>
                  </a:schemeClr>
                </a:solidFill>
                <a:effectLst/>
                <a:latin typeface="Söhne"/>
              </a:rPr>
              <a:t> in data science.</a:t>
            </a:r>
          </a:p>
          <a:p>
            <a:pPr algn="l">
              <a:buFont typeface="Arial" panose="020B0604020202020204" pitchFamily="34" charset="0"/>
              <a:buChar char="•"/>
            </a:pPr>
            <a:r>
              <a:rPr lang="en-IN" sz="1400" b="0" i="0" dirty="0">
                <a:solidFill>
                  <a:schemeClr val="accent6">
                    <a:lumMod val="50000"/>
                  </a:schemeClr>
                </a:solidFill>
                <a:effectLst/>
                <a:latin typeface="Söhne"/>
              </a:rPr>
              <a:t>     It enables dynamic updating, exploratory development, partitioning usage, and the</a:t>
            </a:r>
          </a:p>
          <a:p>
            <a:pPr algn="l"/>
            <a:r>
              <a:rPr lang="en-IN" sz="1400" dirty="0">
                <a:solidFill>
                  <a:schemeClr val="accent6">
                    <a:lumMod val="50000"/>
                  </a:schemeClr>
                </a:solidFill>
                <a:latin typeface="Söhne"/>
              </a:rPr>
              <a:t>      </a:t>
            </a:r>
            <a:r>
              <a:rPr lang="en-IN" sz="1400" b="0" i="0" dirty="0">
                <a:solidFill>
                  <a:schemeClr val="accent6">
                    <a:lumMod val="50000"/>
                  </a:schemeClr>
                </a:solidFill>
                <a:effectLst/>
                <a:latin typeface="Söhne"/>
              </a:rPr>
              <a:t> creation of various plots like box plots, violin plots, swarm plots, and others.</a:t>
            </a:r>
          </a:p>
          <a:p>
            <a:endParaRPr lang="en-IN" dirty="0"/>
          </a:p>
          <a:p>
            <a:r>
              <a:rPr lang="en-IN" b="1" i="0" dirty="0">
                <a:effectLst/>
                <a:latin typeface="Söhne"/>
              </a:rPr>
              <a:t>Scikit-learn (</a:t>
            </a:r>
            <a:r>
              <a:rPr lang="en-IN" b="1" i="0" dirty="0" err="1">
                <a:effectLst/>
                <a:latin typeface="Söhne"/>
              </a:rPr>
              <a:t>sklearn</a:t>
            </a:r>
            <a:r>
              <a:rPr lang="en-IN" b="1" i="0" dirty="0">
                <a:effectLst/>
                <a:latin typeface="Söhne"/>
              </a:rPr>
              <a:t>)</a:t>
            </a:r>
          </a:p>
          <a:p>
            <a:pPr algn="l">
              <a:buFont typeface="Arial" panose="020B0604020202020204" pitchFamily="34" charset="0"/>
              <a:buChar char="•"/>
            </a:pPr>
            <a:r>
              <a:rPr lang="en-IN" sz="1400" b="0" i="0" dirty="0">
                <a:effectLst/>
                <a:latin typeface="Söhne"/>
              </a:rPr>
              <a:t>     </a:t>
            </a:r>
            <a:r>
              <a:rPr lang="en-IN" sz="1400" b="0" i="0" dirty="0">
                <a:solidFill>
                  <a:schemeClr val="accent6">
                    <a:lumMod val="50000"/>
                  </a:schemeClr>
                </a:solidFill>
                <a:effectLst/>
                <a:latin typeface="Söhne"/>
              </a:rPr>
              <a:t>Scikit-learn is a powerful machine learning library used for various tasks like</a:t>
            </a:r>
          </a:p>
          <a:p>
            <a:pPr algn="l"/>
            <a:r>
              <a:rPr lang="en-IN" sz="1400" dirty="0">
                <a:solidFill>
                  <a:schemeClr val="accent6">
                    <a:lumMod val="50000"/>
                  </a:schemeClr>
                </a:solidFill>
                <a:latin typeface="Söhne"/>
              </a:rPr>
              <a:t>      </a:t>
            </a:r>
            <a:r>
              <a:rPr lang="en-IN" sz="1400" b="0" i="0" dirty="0">
                <a:solidFill>
                  <a:schemeClr val="accent6">
                    <a:lumMod val="50000"/>
                  </a:schemeClr>
                </a:solidFill>
                <a:effectLst/>
                <a:latin typeface="Söhne"/>
              </a:rPr>
              <a:t>classification, regression, clustering, and dimensionality reduction.</a:t>
            </a:r>
          </a:p>
          <a:p>
            <a:pPr algn="l">
              <a:buFont typeface="Arial" panose="020B0604020202020204" pitchFamily="34" charset="0"/>
              <a:buChar char="•"/>
            </a:pPr>
            <a:r>
              <a:rPr lang="en-IN" sz="1400" b="0" i="0" dirty="0">
                <a:solidFill>
                  <a:schemeClr val="accent6">
                    <a:lumMod val="50000"/>
                  </a:schemeClr>
                </a:solidFill>
                <a:effectLst/>
                <a:latin typeface="Söhne"/>
              </a:rPr>
              <a:t>     It provides tools for model selection, preprocessing, evaluation, and scoring, along</a:t>
            </a:r>
          </a:p>
          <a:p>
            <a:pPr algn="l"/>
            <a:r>
              <a:rPr lang="en-IN" sz="1400" dirty="0">
                <a:solidFill>
                  <a:schemeClr val="accent6">
                    <a:lumMod val="50000"/>
                  </a:schemeClr>
                </a:solidFill>
                <a:latin typeface="Söhne"/>
              </a:rPr>
              <a:t>     </a:t>
            </a:r>
            <a:r>
              <a:rPr lang="en-IN" sz="1400" b="0" i="0" dirty="0">
                <a:solidFill>
                  <a:schemeClr val="accent6">
                    <a:lumMod val="50000"/>
                  </a:schemeClr>
                </a:solidFill>
                <a:effectLst/>
                <a:latin typeface="Söhne"/>
              </a:rPr>
              <a:t> with a wide range of machine learning algorithms and utilities.</a:t>
            </a:r>
          </a:p>
          <a:p>
            <a:endParaRPr lang="en-IN" b="1" dirty="0"/>
          </a:p>
          <a:p>
            <a:endParaRPr lang="en-IN" dirty="0"/>
          </a:p>
        </p:txBody>
      </p:sp>
    </p:spTree>
    <p:extLst>
      <p:ext uri="{BB962C8B-B14F-4D97-AF65-F5344CB8AC3E}">
        <p14:creationId xmlns:p14="http://schemas.microsoft.com/office/powerpoint/2010/main" val="26255456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2633</TotalTime>
  <Words>1865</Words>
  <Application>Microsoft Office PowerPoint</Application>
  <PresentationFormat>Widescreen</PresentationFormat>
  <Paragraphs>212</Paragraphs>
  <Slides>35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35</vt:i4>
      </vt:variant>
    </vt:vector>
  </HeadingPairs>
  <TitlesOfParts>
    <vt:vector size="51" baseType="lpstr">
      <vt:lpstr>Arial</vt:lpstr>
      <vt:lpstr>Arial Black</vt:lpstr>
      <vt:lpstr>Bahnschrift SemiBold</vt:lpstr>
      <vt:lpstr>Bauhaus 93</vt:lpstr>
      <vt:lpstr>Consolas</vt:lpstr>
      <vt:lpstr>Google Sans</vt:lpstr>
      <vt:lpstr>Helvetica Neue</vt:lpstr>
      <vt:lpstr>Open Sans</vt:lpstr>
      <vt:lpstr>Söhne</vt:lpstr>
      <vt:lpstr>Söhne Mono</vt:lpstr>
      <vt:lpstr>Stencil</vt:lpstr>
      <vt:lpstr>Trebuchet MS</vt:lpstr>
      <vt:lpstr>Wingdings</vt:lpstr>
      <vt:lpstr>Wingdings 3</vt:lpstr>
      <vt:lpstr>YouTube Sans</vt:lpstr>
      <vt:lpstr>Facet</vt:lpstr>
      <vt:lpstr>Prediction Of Oil Price</vt:lpstr>
      <vt:lpstr>Objective :  Oil prices are often influenced by factors outside of immediate information, which makes it difficult to predict them accurately. These prices can have a significant impact on the economy. Our model aims to analyze the patterns in oil prices to assist customers and businesses in making informed decisions. </vt:lpstr>
      <vt:lpstr>PowerPoint Presentation</vt:lpstr>
      <vt:lpstr>Dataset </vt:lpstr>
      <vt:lpstr>Exploratory Data Analysis (EDA)   </vt:lpstr>
      <vt:lpstr>In this dataset </vt:lpstr>
      <vt:lpstr>Feature Engineering </vt:lpstr>
      <vt:lpstr>Handle Missing Data</vt:lpstr>
      <vt:lpstr>Library  </vt:lpstr>
      <vt:lpstr>Visualization [ Trend ] </vt:lpstr>
      <vt:lpstr>Outlier’s </vt:lpstr>
      <vt:lpstr>Distribution of data</vt:lpstr>
      <vt:lpstr>Normal distribution</vt:lpstr>
      <vt:lpstr>Correlation</vt:lpstr>
      <vt:lpstr> EDA (Exploratory Data Analysis) was performed on the dataset.  Missing or null values in the dataset were identified and replaced  with appropriate values.  Outliers in the data were detected, but they were determined to have  no significant impact on the dataset, so they were retained.  The data was transformed to achieve a normal distribution.  With these steps completed, the dataset is now prepared and ready  for further processing or analysis. </vt:lpstr>
      <vt:lpstr>Standardization of data</vt:lpstr>
      <vt:lpstr>Preparation of data </vt:lpstr>
      <vt:lpstr>PowerPoint Presentation</vt:lpstr>
      <vt:lpstr>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 Of Model and User Interface</vt:lpstr>
      <vt:lpstr>PowerPoint Presentation</vt:lpstr>
      <vt:lpstr>Simple User Interface </vt:lpstr>
      <vt:lpstr>Challenges that we face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Pediction Of Oil Price</dc:title>
  <dc:creator>sanketraut4679@gmail.com</dc:creator>
  <cp:lastModifiedBy>vikram vicky</cp:lastModifiedBy>
  <cp:revision>18</cp:revision>
  <dcterms:created xsi:type="dcterms:W3CDTF">2023-06-27T02:55:55Z</dcterms:created>
  <dcterms:modified xsi:type="dcterms:W3CDTF">2023-10-03T17:19:11Z</dcterms:modified>
</cp:coreProperties>
</file>