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310" r:id="rId4"/>
    <p:sldId id="311" r:id="rId5"/>
    <p:sldId id="313" r:id="rId6"/>
    <p:sldId id="314" r:id="rId7"/>
    <p:sldId id="315" r:id="rId8"/>
    <p:sldId id="316" r:id="rId9"/>
    <p:sldId id="329" r:id="rId10"/>
    <p:sldId id="317" r:id="rId11"/>
    <p:sldId id="318" r:id="rId12"/>
    <p:sldId id="321" r:id="rId13"/>
    <p:sldId id="320" r:id="rId14"/>
    <p:sldId id="322" r:id="rId15"/>
    <p:sldId id="323" r:id="rId16"/>
    <p:sldId id="324" r:id="rId17"/>
    <p:sldId id="326" r:id="rId18"/>
    <p:sldId id="327" r:id="rId19"/>
    <p:sldId id="328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E1FD4-6C87-48AE-B05A-4E6391DCF236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A82-6A43-4C3A-9C4F-BCF42A39C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88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there is an Inventory LOSS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FFA82-6A43-4C3A-9C4F-BCF42A39CA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09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mean of product weight of storage issues is following linear relation ship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FFA82-6A43-4C3A-9C4F-BCF42A39CA9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60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good amount of multicollinearity, so there lot of non linearity in the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FFA82-6A43-4C3A-9C4F-BCF42A39CA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9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Xgboost regressor was least in over &amp; under fitting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FFA82-6A43-4C3A-9C4F-BCF42A39CA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90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PATTERN FOR DIFFERENT CATEGORICAL SELECTION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FFA82-6A43-4C3A-9C4F-BCF42A39CA9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18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number of storage issues increases the mean weight of the product increases.</a:t>
            </a:r>
          </a:p>
          <a:p>
            <a:r>
              <a:rPr lang="en-US" dirty="0"/>
              <a:t>15 to 27 number of storage issues appears to be overloading.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FFA82-6A43-4C3A-9C4F-BCF42A39CA9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1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2C0A-64AF-DE7A-3DCA-A4D486049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552B5-5EF9-436A-6C66-301C2C912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C69C-8B42-66D2-E6CB-FD64E09B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AFAA-48A3-4EFF-817B-4A786A79F4A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440C3-CB81-4BEB-A68B-4518D6C1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97C2-48BB-2A6E-A850-275F3C5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E8F2-51C9-46D6-BE9B-343730FEB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38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E664-877B-686B-7B0A-DD4D32AF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0C854-27D5-0387-F598-8AA5B2A4B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F02B-0CE0-AEF3-A6B6-59EEBEE2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AFAA-48A3-4EFF-817B-4A786A79F4A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3A94-F236-CB53-9300-91286A26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6931-DD29-BC93-299D-6F5A2B0F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E8F2-51C9-46D6-BE9B-343730FEB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2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887D1-DED6-BB49-E864-527466134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2F4C8-43B3-C8B9-E2E3-B294C728E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12B1-CD08-8C87-3C0A-C01F9A7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AFAA-48A3-4EFF-817B-4A786A79F4A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5336C-AA38-25DB-C7F2-E17BFCD4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096C1-E901-5910-72BA-7226860D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E8F2-51C9-46D6-BE9B-343730FEB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98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25E1-B312-19D8-4F20-DF383B7D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DD8A-94EE-B296-23C6-377964CA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7439-35CE-34A2-9AEE-A0BED8B3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AFAA-48A3-4EFF-817B-4A786A79F4A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E181F-27E8-C19A-D6AC-7699F503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5CDE-8A23-DF11-E789-26C717CB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E8F2-51C9-46D6-BE9B-343730FEB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3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DF34-9DC0-8817-F2C1-4E4D5BCA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9E1FA-C220-2B6F-8E7B-8E89D6F73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C4363-C3A0-9A67-323E-35E249CE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AFAA-48A3-4EFF-817B-4A786A79F4A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1852-D054-597E-1822-F2C918D5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C25A-10E5-B961-CAD9-458809EE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E8F2-51C9-46D6-BE9B-343730FEB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88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6981-A4D0-84CA-0643-6C4DDB30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5A3F-033B-9310-AE59-4C12FDC57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859E2-4150-9A65-84AE-8EAAC1C90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27D91-C81F-B040-4BD8-8ADB8E4F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AFAA-48A3-4EFF-817B-4A786A79F4A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18EE-5951-3370-638E-5166591C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AEF02-A436-AC29-7FB5-459FECBA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E8F2-51C9-46D6-BE9B-343730FEB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8BC6-9F0A-5E07-FFF9-FB2094C7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51B8E-C178-01BC-CAA3-0DEF1F673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D8F71-433E-B62E-52BF-B2AC9BBA0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8EADC-15E3-25F8-BDDF-CBB1D70A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CDD46-C392-4971-D3D4-C585258EA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12FB1-081A-319F-1BC2-726C0802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AFAA-48A3-4EFF-817B-4A786A79F4A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2CCA7-9289-F7B8-DB21-7E1BE503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DC022-EAE7-779D-067F-C32BFBE3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E8F2-51C9-46D6-BE9B-343730FEB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9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C726-4D5E-1AD5-3CCE-D96E186D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7B1B2-55F0-2C09-A36F-96A039D3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AFAA-48A3-4EFF-817B-4A786A79F4A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22C0A-0309-FC28-F0EF-B6F098EF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31FC5-D0E0-260C-C0E2-2EBDE40F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E8F2-51C9-46D6-BE9B-343730FEB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FA0D5-7BEE-660C-B2ED-EA043C06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AFAA-48A3-4EFF-817B-4A786A79F4A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38524-C5C2-AD0D-1ECC-81DEAB9F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18C27-428C-32E3-0DDB-4C977C33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E8F2-51C9-46D6-BE9B-343730FEB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42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6F78-B41F-CF1E-3F6C-846FAFD5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E9A6-E296-92CA-97B1-77883964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E56FC-2ECB-BFB9-6D75-F3BCDB8EC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CAB2E-8623-CF55-E3F4-D5D6071F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AFAA-48A3-4EFF-817B-4A786A79F4A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75E5-DC96-B725-5212-BCDCC344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7764-A5BC-89B7-BE19-2FE13FC6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E8F2-51C9-46D6-BE9B-343730FEB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1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E1A7-2654-0096-BBC9-0E3C40ED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73E3F-F197-B753-C623-D27002AF0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EF50C-3AB0-3C3C-75CF-DB4C5D0AF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D5855-3209-6B01-0F64-3ED777AA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AFAA-48A3-4EFF-817B-4A786A79F4A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95672-65A9-4B6C-2DBD-CA998592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6FAE5-F2D1-0803-EE27-CE40DDCB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E8F2-51C9-46D6-BE9B-343730FEB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38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FC8C5-3172-5DA1-4662-80901208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7FE6D-7AE7-2A2A-C5DF-8AF2BE07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3AE0-E9EE-DB18-F27F-C97F469F3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9AFAA-48A3-4EFF-817B-4A786A79F4A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BB88D-D568-34CD-785F-AF911B4B0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C3E1-F621-A602-7DA8-46BF7E82F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5E8F2-51C9-46D6-BE9B-343730FEB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6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1700-A014-FC62-47C1-A99FBA864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SUPPLY CHAIN</a:t>
            </a:r>
            <a:br>
              <a:rPr lang="en-US" sz="8000" b="1" dirty="0"/>
            </a:br>
            <a:r>
              <a:rPr lang="en-US" sz="8000" b="1" dirty="0"/>
              <a:t>PROJECT</a:t>
            </a:r>
            <a:endParaRPr lang="en-IN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6DB38-5D0B-A578-8760-F9DB4C227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Vikram Reddy</a:t>
            </a:r>
          </a:p>
          <a:p>
            <a:pPr algn="r"/>
            <a:r>
              <a:rPr lang="en-US" dirty="0"/>
              <a:t>DSBA_March,2023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27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6FCD8-F317-5DDB-1335-8F5B20403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" y="781259"/>
            <a:ext cx="12036490" cy="60092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9311951" cy="781260"/>
            <a:chOff x="-1" y="0"/>
            <a:chExt cx="11965738" cy="7812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781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67464"/>
              <a:ext cx="11965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FF00"/>
                  </a:solidFill>
                </a:rPr>
                <a:t> EDA – DISCRETE DATA VS PRODUCT WEIGHT</a:t>
              </a:r>
              <a:endParaRPr lang="en-IN" sz="3600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41E76-59C8-DCD2-E735-4DEFAB6BED6F}"/>
              </a:ext>
            </a:extLst>
          </p:cNvPr>
          <p:cNvCxnSpPr>
            <a:cxnSpLocks/>
          </p:cNvCxnSpPr>
          <p:nvPr/>
        </p:nvCxnSpPr>
        <p:spPr>
          <a:xfrm flipV="1">
            <a:off x="1511559" y="5225143"/>
            <a:ext cx="3592286" cy="7651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3488925" cy="6858000"/>
            <a:chOff x="-1" y="0"/>
            <a:chExt cx="4483224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902289"/>
              <a:ext cx="44832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FF00"/>
                  </a:solidFill>
                </a:rPr>
                <a:t>MODELLING APPROACH</a:t>
              </a:r>
              <a:endParaRPr lang="en-IN" sz="36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E70C6C-6DAE-8AC0-67BB-993713FA5B60}"/>
              </a:ext>
            </a:extLst>
          </p:cNvPr>
          <p:cNvSpPr/>
          <p:nvPr/>
        </p:nvSpPr>
        <p:spPr>
          <a:xfrm>
            <a:off x="4332303" y="958788"/>
            <a:ext cx="4643746" cy="7812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Preparing the Data</a:t>
            </a:r>
            <a:endParaRPr lang="en-IN" sz="32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E7846B-A88E-1966-B830-CAA94951FE5F}"/>
              </a:ext>
            </a:extLst>
          </p:cNvPr>
          <p:cNvSpPr/>
          <p:nvPr/>
        </p:nvSpPr>
        <p:spPr>
          <a:xfrm>
            <a:off x="4652969" y="2102618"/>
            <a:ext cx="6896879" cy="5845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Label Encoding the data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37592E-944C-2AEC-391B-783767AB14C6}"/>
              </a:ext>
            </a:extLst>
          </p:cNvPr>
          <p:cNvSpPr/>
          <p:nvPr/>
        </p:nvSpPr>
        <p:spPr>
          <a:xfrm>
            <a:off x="4637314" y="2825025"/>
            <a:ext cx="6896879" cy="5845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Null Values &amp; KNN Imputation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AE9A65-00FD-CC03-08C7-96F46BD5E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299" y="3547432"/>
            <a:ext cx="2989489" cy="162835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123EBF-28C7-F840-0C86-87DDF3D3F43B}"/>
              </a:ext>
            </a:extLst>
          </p:cNvPr>
          <p:cNvSpPr/>
          <p:nvPr/>
        </p:nvSpPr>
        <p:spPr>
          <a:xfrm>
            <a:off x="4690291" y="5305229"/>
            <a:ext cx="6896879" cy="5845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Dropping “</a:t>
            </a:r>
            <a:r>
              <a:rPr lang="en-US" sz="2400" b="1" dirty="0" err="1">
                <a:solidFill>
                  <a:schemeClr val="bg1"/>
                </a:solidFill>
              </a:rPr>
              <a:t>wh_est_year</a:t>
            </a:r>
            <a:r>
              <a:rPr lang="en-US" sz="2400" b="1" dirty="0">
                <a:solidFill>
                  <a:schemeClr val="bg1"/>
                </a:solidFill>
              </a:rPr>
              <a:t>”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71D01F-695A-669A-77A8-CC61EC017321}"/>
              </a:ext>
            </a:extLst>
          </p:cNvPr>
          <p:cNvSpPr/>
          <p:nvPr/>
        </p:nvSpPr>
        <p:spPr>
          <a:xfrm>
            <a:off x="4690291" y="6019271"/>
            <a:ext cx="6896879" cy="5845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Train Test Split 70:30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19F580-9411-7852-AEC7-972D7BC7601D}"/>
              </a:ext>
            </a:extLst>
          </p:cNvPr>
          <p:cNvSpPr/>
          <p:nvPr/>
        </p:nvSpPr>
        <p:spPr>
          <a:xfrm>
            <a:off x="6882299" y="3846314"/>
            <a:ext cx="1972452" cy="2311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2D7577-B612-5F5F-FD2E-24C84491E55A}"/>
              </a:ext>
            </a:extLst>
          </p:cNvPr>
          <p:cNvSpPr/>
          <p:nvPr/>
        </p:nvSpPr>
        <p:spPr>
          <a:xfrm>
            <a:off x="9293289" y="3846314"/>
            <a:ext cx="547687" cy="2311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1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3488925" cy="6858000"/>
            <a:chOff x="-1" y="0"/>
            <a:chExt cx="4483224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902289"/>
              <a:ext cx="44832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FF00"/>
                  </a:solidFill>
                </a:rPr>
                <a:t>MODELLING APPROACH</a:t>
              </a:r>
              <a:endParaRPr lang="en-IN" sz="36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E70C6C-6DAE-8AC0-67BB-993713FA5B60}"/>
              </a:ext>
            </a:extLst>
          </p:cNvPr>
          <p:cNvSpPr/>
          <p:nvPr/>
        </p:nvSpPr>
        <p:spPr>
          <a:xfrm>
            <a:off x="4332303" y="958788"/>
            <a:ext cx="4643746" cy="7812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Multi Collinearity Check</a:t>
            </a:r>
            <a:endParaRPr lang="en-IN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A8A74-CD13-56F7-4858-C8756E143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303" y="1832031"/>
            <a:ext cx="3753858" cy="475538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DEABD3-B8D8-2283-E5AA-B1383C5FBCD1}"/>
              </a:ext>
            </a:extLst>
          </p:cNvPr>
          <p:cNvSpPr/>
          <p:nvPr/>
        </p:nvSpPr>
        <p:spPr>
          <a:xfrm>
            <a:off x="8164287" y="2473456"/>
            <a:ext cx="3937518" cy="292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Strong Multicollinearity presence, meaning good amount of non linearity in data among the columns.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7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3488925" cy="6858000"/>
            <a:chOff x="-1" y="0"/>
            <a:chExt cx="4483224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902289"/>
              <a:ext cx="44832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FF00"/>
                  </a:solidFill>
                </a:rPr>
                <a:t>MODELLING APPROACH</a:t>
              </a:r>
              <a:endParaRPr lang="en-IN" sz="36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E70C6C-6DAE-8AC0-67BB-993713FA5B60}"/>
              </a:ext>
            </a:extLst>
          </p:cNvPr>
          <p:cNvSpPr/>
          <p:nvPr/>
        </p:nvSpPr>
        <p:spPr>
          <a:xfrm>
            <a:off x="4332303" y="958788"/>
            <a:ext cx="4643746" cy="7812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ML Modelling</a:t>
            </a:r>
            <a:endParaRPr lang="en-IN" sz="32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22554B-709F-FCD6-B09B-5A71B42CA72B}"/>
              </a:ext>
            </a:extLst>
          </p:cNvPr>
          <p:cNvGrpSpPr/>
          <p:nvPr/>
        </p:nvGrpSpPr>
        <p:grpSpPr>
          <a:xfrm>
            <a:off x="4966884" y="2018373"/>
            <a:ext cx="6567307" cy="1610756"/>
            <a:chOff x="4637307" y="2102618"/>
            <a:chExt cx="6912541" cy="151142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CE7846B-A88E-1966-B830-CAA94951FE5F}"/>
                </a:ext>
              </a:extLst>
            </p:cNvPr>
            <p:cNvSpPr/>
            <p:nvPr/>
          </p:nvSpPr>
          <p:spPr>
            <a:xfrm>
              <a:off x="4652969" y="2102618"/>
              <a:ext cx="6896879" cy="30930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FFF00"/>
                  </a:solidFill>
                </a:rPr>
                <a:t>LinearRegression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2000" b="1" dirty="0">
                  <a:solidFill>
                    <a:schemeClr val="bg1"/>
                  </a:solidFill>
                </a:rPr>
                <a:t> GLM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C37592E-944C-2AEC-391B-783767AB14C6}"/>
                </a:ext>
              </a:extLst>
            </p:cNvPr>
            <p:cNvSpPr/>
            <p:nvPr/>
          </p:nvSpPr>
          <p:spPr>
            <a:xfrm>
              <a:off x="4637309" y="2506926"/>
              <a:ext cx="6896879" cy="3101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FFF00"/>
                  </a:solidFill>
                </a:rPr>
                <a:t>RandomForestRregressor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2000" b="1" dirty="0">
                  <a:solidFill>
                    <a:schemeClr val="bg1"/>
                  </a:solidFill>
                </a:rPr>
                <a:t> Bagging Model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A123EBF-28C7-F840-0C86-87DDF3D3F43B}"/>
                </a:ext>
              </a:extLst>
            </p:cNvPr>
            <p:cNvSpPr/>
            <p:nvPr/>
          </p:nvSpPr>
          <p:spPr>
            <a:xfrm>
              <a:off x="4637307" y="3324214"/>
              <a:ext cx="6896879" cy="28982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FFF00"/>
                  </a:solidFill>
                </a:rPr>
                <a:t>MLPRregressor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2000" b="1" dirty="0">
                  <a:solidFill>
                    <a:schemeClr val="bg1"/>
                  </a:solidFill>
                </a:rPr>
                <a:t> Neural Network Model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D0D50CD-EF8A-AF7A-7E46-6C94DC5E7A8D}"/>
                </a:ext>
              </a:extLst>
            </p:cNvPr>
            <p:cNvSpPr/>
            <p:nvPr/>
          </p:nvSpPr>
          <p:spPr>
            <a:xfrm>
              <a:off x="4637308" y="2918402"/>
              <a:ext cx="6896879" cy="3101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FFF00"/>
                  </a:solidFill>
                </a:rPr>
                <a:t>XGBoostRregressor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2000" b="1" dirty="0">
                  <a:solidFill>
                    <a:schemeClr val="bg1"/>
                  </a:solidFill>
                </a:rPr>
                <a:t> Boosting Model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C52917-177C-71A2-80BA-306A26D45A4E}"/>
              </a:ext>
            </a:extLst>
          </p:cNvPr>
          <p:cNvSpPr/>
          <p:nvPr/>
        </p:nvSpPr>
        <p:spPr>
          <a:xfrm>
            <a:off x="4637312" y="3887858"/>
            <a:ext cx="6896879" cy="8611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FF00"/>
                </a:solidFill>
              </a:rPr>
              <a:t>GrisSearvchCV</a:t>
            </a:r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 CrossValidation &amp; HyperParameter Tuning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911BCA-B99A-E157-8E9B-B0F1B9914740}"/>
              </a:ext>
            </a:extLst>
          </p:cNvPr>
          <p:cNvSpPr/>
          <p:nvPr/>
        </p:nvSpPr>
        <p:spPr>
          <a:xfrm>
            <a:off x="4622430" y="5851067"/>
            <a:ext cx="6896879" cy="5845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Metrics for validation</a:t>
            </a:r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FFFF00"/>
                </a:solidFill>
              </a:rPr>
              <a:t>R-Squared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rgbClr val="FFFF00"/>
                </a:solidFill>
              </a:rPr>
              <a:t>RMSE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rgbClr val="FFFF00"/>
                </a:solidFill>
              </a:rPr>
              <a:t>MAPE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FF08A2-509D-8B3D-6238-13E10F7F85C4}"/>
              </a:ext>
            </a:extLst>
          </p:cNvPr>
          <p:cNvSpPr/>
          <p:nvPr/>
        </p:nvSpPr>
        <p:spPr>
          <a:xfrm>
            <a:off x="4637312" y="5007740"/>
            <a:ext cx="6896879" cy="5845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FF00"/>
                </a:solidFill>
              </a:rPr>
              <a:t>SHAPLEY</a:t>
            </a:r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 feature Importance’s, SFS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3488925" cy="6858000"/>
            <a:chOff x="-1" y="0"/>
            <a:chExt cx="4483224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902289"/>
              <a:ext cx="44832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FF00"/>
                  </a:solidFill>
                </a:rPr>
                <a:t>SUMMARY OF RESULTS</a:t>
              </a:r>
              <a:endParaRPr lang="en-IN" sz="36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427E183-2C99-B185-3B1E-130F8E38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4794"/>
              </p:ext>
            </p:extLst>
          </p:nvPr>
        </p:nvGraphicFramePr>
        <p:xfrm>
          <a:off x="3821663" y="1180598"/>
          <a:ext cx="7832273" cy="1623060"/>
        </p:xfrm>
        <a:graphic>
          <a:graphicData uri="http://schemas.openxmlformats.org/drawingml/2006/table">
            <a:tbl>
              <a:tblPr/>
              <a:tblGrid>
                <a:gridCol w="3288264">
                  <a:extLst>
                    <a:ext uri="{9D8B030D-6E8A-4147-A177-3AD203B41FA5}">
                      <a16:colId xmlns:a16="http://schemas.microsoft.com/office/drawing/2014/main" val="4189746009"/>
                    </a:ext>
                  </a:extLst>
                </a:gridCol>
                <a:gridCol w="1422451">
                  <a:extLst>
                    <a:ext uri="{9D8B030D-6E8A-4147-A177-3AD203B41FA5}">
                      <a16:colId xmlns:a16="http://schemas.microsoft.com/office/drawing/2014/main" val="173378845"/>
                    </a:ext>
                  </a:extLst>
                </a:gridCol>
                <a:gridCol w="1116193">
                  <a:extLst>
                    <a:ext uri="{9D8B030D-6E8A-4147-A177-3AD203B41FA5}">
                      <a16:colId xmlns:a16="http://schemas.microsoft.com/office/drawing/2014/main" val="2923933980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341457920"/>
                    </a:ext>
                  </a:extLst>
                </a:gridCol>
                <a:gridCol w="908090">
                  <a:extLst>
                    <a:ext uri="{9D8B030D-6E8A-4147-A177-3AD203B41FA5}">
                      <a16:colId xmlns:a16="http://schemas.microsoft.com/office/drawing/2014/main" val="4102496559"/>
                    </a:ext>
                  </a:extLst>
                </a:gridCol>
              </a:tblGrid>
              <a:tr h="243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 Model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fit_%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788641"/>
                  </a:ext>
                </a:extLst>
              </a:tr>
              <a:tr h="24331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40427"/>
                  </a:ext>
                </a:extLst>
              </a:tr>
              <a:tr h="24331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515394"/>
                  </a:ext>
                </a:extLst>
              </a:tr>
              <a:tr h="24331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 Regressor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0.10%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306516"/>
                  </a:ext>
                </a:extLst>
              </a:tr>
              <a:tr h="25345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MLP Regressor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39827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74CCAA6-6D79-48F8-4FEA-BAC44329F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98172"/>
              </p:ext>
            </p:extLst>
          </p:nvPr>
        </p:nvGraphicFramePr>
        <p:xfrm>
          <a:off x="3821660" y="3023235"/>
          <a:ext cx="7832273" cy="1623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8265">
                  <a:extLst>
                    <a:ext uri="{9D8B030D-6E8A-4147-A177-3AD203B41FA5}">
                      <a16:colId xmlns:a16="http://schemas.microsoft.com/office/drawing/2014/main" val="2191799427"/>
                    </a:ext>
                  </a:extLst>
                </a:gridCol>
                <a:gridCol w="1422450">
                  <a:extLst>
                    <a:ext uri="{9D8B030D-6E8A-4147-A177-3AD203B41FA5}">
                      <a16:colId xmlns:a16="http://schemas.microsoft.com/office/drawing/2014/main" val="2579668408"/>
                    </a:ext>
                  </a:extLst>
                </a:gridCol>
                <a:gridCol w="1116193">
                  <a:extLst>
                    <a:ext uri="{9D8B030D-6E8A-4147-A177-3AD203B41FA5}">
                      <a16:colId xmlns:a16="http://schemas.microsoft.com/office/drawing/2014/main" val="3692517883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4107516899"/>
                    </a:ext>
                  </a:extLst>
                </a:gridCol>
                <a:gridCol w="908090">
                  <a:extLst>
                    <a:ext uri="{9D8B030D-6E8A-4147-A177-3AD203B41FA5}">
                      <a16:colId xmlns:a16="http://schemas.microsoft.com/office/drawing/2014/main" val="225605872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ML Model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Metrics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TRAIN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fit_%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958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RMSE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1748.132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1692.693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3.17%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621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Random Forest Regressor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RMSE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852.301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893.355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4.82%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810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XGBoost Regressor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RMSE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852.986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869.539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1.94%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899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MLP Regressor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RMSE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941.458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970.665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3.10%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47682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B57873A-B050-138C-55B5-1F37B9D23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09955"/>
              </p:ext>
            </p:extLst>
          </p:nvPr>
        </p:nvGraphicFramePr>
        <p:xfrm>
          <a:off x="3821661" y="4865872"/>
          <a:ext cx="7832273" cy="1623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8265">
                  <a:extLst>
                    <a:ext uri="{9D8B030D-6E8A-4147-A177-3AD203B41FA5}">
                      <a16:colId xmlns:a16="http://schemas.microsoft.com/office/drawing/2014/main" val="2191799427"/>
                    </a:ext>
                  </a:extLst>
                </a:gridCol>
                <a:gridCol w="1422450">
                  <a:extLst>
                    <a:ext uri="{9D8B030D-6E8A-4147-A177-3AD203B41FA5}">
                      <a16:colId xmlns:a16="http://schemas.microsoft.com/office/drawing/2014/main" val="2579668408"/>
                    </a:ext>
                  </a:extLst>
                </a:gridCol>
                <a:gridCol w="1116193">
                  <a:extLst>
                    <a:ext uri="{9D8B030D-6E8A-4147-A177-3AD203B41FA5}">
                      <a16:colId xmlns:a16="http://schemas.microsoft.com/office/drawing/2014/main" val="3692517883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4107516899"/>
                    </a:ext>
                  </a:extLst>
                </a:gridCol>
                <a:gridCol w="908090">
                  <a:extLst>
                    <a:ext uri="{9D8B030D-6E8A-4147-A177-3AD203B41FA5}">
                      <a16:colId xmlns:a16="http://schemas.microsoft.com/office/drawing/2014/main" val="225605872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ML Model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Metrics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TRAIN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fit_%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958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8.80%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8.69%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1.27%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621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Random Forest Regressor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4.00%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4.22%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5.63%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810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XGBoost Regressor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4.06%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4.21%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3.64%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899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MLP Regressor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4.68%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4.87%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3.93%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47682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DAEFDE47-5249-F924-91B4-EBD9197EBCF3}"/>
              </a:ext>
            </a:extLst>
          </p:cNvPr>
          <p:cNvSpPr/>
          <p:nvPr/>
        </p:nvSpPr>
        <p:spPr>
          <a:xfrm>
            <a:off x="3651670" y="2171848"/>
            <a:ext cx="8123563" cy="328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D99A6D-FF11-A721-576E-54A771ADA003}"/>
              </a:ext>
            </a:extLst>
          </p:cNvPr>
          <p:cNvSpPr/>
          <p:nvPr/>
        </p:nvSpPr>
        <p:spPr>
          <a:xfrm>
            <a:off x="3594906" y="4028641"/>
            <a:ext cx="8123563" cy="328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79A4A5-68E5-55B6-4FBC-2C5FDD45F7A6}"/>
              </a:ext>
            </a:extLst>
          </p:cNvPr>
          <p:cNvSpPr/>
          <p:nvPr/>
        </p:nvSpPr>
        <p:spPr>
          <a:xfrm>
            <a:off x="3651670" y="5826004"/>
            <a:ext cx="8123563" cy="328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1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3488925" cy="6858000"/>
            <a:chOff x="-1" y="0"/>
            <a:chExt cx="4483224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902289"/>
              <a:ext cx="44832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FF00"/>
                  </a:solidFill>
                </a:rPr>
                <a:t>Most Important Features</a:t>
              </a:r>
              <a:endParaRPr lang="en-IN" sz="36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CF6E4-218A-7A6C-6F96-F0B0A01B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47" y="2219325"/>
            <a:ext cx="4086225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11744-5EE9-5E20-A902-5709C484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994" y="2219326"/>
            <a:ext cx="4086000" cy="333374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A2E8E8-ADE9-530A-0F70-01BB9D9497B2}"/>
              </a:ext>
            </a:extLst>
          </p:cNvPr>
          <p:cNvSpPr/>
          <p:nvPr/>
        </p:nvSpPr>
        <p:spPr>
          <a:xfrm>
            <a:off x="4282642" y="1132877"/>
            <a:ext cx="3153856" cy="7812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Feature Imp XGB</a:t>
            </a:r>
            <a:endParaRPr lang="en-IN" sz="32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857AB1-BC6B-F706-3548-432BABABB166}"/>
              </a:ext>
            </a:extLst>
          </p:cNvPr>
          <p:cNvSpPr/>
          <p:nvPr/>
        </p:nvSpPr>
        <p:spPr>
          <a:xfrm>
            <a:off x="8235609" y="1132877"/>
            <a:ext cx="3153856" cy="7812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Shapley</a:t>
            </a:r>
            <a:endParaRPr lang="en-IN" sz="3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9E345-8AC1-6DFB-40E4-51E479682100}"/>
              </a:ext>
            </a:extLst>
          </p:cNvPr>
          <p:cNvSpPr/>
          <p:nvPr/>
        </p:nvSpPr>
        <p:spPr>
          <a:xfrm>
            <a:off x="3614347" y="2554403"/>
            <a:ext cx="3980771" cy="26344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E92D89-949E-667B-62BC-6BDDE2917623}"/>
              </a:ext>
            </a:extLst>
          </p:cNvPr>
          <p:cNvSpPr/>
          <p:nvPr/>
        </p:nvSpPr>
        <p:spPr>
          <a:xfrm>
            <a:off x="7822151" y="2303401"/>
            <a:ext cx="4086000" cy="3278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11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3488925" cy="6858000"/>
            <a:chOff x="-1" y="0"/>
            <a:chExt cx="4483224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902289"/>
              <a:ext cx="44832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FF00"/>
                  </a:solidFill>
                </a:rPr>
                <a:t>INSIGHTS FROM ANALYSIS</a:t>
              </a:r>
              <a:endParaRPr lang="en-IN" sz="36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E70C6C-6DAE-8AC0-67BB-993713FA5B60}"/>
              </a:ext>
            </a:extLst>
          </p:cNvPr>
          <p:cNvSpPr/>
          <p:nvPr/>
        </p:nvSpPr>
        <p:spPr>
          <a:xfrm>
            <a:off x="5020384" y="-775"/>
            <a:ext cx="4998309" cy="7812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STORAGE ISSUE REPORTED</a:t>
            </a:r>
            <a:endParaRPr lang="en-IN" sz="3200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8EBF58-8A4A-607E-12D6-D0F42D5CB917}"/>
              </a:ext>
            </a:extLst>
          </p:cNvPr>
          <p:cNvGrpSpPr/>
          <p:nvPr/>
        </p:nvGrpSpPr>
        <p:grpSpPr>
          <a:xfrm>
            <a:off x="3578010" y="1502453"/>
            <a:ext cx="8524903" cy="5266135"/>
            <a:chOff x="3609965" y="1050345"/>
            <a:chExt cx="8524903" cy="526613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43C0542-33C9-4EA8-B0A2-CF659942D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965" y="1050345"/>
              <a:ext cx="4171509" cy="252393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53D5886-D8BF-3228-70E0-BD4952604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2517" y="1050345"/>
              <a:ext cx="4232351" cy="252393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F1B5C03-D492-0F7F-C144-C85DBC72B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2134" y="3844918"/>
              <a:ext cx="4157589" cy="247156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7101B1-F07F-F02E-1211-1E256C7BE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2933" y="3844918"/>
              <a:ext cx="4154260" cy="2471562"/>
            </a:xfrm>
            <a:prstGeom prst="rect">
              <a:avLst/>
            </a:prstGeom>
          </p:spPr>
        </p:pic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9942389-8B98-6582-5FFF-DDC34163BD4A}"/>
              </a:ext>
            </a:extLst>
          </p:cNvPr>
          <p:cNvSpPr/>
          <p:nvPr/>
        </p:nvSpPr>
        <p:spPr>
          <a:xfrm>
            <a:off x="5091924" y="805918"/>
            <a:ext cx="4926769" cy="5153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Same Pattern across categories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542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3488925" cy="6858000"/>
            <a:chOff x="-1" y="0"/>
            <a:chExt cx="4483224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902289"/>
              <a:ext cx="44832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FF00"/>
                  </a:solidFill>
                </a:rPr>
                <a:t>INSIGHTS FROM ANALYSIS</a:t>
              </a:r>
              <a:endParaRPr lang="en-IN" sz="36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E70C6C-6DAE-8AC0-67BB-993713FA5B60}"/>
              </a:ext>
            </a:extLst>
          </p:cNvPr>
          <p:cNvSpPr/>
          <p:nvPr/>
        </p:nvSpPr>
        <p:spPr>
          <a:xfrm>
            <a:off x="5020384" y="-775"/>
            <a:ext cx="4998309" cy="7812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STORAGE ISSUE REPORTED</a:t>
            </a:r>
            <a:endParaRPr lang="en-IN" sz="32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C52917-177C-71A2-80BA-306A26D45A4E}"/>
              </a:ext>
            </a:extLst>
          </p:cNvPr>
          <p:cNvSpPr/>
          <p:nvPr/>
        </p:nvSpPr>
        <p:spPr>
          <a:xfrm>
            <a:off x="4071097" y="841171"/>
            <a:ext cx="6896879" cy="11479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Warehouse reported storage issue to corporate office in last 3 months. Like rat, fungus because of moisture etc.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DFC0DE-0EB5-3EB1-5506-86F66CA93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230" y="2102618"/>
            <a:ext cx="8302464" cy="468669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FE3922-17A9-A1C0-D579-597B3B6319FF}"/>
              </a:ext>
            </a:extLst>
          </p:cNvPr>
          <p:cNvCxnSpPr>
            <a:cxnSpLocks/>
          </p:cNvCxnSpPr>
          <p:nvPr/>
        </p:nvCxnSpPr>
        <p:spPr>
          <a:xfrm flipV="1">
            <a:off x="4751692" y="4513556"/>
            <a:ext cx="5535691" cy="13007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270B70-0132-AF74-1BDD-8EB3291BDA2B}"/>
              </a:ext>
            </a:extLst>
          </p:cNvPr>
          <p:cNvCxnSpPr>
            <a:cxnSpLocks/>
          </p:cNvCxnSpPr>
          <p:nvPr/>
        </p:nvCxnSpPr>
        <p:spPr>
          <a:xfrm>
            <a:off x="4721290" y="6316824"/>
            <a:ext cx="673670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8B4A672-DCEC-92E5-34F3-E6DFDFFC767D}"/>
              </a:ext>
            </a:extLst>
          </p:cNvPr>
          <p:cNvSpPr/>
          <p:nvPr/>
        </p:nvSpPr>
        <p:spPr>
          <a:xfrm>
            <a:off x="7212563" y="4180114"/>
            <a:ext cx="279919" cy="382555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4612F6-74CD-8728-C583-D8BC492A79B1}"/>
              </a:ext>
            </a:extLst>
          </p:cNvPr>
          <p:cNvSpPr/>
          <p:nvPr/>
        </p:nvSpPr>
        <p:spPr>
          <a:xfrm>
            <a:off x="9322209" y="4175314"/>
            <a:ext cx="279919" cy="382555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FBCBD0-1853-9E08-294E-4D0F402BC0B5}"/>
              </a:ext>
            </a:extLst>
          </p:cNvPr>
          <p:cNvSpPr/>
          <p:nvPr/>
        </p:nvSpPr>
        <p:spPr>
          <a:xfrm>
            <a:off x="6979298" y="2262923"/>
            <a:ext cx="2622830" cy="159061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7D3AAB-23BE-12D9-E4DB-DFE037FFD9CB}"/>
              </a:ext>
            </a:extLst>
          </p:cNvPr>
          <p:cNvSpPr/>
          <p:nvPr/>
        </p:nvSpPr>
        <p:spPr>
          <a:xfrm>
            <a:off x="9907697" y="2640877"/>
            <a:ext cx="2083997" cy="636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7030A0"/>
                </a:solidFill>
              </a:rPr>
              <a:t>Overloading </a:t>
            </a:r>
            <a:endParaRPr lang="en-IN" sz="2400" b="1" dirty="0">
              <a:solidFill>
                <a:srgbClr val="7030A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3BD85C-887F-F507-7EC5-08E8906D2775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9602128" y="2959156"/>
            <a:ext cx="305569" cy="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0BFC1F-2557-8CEF-45F7-A6F3EC673240}"/>
              </a:ext>
            </a:extLst>
          </p:cNvPr>
          <p:cNvSpPr/>
          <p:nvPr/>
        </p:nvSpPr>
        <p:spPr>
          <a:xfrm>
            <a:off x="9907696" y="5380272"/>
            <a:ext cx="2083997" cy="636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7030A0"/>
                </a:solidFill>
              </a:rPr>
              <a:t>Increase in mean Weight 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AB7625-7C4A-8C76-D292-898BD3CDC724}"/>
              </a:ext>
            </a:extLst>
          </p:cNvPr>
          <p:cNvSpPr/>
          <p:nvPr/>
        </p:nvSpPr>
        <p:spPr>
          <a:xfrm>
            <a:off x="4292266" y="2615776"/>
            <a:ext cx="2083997" cy="6365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Inventory Loss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3E7D11-A628-6C91-FEB4-C93942D4F5EC}"/>
              </a:ext>
            </a:extLst>
          </p:cNvPr>
          <p:cNvSpPr/>
          <p:nvPr/>
        </p:nvSpPr>
        <p:spPr>
          <a:xfrm>
            <a:off x="4211400" y="4590526"/>
            <a:ext cx="2083997" cy="6365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Inventory Loss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" grpId="0" animBg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3488925" cy="6858000"/>
            <a:chOff x="-1" y="0"/>
            <a:chExt cx="4483224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902289"/>
              <a:ext cx="448322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00"/>
                  </a:solidFill>
                </a:rPr>
                <a:t>RECOMMENDATIONS</a:t>
              </a:r>
              <a:endParaRPr lang="en-IN" sz="30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E70C6C-6DAE-8AC0-67BB-993713FA5B60}"/>
              </a:ext>
            </a:extLst>
          </p:cNvPr>
          <p:cNvSpPr/>
          <p:nvPr/>
        </p:nvSpPr>
        <p:spPr>
          <a:xfrm>
            <a:off x="4332302" y="958787"/>
            <a:ext cx="6809173" cy="10120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Top Priority to reduce number of Storage Issues</a:t>
            </a:r>
            <a:endParaRPr lang="en-IN" sz="32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C52917-177C-71A2-80BA-306A26D45A4E}"/>
              </a:ext>
            </a:extLst>
          </p:cNvPr>
          <p:cNvSpPr/>
          <p:nvPr/>
        </p:nvSpPr>
        <p:spPr>
          <a:xfrm>
            <a:off x="5161094" y="2197561"/>
            <a:ext cx="5980381" cy="8611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Machine sensors for detecting temperature, moisture &amp; potential pests.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491636-6AB5-9FA9-0E08-C6BE9D006623}"/>
              </a:ext>
            </a:extLst>
          </p:cNvPr>
          <p:cNvSpPr/>
          <p:nvPr/>
        </p:nvSpPr>
        <p:spPr>
          <a:xfrm>
            <a:off x="5161094" y="3219973"/>
            <a:ext cx="5980381" cy="8611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Designing a proper Architecture of Warehouse based on current Storage Issues.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DD99D4-787F-2AA6-F1F5-3D558C216A80}"/>
              </a:ext>
            </a:extLst>
          </p:cNvPr>
          <p:cNvSpPr/>
          <p:nvPr/>
        </p:nvSpPr>
        <p:spPr>
          <a:xfrm>
            <a:off x="5161094" y="5284251"/>
            <a:ext cx="5980381" cy="107533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More specific data of storage is to be collected like type, magnitude &amp; frequency of issues etc.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D31EDF-9BE5-918D-E1BC-2F03EA3F8829}"/>
              </a:ext>
            </a:extLst>
          </p:cNvPr>
          <p:cNvSpPr/>
          <p:nvPr/>
        </p:nvSpPr>
        <p:spPr>
          <a:xfrm>
            <a:off x="5161094" y="4252112"/>
            <a:ext cx="5980381" cy="8611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Assurance of Safety Standards, Health &amp; Hygiene of Warehouse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3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3488925" cy="6858000"/>
            <a:chOff x="-1" y="0"/>
            <a:chExt cx="4483224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902289"/>
              <a:ext cx="448322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00"/>
                  </a:solidFill>
                </a:rPr>
                <a:t>RECOMMENDATIONS</a:t>
              </a:r>
              <a:endParaRPr lang="en-IN" sz="30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E70C6C-6DAE-8AC0-67BB-993713FA5B60}"/>
              </a:ext>
            </a:extLst>
          </p:cNvPr>
          <p:cNvSpPr/>
          <p:nvPr/>
        </p:nvSpPr>
        <p:spPr>
          <a:xfrm>
            <a:off x="4332302" y="958787"/>
            <a:ext cx="6809173" cy="148583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Immediate checkup of Warehouses with storage issues 15 to 27 for Overloading.</a:t>
            </a:r>
            <a:endParaRPr lang="en-IN" sz="32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2EE94-67CA-0122-443E-0B5269D6DFB6}"/>
              </a:ext>
            </a:extLst>
          </p:cNvPr>
          <p:cNvSpPr/>
          <p:nvPr/>
        </p:nvSpPr>
        <p:spPr>
          <a:xfrm>
            <a:off x="4332300" y="2622147"/>
            <a:ext cx="6809173" cy="148583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Run Xgboost model to predict optimize weight for given storage issues.</a:t>
            </a:r>
            <a:endParaRPr lang="en-IN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F57030-8515-5615-4FA1-4FF5199EE08A}"/>
              </a:ext>
            </a:extLst>
          </p:cNvPr>
          <p:cNvSpPr/>
          <p:nvPr/>
        </p:nvSpPr>
        <p:spPr>
          <a:xfrm>
            <a:off x="4332299" y="4285507"/>
            <a:ext cx="6809173" cy="1880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Target Rural areas which is 90% of revenue. </a:t>
            </a:r>
          </a:p>
          <a:p>
            <a:r>
              <a:rPr lang="en-US" sz="3200" b="1" dirty="0"/>
              <a:t>Target North/West Zone5,6 which is 50% of revenue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3286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1" y="0"/>
            <a:ext cx="3488924" cy="6858000"/>
            <a:chOff x="0" y="0"/>
            <a:chExt cx="4483223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342231" y="902289"/>
              <a:ext cx="369609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FFFF00"/>
                  </a:solidFill>
                </a:rPr>
                <a:t>BUISNESS  PROBLEM</a:t>
              </a:r>
              <a:endParaRPr lang="en-IN" sz="4000" dirty="0">
                <a:solidFill>
                  <a:srgbClr val="FFFF00"/>
                </a:solidFill>
              </a:endParaRPr>
            </a:p>
            <a:p>
              <a:endParaRPr lang="en-IN" sz="40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E70C6C-6DAE-8AC0-67BB-993713FA5B60}"/>
              </a:ext>
            </a:extLst>
          </p:cNvPr>
          <p:cNvSpPr/>
          <p:nvPr/>
        </p:nvSpPr>
        <p:spPr>
          <a:xfrm>
            <a:off x="4332303" y="958788"/>
            <a:ext cx="7217545" cy="210802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A FMCG company has entered into the instant noodles business two years back.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E7846B-A88E-1966-B830-CAA94951FE5F}"/>
              </a:ext>
            </a:extLst>
          </p:cNvPr>
          <p:cNvSpPr/>
          <p:nvPr/>
        </p:nvSpPr>
        <p:spPr>
          <a:xfrm>
            <a:off x="4332303" y="3622517"/>
            <a:ext cx="7217545" cy="21080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It is observed that there is </a:t>
            </a:r>
            <a:r>
              <a:rPr lang="en-US" sz="3200" b="1" dirty="0">
                <a:solidFill>
                  <a:srgbClr val="FF0000"/>
                </a:solidFill>
              </a:rPr>
              <a:t>demand &amp; supply mismatch of noodle packages </a:t>
            </a:r>
            <a:r>
              <a:rPr lang="en-US" sz="3200" b="1" dirty="0">
                <a:solidFill>
                  <a:schemeClr val="bg1"/>
                </a:solidFill>
              </a:rPr>
              <a:t>which were sent to the Warehouses.</a:t>
            </a:r>
          </a:p>
        </p:txBody>
      </p:sp>
    </p:spTree>
    <p:extLst>
      <p:ext uri="{BB962C8B-B14F-4D97-AF65-F5344CB8AC3E}">
        <p14:creationId xmlns:p14="http://schemas.microsoft.com/office/powerpoint/2010/main" val="4475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10657458" cy="6858000"/>
            <a:chOff x="0" y="0"/>
            <a:chExt cx="10657458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1534541" y="2396996"/>
              <a:ext cx="912291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accent2">
                      <a:lumMod val="75000"/>
                    </a:schemeClr>
                  </a:solidFill>
                </a:rPr>
                <a:t>Thank You</a:t>
              </a:r>
              <a:endParaRPr lang="en-IN" sz="1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96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1" y="0"/>
            <a:ext cx="3488924" cy="6858000"/>
            <a:chOff x="0" y="0"/>
            <a:chExt cx="4483223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342231" y="902289"/>
              <a:ext cx="36960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FFFF00"/>
                  </a:solidFill>
                </a:rPr>
                <a:t>GOAL</a:t>
              </a:r>
              <a:endParaRPr lang="en-IN" sz="40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E70C6C-6DAE-8AC0-67BB-993713FA5B60}"/>
              </a:ext>
            </a:extLst>
          </p:cNvPr>
          <p:cNvSpPr/>
          <p:nvPr/>
        </p:nvSpPr>
        <p:spPr>
          <a:xfrm>
            <a:off x="4332303" y="958788"/>
            <a:ext cx="7217545" cy="210802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Predict the </a:t>
            </a:r>
            <a:r>
              <a:rPr lang="en-US" sz="3200" b="1" dirty="0">
                <a:solidFill>
                  <a:srgbClr val="FFFF00"/>
                </a:solidFill>
              </a:rPr>
              <a:t>Optimum Weight </a:t>
            </a:r>
            <a:r>
              <a:rPr lang="en-US" sz="3200" b="1" dirty="0"/>
              <a:t>of the product that need to be shipped to Warehouse.</a:t>
            </a:r>
            <a:endParaRPr lang="en-IN" sz="32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E7846B-A88E-1966-B830-CAA94951FE5F}"/>
              </a:ext>
            </a:extLst>
          </p:cNvPr>
          <p:cNvSpPr/>
          <p:nvPr/>
        </p:nvSpPr>
        <p:spPr>
          <a:xfrm>
            <a:off x="4332303" y="3622517"/>
            <a:ext cx="7217545" cy="21080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</a:rPr>
              <a:t>Identify different </a:t>
            </a:r>
            <a:r>
              <a:rPr lang="en-US" sz="3200" b="1" dirty="0">
                <a:solidFill>
                  <a:srgbClr val="FFFF00"/>
                </a:solidFill>
              </a:rPr>
              <a:t>demand patterns </a:t>
            </a:r>
            <a:r>
              <a:rPr lang="en-US" sz="3200" b="1" dirty="0">
                <a:solidFill>
                  <a:schemeClr val="bg1"/>
                </a:solidFill>
              </a:rPr>
              <a:t>emerging from the data and also identifying </a:t>
            </a:r>
            <a:r>
              <a:rPr lang="en-US" sz="3200" b="1" dirty="0">
                <a:solidFill>
                  <a:srgbClr val="FFFF00"/>
                </a:solidFill>
              </a:rPr>
              <a:t>most important features</a:t>
            </a:r>
            <a:r>
              <a:rPr lang="en-US" sz="3200" b="1" dirty="0">
                <a:solidFill>
                  <a:schemeClr val="bg1"/>
                </a:solidFill>
              </a:rPr>
              <a:t>.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4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3488925" cy="6858000"/>
            <a:chOff x="-1" y="0"/>
            <a:chExt cx="4483224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902289"/>
              <a:ext cx="44832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FF00"/>
                  </a:solidFill>
                </a:rPr>
                <a:t>UNDERSTANDING THE DATA</a:t>
              </a:r>
              <a:endParaRPr lang="en-IN" sz="36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E70C6C-6DAE-8AC0-67BB-993713FA5B60}"/>
              </a:ext>
            </a:extLst>
          </p:cNvPr>
          <p:cNvSpPr/>
          <p:nvPr/>
        </p:nvSpPr>
        <p:spPr>
          <a:xfrm>
            <a:off x="4332303" y="958788"/>
            <a:ext cx="7217545" cy="7812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Types of Data.</a:t>
            </a:r>
            <a:endParaRPr lang="en-IN" sz="32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23B6ED-5F1C-FB05-F193-1BFDE1BA2C81}"/>
              </a:ext>
            </a:extLst>
          </p:cNvPr>
          <p:cNvGrpSpPr/>
          <p:nvPr/>
        </p:nvGrpSpPr>
        <p:grpSpPr>
          <a:xfrm>
            <a:off x="4637314" y="2102618"/>
            <a:ext cx="6912534" cy="2746565"/>
            <a:chOff x="4637314" y="2102618"/>
            <a:chExt cx="6912534" cy="274656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CE7846B-A88E-1966-B830-CAA94951FE5F}"/>
                </a:ext>
              </a:extLst>
            </p:cNvPr>
            <p:cNvSpPr/>
            <p:nvPr/>
          </p:nvSpPr>
          <p:spPr>
            <a:xfrm>
              <a:off x="4652969" y="2102618"/>
              <a:ext cx="6896879" cy="58459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Nominal Data </a:t>
              </a:r>
              <a:r>
                <a:rPr lang="en-US" sz="2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 (Location type , Zone ….)</a:t>
              </a:r>
              <a:endParaRPr lang="en-I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C37592E-944C-2AEC-391B-783767AB14C6}"/>
                </a:ext>
              </a:extLst>
            </p:cNvPr>
            <p:cNvSpPr/>
            <p:nvPr/>
          </p:nvSpPr>
          <p:spPr>
            <a:xfrm>
              <a:off x="4637314" y="2825025"/>
              <a:ext cx="6896879" cy="58459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Ordinal   Data </a:t>
              </a:r>
              <a:r>
                <a:rPr lang="en-US" sz="2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 (WH_capacity_size..)</a:t>
              </a:r>
              <a:endParaRPr lang="en-I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AF484C-62AD-E2C1-CC36-D68F710597EE}"/>
                </a:ext>
              </a:extLst>
            </p:cNvPr>
            <p:cNvSpPr/>
            <p:nvPr/>
          </p:nvSpPr>
          <p:spPr>
            <a:xfrm>
              <a:off x="4637314" y="3544805"/>
              <a:ext cx="6896878" cy="58459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Discrete  Data </a:t>
              </a:r>
              <a:r>
                <a:rPr lang="en-US" sz="2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 (number of workers…)</a:t>
              </a:r>
              <a:endParaRPr lang="en-I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C50C2CD-D597-6F04-E7DE-5AA7E9E8B917}"/>
                </a:ext>
              </a:extLst>
            </p:cNvPr>
            <p:cNvSpPr/>
            <p:nvPr/>
          </p:nvSpPr>
          <p:spPr>
            <a:xfrm>
              <a:off x="4637314" y="4264585"/>
              <a:ext cx="6896877" cy="58459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Continuous Data </a:t>
              </a:r>
              <a:r>
                <a:rPr lang="en-US" sz="2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(ProductWeight &amp; Distance hub)</a:t>
              </a:r>
              <a:endParaRPr lang="en-IN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CAABC4-B484-DC79-7817-B87F478851C0}"/>
              </a:ext>
            </a:extLst>
          </p:cNvPr>
          <p:cNvSpPr/>
          <p:nvPr/>
        </p:nvSpPr>
        <p:spPr>
          <a:xfrm>
            <a:off x="4652971" y="4984365"/>
            <a:ext cx="6896877" cy="5845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No Duplicates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56F65B-E341-7C93-0A70-3C12B75EF68C}"/>
              </a:ext>
            </a:extLst>
          </p:cNvPr>
          <p:cNvSpPr/>
          <p:nvPr/>
        </p:nvSpPr>
        <p:spPr>
          <a:xfrm>
            <a:off x="4652971" y="5704145"/>
            <a:ext cx="6896877" cy="5845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Null values were Present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8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5918305" cy="781260"/>
            <a:chOff x="-1" y="0"/>
            <a:chExt cx="7604946" cy="7812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781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67464"/>
              <a:ext cx="7604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FF00"/>
                  </a:solidFill>
                </a:rPr>
                <a:t> EDA -- UNIVARIATE ANALYSIS</a:t>
              </a:r>
              <a:endParaRPr lang="en-IN" sz="3600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CDD2DDB-3316-4F09-EAD1-D554823E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131"/>
            <a:ext cx="12192000" cy="58791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632821-0CD0-67DE-55F7-F6CF875AD043}"/>
              </a:ext>
            </a:extLst>
          </p:cNvPr>
          <p:cNvSpPr/>
          <p:nvPr/>
        </p:nvSpPr>
        <p:spPr>
          <a:xfrm>
            <a:off x="0" y="820131"/>
            <a:ext cx="7987004" cy="2996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38FF4F-74D1-D1BF-C060-114F9DE5A24C}"/>
              </a:ext>
            </a:extLst>
          </p:cNvPr>
          <p:cNvSpPr/>
          <p:nvPr/>
        </p:nvSpPr>
        <p:spPr>
          <a:xfrm>
            <a:off x="0" y="848724"/>
            <a:ext cx="3928188" cy="57293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3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3D6E0C-F9D7-08F7-C0F1-90C100F0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131"/>
            <a:ext cx="12192000" cy="60378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5918305" cy="781260"/>
            <a:chOff x="-1" y="0"/>
            <a:chExt cx="7604946" cy="7812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781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67464"/>
              <a:ext cx="7604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FF00"/>
                  </a:solidFill>
                </a:rPr>
                <a:t> EDA -- UNIVARIATE ANALYSIS</a:t>
              </a:r>
              <a:endParaRPr lang="en-IN" sz="360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E632821-0CD0-67DE-55F7-F6CF875AD043}"/>
              </a:ext>
            </a:extLst>
          </p:cNvPr>
          <p:cNvSpPr/>
          <p:nvPr/>
        </p:nvSpPr>
        <p:spPr>
          <a:xfrm>
            <a:off x="0" y="820131"/>
            <a:ext cx="6596743" cy="2996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38FF4F-74D1-D1BF-C060-114F9DE5A24C}"/>
              </a:ext>
            </a:extLst>
          </p:cNvPr>
          <p:cNvSpPr/>
          <p:nvPr/>
        </p:nvSpPr>
        <p:spPr>
          <a:xfrm>
            <a:off x="0" y="3855092"/>
            <a:ext cx="11765902" cy="27229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6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DA5E63-021E-A377-54C9-7686CC802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" y="781259"/>
            <a:ext cx="12125972" cy="60092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5918305" cy="781260"/>
            <a:chOff x="-1" y="0"/>
            <a:chExt cx="7604946" cy="7812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781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67464"/>
              <a:ext cx="7604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FF00"/>
                  </a:solidFill>
                </a:rPr>
                <a:t> EDA -- UNIVARIATE ANALYSIS</a:t>
              </a:r>
              <a:endParaRPr lang="en-I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123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5918305" cy="781260"/>
            <a:chOff x="-1" y="0"/>
            <a:chExt cx="7604946" cy="7812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781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67464"/>
              <a:ext cx="7604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FF00"/>
                  </a:solidFill>
                </a:rPr>
                <a:t> EDA -- CORRELATION</a:t>
              </a:r>
              <a:endParaRPr lang="en-IN" sz="36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176A207-7E56-6CAF-C0FA-554477BA1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" y="789786"/>
            <a:ext cx="12183958" cy="6000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0B269C-82D6-EFFA-AA90-38627B6AE929}"/>
              </a:ext>
            </a:extLst>
          </p:cNvPr>
          <p:cNvSpPr/>
          <p:nvPr/>
        </p:nvSpPr>
        <p:spPr>
          <a:xfrm rot="19807240">
            <a:off x="2990763" y="5270541"/>
            <a:ext cx="1709380" cy="58300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469AA-8669-9C0D-33F0-A36B723DD9A7}"/>
              </a:ext>
            </a:extLst>
          </p:cNvPr>
          <p:cNvSpPr/>
          <p:nvPr/>
        </p:nvSpPr>
        <p:spPr>
          <a:xfrm>
            <a:off x="951074" y="4491033"/>
            <a:ext cx="2182853" cy="6181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AC268-6155-3747-8391-8E5394C7B9EE}"/>
              </a:ext>
            </a:extLst>
          </p:cNvPr>
          <p:cNvSpPr/>
          <p:nvPr/>
        </p:nvSpPr>
        <p:spPr>
          <a:xfrm>
            <a:off x="3133928" y="4503414"/>
            <a:ext cx="1399162" cy="61814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9EA85-2EF5-6D7D-FF4D-DB45930D7818}"/>
              </a:ext>
            </a:extLst>
          </p:cNvPr>
          <p:cNvSpPr/>
          <p:nvPr/>
        </p:nvSpPr>
        <p:spPr>
          <a:xfrm rot="19807240">
            <a:off x="4848592" y="5720586"/>
            <a:ext cx="2857479" cy="4141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E0A446-D27F-5358-E285-10AAE8A6AD29}"/>
              </a:ext>
            </a:extLst>
          </p:cNvPr>
          <p:cNvSpPr/>
          <p:nvPr/>
        </p:nvSpPr>
        <p:spPr>
          <a:xfrm>
            <a:off x="5633107" y="4471483"/>
            <a:ext cx="1308869" cy="6181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7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50D7E4-CF50-BA84-C293-D20573FB2229}"/>
              </a:ext>
            </a:extLst>
          </p:cNvPr>
          <p:cNvSpPr/>
          <p:nvPr/>
        </p:nvSpPr>
        <p:spPr>
          <a:xfrm>
            <a:off x="0" y="0"/>
            <a:ext cx="12192001" cy="78126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042A1-323C-1A25-9499-440794D2ED65}"/>
              </a:ext>
            </a:extLst>
          </p:cNvPr>
          <p:cNvGrpSpPr/>
          <p:nvPr/>
        </p:nvGrpSpPr>
        <p:grpSpPr>
          <a:xfrm>
            <a:off x="0" y="0"/>
            <a:ext cx="5918305" cy="781260"/>
            <a:chOff x="-1" y="0"/>
            <a:chExt cx="7604946" cy="7812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3DD8C-7C4C-AC1C-FA25-BCBAA8287B20}"/>
                </a:ext>
              </a:extLst>
            </p:cNvPr>
            <p:cNvSpPr/>
            <p:nvPr/>
          </p:nvSpPr>
          <p:spPr>
            <a:xfrm>
              <a:off x="0" y="0"/>
              <a:ext cx="4483223" cy="781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BF835-5BBC-5C75-DF4B-812862F5F503}"/>
                </a:ext>
              </a:extLst>
            </p:cNvPr>
            <p:cNvSpPr txBox="1"/>
            <p:nvPr/>
          </p:nvSpPr>
          <p:spPr>
            <a:xfrm>
              <a:off x="-1" y="67464"/>
              <a:ext cx="7604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FF00"/>
                  </a:solidFill>
                </a:rPr>
                <a:t> EDA -- CORRELATION</a:t>
              </a:r>
              <a:endParaRPr lang="en-IN" sz="36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176A207-7E56-6CAF-C0FA-554477BA1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" y="789786"/>
            <a:ext cx="12183958" cy="6000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BBE411-34E4-5487-97F8-62CC476C666C}"/>
              </a:ext>
            </a:extLst>
          </p:cNvPr>
          <p:cNvSpPr/>
          <p:nvPr/>
        </p:nvSpPr>
        <p:spPr>
          <a:xfrm>
            <a:off x="114502" y="2218501"/>
            <a:ext cx="3019425" cy="618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B269C-82D6-EFFA-AA90-38627B6AE929}"/>
              </a:ext>
            </a:extLst>
          </p:cNvPr>
          <p:cNvSpPr/>
          <p:nvPr/>
        </p:nvSpPr>
        <p:spPr>
          <a:xfrm rot="19807240">
            <a:off x="2990763" y="5270541"/>
            <a:ext cx="1709380" cy="58300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6FC21E-3A0D-90EE-A67E-9A36F555C311}"/>
              </a:ext>
            </a:extLst>
          </p:cNvPr>
          <p:cNvSpPr/>
          <p:nvPr/>
        </p:nvSpPr>
        <p:spPr>
          <a:xfrm>
            <a:off x="3222042" y="2230882"/>
            <a:ext cx="1194316" cy="618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71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611</Words>
  <Application>Microsoft Office PowerPoint</Application>
  <PresentationFormat>Widescreen</PresentationFormat>
  <Paragraphs>155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SUPPLY CHAIN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MRA Project 1</dc:title>
  <dc:creator>vikram reddy</dc:creator>
  <cp:lastModifiedBy>vikram reddy</cp:lastModifiedBy>
  <cp:revision>268</cp:revision>
  <dcterms:created xsi:type="dcterms:W3CDTF">2023-01-22T14:01:39Z</dcterms:created>
  <dcterms:modified xsi:type="dcterms:W3CDTF">2023-04-02T04:00:49Z</dcterms:modified>
</cp:coreProperties>
</file>