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1" r:id="rId14"/>
    <p:sldId id="272" r:id="rId15"/>
    <p:sldId id="273" r:id="rId16"/>
    <p:sldId id="286" r:id="rId17"/>
    <p:sldId id="287" r:id="rId18"/>
    <p:sldId id="285" r:id="rId19"/>
    <p:sldId id="274" r:id="rId20"/>
    <p:sldId id="276" r:id="rId21"/>
    <p:sldId id="277" r:id="rId22"/>
    <p:sldId id="278" r:id="rId23"/>
    <p:sldId id="279"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2C0A-64AF-DE7A-3DCA-A4D486049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6552B5-5EF9-436A-6C66-301C2C912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39C69C-8B42-66D2-E6CB-FD64E09BCED2}"/>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5" name="Footer Placeholder 4">
            <a:extLst>
              <a:ext uri="{FF2B5EF4-FFF2-40B4-BE49-F238E27FC236}">
                <a16:creationId xmlns:a16="http://schemas.microsoft.com/office/drawing/2014/main" id="{4F8440C3-CB81-4BEB-A68B-4518D6C1C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D97C2-48BB-2A6E-A850-275F3C5A3E50}"/>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402438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E664-877B-686B-7B0A-DD4D32AFC4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40C854-27D5-0387-F598-8AA5B2A4B5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1F02B-0CE0-AEF3-A6B6-59EEBEE2C305}"/>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5" name="Footer Placeholder 4">
            <a:extLst>
              <a:ext uri="{FF2B5EF4-FFF2-40B4-BE49-F238E27FC236}">
                <a16:creationId xmlns:a16="http://schemas.microsoft.com/office/drawing/2014/main" id="{3C813A94-F236-CB53-9300-91286A268A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86931-DD29-BC93-299D-6F5A2B0FEDB1}"/>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354362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887D1-DED6-BB49-E864-5274661346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22F4C8-43B3-C8B9-E2E3-B294C728E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F12B1-CD08-8C87-3C0A-C01F9A7D28B6}"/>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5" name="Footer Placeholder 4">
            <a:extLst>
              <a:ext uri="{FF2B5EF4-FFF2-40B4-BE49-F238E27FC236}">
                <a16:creationId xmlns:a16="http://schemas.microsoft.com/office/drawing/2014/main" id="{2945336C-AA38-25DB-C7F2-E17BFCD4C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096C1-E901-5910-72BA-7226860DBBF8}"/>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20898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25E1-B312-19D8-4F20-DF383B7D24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49DD8A-94EE-B296-23C6-377964CA0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B7439-35CE-34A2-9AEE-A0BED8B31219}"/>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5" name="Footer Placeholder 4">
            <a:extLst>
              <a:ext uri="{FF2B5EF4-FFF2-40B4-BE49-F238E27FC236}">
                <a16:creationId xmlns:a16="http://schemas.microsoft.com/office/drawing/2014/main" id="{BFAE181F-27E8-C19A-D6AC-7699F50323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F5CDE-8A23-DF11-E789-26C717CBCB29}"/>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97443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DF34-9DC0-8817-F2C1-4E4D5BCAB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09E1FA-C220-2B6F-8E7B-8E89D6F73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C4363-C3A0-9A67-323E-35E249CE263B}"/>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5" name="Footer Placeholder 4">
            <a:extLst>
              <a:ext uri="{FF2B5EF4-FFF2-40B4-BE49-F238E27FC236}">
                <a16:creationId xmlns:a16="http://schemas.microsoft.com/office/drawing/2014/main" id="{76F51852-D054-597E-1822-F2C918D57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3C25A-10E5-B961-CAD9-458809EEBB2A}"/>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18388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6981-A4D0-84CA-0643-6C4DDB305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45A3F-033B-9310-AE59-4C12FDC570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D859E2-4150-9A65-84AE-8EAAC1C90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D27D91-C81F-B040-4BD8-8ADB8E4F4CCA}"/>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6" name="Footer Placeholder 5">
            <a:extLst>
              <a:ext uri="{FF2B5EF4-FFF2-40B4-BE49-F238E27FC236}">
                <a16:creationId xmlns:a16="http://schemas.microsoft.com/office/drawing/2014/main" id="{EC4918EE-5951-3370-638E-5166591C11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5AEF02-A436-AC29-7FB5-459FECBA9F9D}"/>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108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8BC6-9F0A-5E07-FFF9-FB2094C753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051B8E-C178-01BC-CAA3-0DEF1F673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4D8F71-433E-B62E-52BF-B2AC9BBA0E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78EADC-15E3-25F8-BDDF-CBB1D70A86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7CDD46-C392-4971-D3D4-C585258EA5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912FB1-081A-319F-1BC2-726C080255FB}"/>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8" name="Footer Placeholder 7">
            <a:extLst>
              <a:ext uri="{FF2B5EF4-FFF2-40B4-BE49-F238E27FC236}">
                <a16:creationId xmlns:a16="http://schemas.microsoft.com/office/drawing/2014/main" id="{7692CCA7-9289-F7B8-DB21-7E1BE50368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CDC022-EAE7-779D-067F-C32BFBE3462E}"/>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231779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C726-4D5E-1AD5-3CCE-D96E186DE7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07B1B2-55F0-2C09-A36F-96A039D30F48}"/>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4" name="Footer Placeholder 3">
            <a:extLst>
              <a:ext uri="{FF2B5EF4-FFF2-40B4-BE49-F238E27FC236}">
                <a16:creationId xmlns:a16="http://schemas.microsoft.com/office/drawing/2014/main" id="{27C22C0A-0309-FC28-F0EF-B6F098EF2D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631FC5-D0E0-260C-C0E2-2EBDE40FE3D9}"/>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221693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FA0D5-7BEE-660C-B2ED-EA043C062FA9}"/>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3" name="Footer Placeholder 2">
            <a:extLst>
              <a:ext uri="{FF2B5EF4-FFF2-40B4-BE49-F238E27FC236}">
                <a16:creationId xmlns:a16="http://schemas.microsoft.com/office/drawing/2014/main" id="{EF838524-C5C2-AD0D-1ECC-81DEAB9FE3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718C27-428C-32E3-0DDB-4C977C337B52}"/>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382942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6F78-B41F-CF1E-3F6C-846FAFD5B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2CE9A6-E296-92CA-97B1-778839648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2E56FC-2ECB-BFB9-6D75-F3BCDB8EC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CAB2E-8623-CF55-E3F4-D5D6071FD3F9}"/>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6" name="Footer Placeholder 5">
            <a:extLst>
              <a:ext uri="{FF2B5EF4-FFF2-40B4-BE49-F238E27FC236}">
                <a16:creationId xmlns:a16="http://schemas.microsoft.com/office/drawing/2014/main" id="{38C675E5-DC96-B725-5212-BCDCC344A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DE7764-A5BC-89B7-BE19-2FE13FC6A022}"/>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91901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E1A7-2654-0096-BBC9-0E3C40EDD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F73E3F-F197-B753-C623-D27002AF0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FEF50C-3AB0-3C3C-75CF-DB4C5D0AF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D5855-3209-6B01-0F64-3ED777AAB488}"/>
              </a:ext>
            </a:extLst>
          </p:cNvPr>
          <p:cNvSpPr>
            <a:spLocks noGrp="1"/>
          </p:cNvSpPr>
          <p:nvPr>
            <p:ph type="dt" sz="half" idx="10"/>
          </p:nvPr>
        </p:nvSpPr>
        <p:spPr/>
        <p:txBody>
          <a:bodyPr/>
          <a:lstStyle/>
          <a:p>
            <a:fld id="{D779AFAA-48A3-4EFF-817B-4A786A79F4AE}" type="datetimeFigureOut">
              <a:rPr lang="en-IN" smtClean="0"/>
              <a:t>22-01-2023</a:t>
            </a:fld>
            <a:endParaRPr lang="en-IN"/>
          </a:p>
        </p:txBody>
      </p:sp>
      <p:sp>
        <p:nvSpPr>
          <p:cNvPr id="6" name="Footer Placeholder 5">
            <a:extLst>
              <a:ext uri="{FF2B5EF4-FFF2-40B4-BE49-F238E27FC236}">
                <a16:creationId xmlns:a16="http://schemas.microsoft.com/office/drawing/2014/main" id="{5C295672-65A9-4B6C-2DBD-CA9985929A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6FAE5-F2D1-0803-EE27-CE40DDCBA386}"/>
              </a:ext>
            </a:extLst>
          </p:cNvPr>
          <p:cNvSpPr>
            <a:spLocks noGrp="1"/>
          </p:cNvSpPr>
          <p:nvPr>
            <p:ph type="sldNum" sz="quarter" idx="12"/>
          </p:nvPr>
        </p:nvSpPr>
        <p:spPr/>
        <p:txBody>
          <a:bodyPr/>
          <a:lstStyle/>
          <a:p>
            <a:fld id="{1765E8F2-51C9-46D6-BE9B-343730FEBD5B}" type="slidenum">
              <a:rPr lang="en-IN" smtClean="0"/>
              <a:t>‹#›</a:t>
            </a:fld>
            <a:endParaRPr lang="en-IN"/>
          </a:p>
        </p:txBody>
      </p:sp>
    </p:spTree>
    <p:extLst>
      <p:ext uri="{BB962C8B-B14F-4D97-AF65-F5344CB8AC3E}">
        <p14:creationId xmlns:p14="http://schemas.microsoft.com/office/powerpoint/2010/main" val="184338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EFC8C5-3172-5DA1-4662-809012080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37FE6D-7AE7-2A2A-C5DF-8AF2BE07EA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83AE0-E9EE-DB18-F27F-C97F469F32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9AFAA-48A3-4EFF-817B-4A786A79F4AE}" type="datetimeFigureOut">
              <a:rPr lang="en-IN" smtClean="0"/>
              <a:t>22-01-2023</a:t>
            </a:fld>
            <a:endParaRPr lang="en-IN"/>
          </a:p>
        </p:txBody>
      </p:sp>
      <p:sp>
        <p:nvSpPr>
          <p:cNvPr id="5" name="Footer Placeholder 4">
            <a:extLst>
              <a:ext uri="{FF2B5EF4-FFF2-40B4-BE49-F238E27FC236}">
                <a16:creationId xmlns:a16="http://schemas.microsoft.com/office/drawing/2014/main" id="{F9EBB88D-D568-34CD-785F-AF911B4B0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48C3E1-F621-A602-7DA8-46BF7E82F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5E8F2-51C9-46D6-BE9B-343730FEBD5B}" type="slidenum">
              <a:rPr lang="en-IN" smtClean="0"/>
              <a:t>‹#›</a:t>
            </a:fld>
            <a:endParaRPr lang="en-IN"/>
          </a:p>
        </p:txBody>
      </p:sp>
    </p:spTree>
    <p:extLst>
      <p:ext uri="{BB962C8B-B14F-4D97-AF65-F5344CB8AC3E}">
        <p14:creationId xmlns:p14="http://schemas.microsoft.com/office/powerpoint/2010/main" val="482767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1700-A014-FC62-47C1-A99FBA864C34}"/>
              </a:ext>
            </a:extLst>
          </p:cNvPr>
          <p:cNvSpPr>
            <a:spLocks noGrp="1"/>
          </p:cNvSpPr>
          <p:nvPr>
            <p:ph type="ctrTitle"/>
          </p:nvPr>
        </p:nvSpPr>
        <p:spPr/>
        <p:txBody>
          <a:bodyPr>
            <a:normAutofit/>
          </a:bodyPr>
          <a:lstStyle/>
          <a:p>
            <a:r>
              <a:rPr lang="en-US" sz="8000" b="1" dirty="0"/>
              <a:t>MRA Project 1</a:t>
            </a:r>
            <a:endParaRPr lang="en-IN" sz="8000" b="1" dirty="0"/>
          </a:p>
        </p:txBody>
      </p:sp>
      <p:sp>
        <p:nvSpPr>
          <p:cNvPr id="3" name="Subtitle 2">
            <a:extLst>
              <a:ext uri="{FF2B5EF4-FFF2-40B4-BE49-F238E27FC236}">
                <a16:creationId xmlns:a16="http://schemas.microsoft.com/office/drawing/2014/main" id="{4E06DB38-5D0B-A578-8760-F9DB4C227DAA}"/>
              </a:ext>
            </a:extLst>
          </p:cNvPr>
          <p:cNvSpPr>
            <a:spLocks noGrp="1"/>
          </p:cNvSpPr>
          <p:nvPr>
            <p:ph type="subTitle" idx="1"/>
          </p:nvPr>
        </p:nvSpPr>
        <p:spPr/>
        <p:txBody>
          <a:bodyPr/>
          <a:lstStyle/>
          <a:p>
            <a:pPr algn="r"/>
            <a:r>
              <a:rPr lang="en-US" dirty="0"/>
              <a:t>Vikram Reddy</a:t>
            </a:r>
          </a:p>
          <a:p>
            <a:pPr algn="r"/>
            <a:r>
              <a:rPr lang="en-US" dirty="0"/>
              <a:t>DSBA_January,2023</a:t>
            </a:r>
            <a:endParaRPr lang="en-IN" dirty="0"/>
          </a:p>
        </p:txBody>
      </p:sp>
    </p:spTree>
    <p:extLst>
      <p:ext uri="{BB962C8B-B14F-4D97-AF65-F5344CB8AC3E}">
        <p14:creationId xmlns:p14="http://schemas.microsoft.com/office/powerpoint/2010/main" val="26842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3200" dirty="0"/>
              <a:t>Sales across categories</a:t>
            </a:r>
            <a:endParaRPr lang="en-IN" sz="3200"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8309499" y="913276"/>
            <a:ext cx="3710866" cy="5399999"/>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p>
          <a:p>
            <a:endParaRPr lang="en-US" sz="2400" b="1" u="sng" dirty="0"/>
          </a:p>
          <a:p>
            <a:pPr marL="342900" indent="-342900">
              <a:buFont typeface="Arial" panose="020B0604020202020204" pitchFamily="34" charset="0"/>
              <a:buChar char="•"/>
            </a:pPr>
            <a:r>
              <a:rPr lang="en-US" sz="2400" b="1" dirty="0"/>
              <a:t>Classic Cars occupy 40% of total sales.</a:t>
            </a:r>
          </a:p>
          <a:p>
            <a:endParaRPr lang="en-US" sz="2400" b="1" dirty="0"/>
          </a:p>
          <a:p>
            <a:pPr marL="342900" indent="-342900">
              <a:buFont typeface="Arial" panose="020B0604020202020204" pitchFamily="34" charset="0"/>
              <a:buChar char="•"/>
            </a:pPr>
            <a:r>
              <a:rPr lang="en-US" sz="2400" b="1" dirty="0"/>
              <a:t>Vintage cars about 18% of total sales.</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Motorcycles, Trucks/Bus &amp; Planes around 10%</a:t>
            </a:r>
          </a:p>
          <a:p>
            <a:endParaRPr lang="en-US" sz="2400" b="1" dirty="0"/>
          </a:p>
        </p:txBody>
      </p:sp>
      <p:pic>
        <p:nvPicPr>
          <p:cNvPr id="14" name="Picture 13">
            <a:extLst>
              <a:ext uri="{FF2B5EF4-FFF2-40B4-BE49-F238E27FC236}">
                <a16:creationId xmlns:a16="http://schemas.microsoft.com/office/drawing/2014/main" id="{4466B369-26E5-650B-422E-53C419F9A5DD}"/>
              </a:ext>
            </a:extLst>
          </p:cNvPr>
          <p:cNvPicPr>
            <a:picLocks noChangeAspect="1"/>
          </p:cNvPicPr>
          <p:nvPr/>
        </p:nvPicPr>
        <p:blipFill>
          <a:blip r:embed="rId2"/>
          <a:stretch>
            <a:fillRect/>
          </a:stretch>
        </p:blipFill>
        <p:spPr>
          <a:xfrm>
            <a:off x="0" y="913277"/>
            <a:ext cx="8214672" cy="5400000"/>
          </a:xfrm>
          <a:prstGeom prst="rect">
            <a:avLst/>
          </a:prstGeom>
        </p:spPr>
      </p:pic>
    </p:spTree>
    <p:extLst>
      <p:ext uri="{BB962C8B-B14F-4D97-AF65-F5344CB8AC3E}">
        <p14:creationId xmlns:p14="http://schemas.microsoft.com/office/powerpoint/2010/main" val="121607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3200" dirty="0"/>
              <a:t>Sales across categories</a:t>
            </a:r>
            <a:endParaRPr lang="en-IN" sz="3200"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550416" y="4829453"/>
            <a:ext cx="10780240" cy="1784412"/>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p>
          <a:p>
            <a:pPr marL="342900" indent="-342900">
              <a:buFont typeface="Arial" panose="020B0604020202020204" pitchFamily="34" charset="0"/>
              <a:buChar char="•"/>
            </a:pPr>
            <a:r>
              <a:rPr lang="en-US" sz="2400" b="1" dirty="0"/>
              <a:t>Medium size grabs 60% of market sales.</a:t>
            </a:r>
          </a:p>
          <a:p>
            <a:pPr marL="342900" indent="-342900">
              <a:buFont typeface="Arial" panose="020B0604020202020204" pitchFamily="34" charset="0"/>
              <a:buChar char="•"/>
            </a:pPr>
            <a:r>
              <a:rPr lang="en-US" sz="2400" b="1" dirty="0"/>
              <a:t>Shipped goods contribute most of the sales more than 90%.</a:t>
            </a:r>
          </a:p>
          <a:p>
            <a:endParaRPr lang="en-US" sz="2400" b="1" dirty="0"/>
          </a:p>
        </p:txBody>
      </p:sp>
      <p:pic>
        <p:nvPicPr>
          <p:cNvPr id="4" name="Picture 3">
            <a:extLst>
              <a:ext uri="{FF2B5EF4-FFF2-40B4-BE49-F238E27FC236}">
                <a16:creationId xmlns:a16="http://schemas.microsoft.com/office/drawing/2014/main" id="{81748555-2214-6C28-C637-16EB8E967DB0}"/>
              </a:ext>
            </a:extLst>
          </p:cNvPr>
          <p:cNvPicPr>
            <a:picLocks noChangeAspect="1"/>
          </p:cNvPicPr>
          <p:nvPr/>
        </p:nvPicPr>
        <p:blipFill>
          <a:blip r:embed="rId2"/>
          <a:stretch>
            <a:fillRect/>
          </a:stretch>
        </p:blipFill>
        <p:spPr>
          <a:xfrm>
            <a:off x="7323065" y="861746"/>
            <a:ext cx="3146667" cy="2880000"/>
          </a:xfrm>
          <a:prstGeom prst="rect">
            <a:avLst/>
          </a:prstGeom>
        </p:spPr>
      </p:pic>
      <p:sp>
        <p:nvSpPr>
          <p:cNvPr id="5" name="TextBox 4">
            <a:extLst>
              <a:ext uri="{FF2B5EF4-FFF2-40B4-BE49-F238E27FC236}">
                <a16:creationId xmlns:a16="http://schemas.microsoft.com/office/drawing/2014/main" id="{8BCE0CB0-B4C5-F4BF-502A-62BAF5490162}"/>
              </a:ext>
            </a:extLst>
          </p:cNvPr>
          <p:cNvSpPr txBox="1"/>
          <p:nvPr/>
        </p:nvSpPr>
        <p:spPr>
          <a:xfrm>
            <a:off x="9280125" y="3158770"/>
            <a:ext cx="1278384" cy="369332"/>
          </a:xfrm>
          <a:prstGeom prst="rect">
            <a:avLst/>
          </a:prstGeom>
          <a:noFill/>
        </p:spPr>
        <p:txBody>
          <a:bodyPr wrap="square" rtlCol="0">
            <a:spAutoFit/>
          </a:bodyPr>
          <a:lstStyle/>
          <a:p>
            <a:r>
              <a:rPr lang="en-US" dirty="0"/>
              <a:t>Deal Size</a:t>
            </a:r>
            <a:endParaRPr lang="en-IN" dirty="0"/>
          </a:p>
        </p:txBody>
      </p:sp>
      <p:pic>
        <p:nvPicPr>
          <p:cNvPr id="8" name="Picture 7">
            <a:extLst>
              <a:ext uri="{FF2B5EF4-FFF2-40B4-BE49-F238E27FC236}">
                <a16:creationId xmlns:a16="http://schemas.microsoft.com/office/drawing/2014/main" id="{12603766-8349-7138-09BE-D06A9444CFEB}"/>
              </a:ext>
            </a:extLst>
          </p:cNvPr>
          <p:cNvPicPr>
            <a:picLocks noChangeAspect="1"/>
          </p:cNvPicPr>
          <p:nvPr/>
        </p:nvPicPr>
        <p:blipFill>
          <a:blip r:embed="rId3"/>
          <a:stretch>
            <a:fillRect/>
          </a:stretch>
        </p:blipFill>
        <p:spPr>
          <a:xfrm>
            <a:off x="0" y="861746"/>
            <a:ext cx="7074485" cy="3781275"/>
          </a:xfrm>
          <a:prstGeom prst="rect">
            <a:avLst/>
          </a:prstGeom>
        </p:spPr>
      </p:pic>
    </p:spTree>
    <p:extLst>
      <p:ext uri="{BB962C8B-B14F-4D97-AF65-F5344CB8AC3E}">
        <p14:creationId xmlns:p14="http://schemas.microsoft.com/office/powerpoint/2010/main" val="36902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3200" dirty="0"/>
              <a:t>Sales across categories</a:t>
            </a:r>
            <a:endParaRPr lang="en-IN" sz="3200"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8309499" y="913276"/>
            <a:ext cx="3710866" cy="4921957"/>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p>
          <a:p>
            <a:endParaRPr lang="en-US" sz="2400" b="1" u="sng" dirty="0"/>
          </a:p>
          <a:p>
            <a:pPr marL="342900" indent="-342900">
              <a:buFont typeface="Arial" panose="020B0604020202020204" pitchFamily="34" charset="0"/>
              <a:buChar char="•"/>
            </a:pPr>
            <a:r>
              <a:rPr lang="en-US" sz="2400" b="1" dirty="0"/>
              <a:t>Shipped, Medium size Classic cars, Vintage cars, motorcycles &amp; Trucks/Bus grab 47%  of markets sales.</a:t>
            </a:r>
          </a:p>
          <a:p>
            <a:endParaRPr lang="en-US" sz="2400" b="1" dirty="0"/>
          </a:p>
          <a:p>
            <a:pPr marL="342900" indent="-342900">
              <a:buFont typeface="Arial" panose="020B0604020202020204" pitchFamily="34" charset="0"/>
              <a:buChar char="•"/>
            </a:pPr>
            <a:r>
              <a:rPr lang="en-US" sz="2400" b="1" dirty="0"/>
              <a:t>Shipped, Large size, classic cars about 7.5% of market sales</a:t>
            </a:r>
          </a:p>
          <a:p>
            <a:endParaRPr lang="en-US" sz="2400" b="1" dirty="0"/>
          </a:p>
        </p:txBody>
      </p:sp>
      <p:pic>
        <p:nvPicPr>
          <p:cNvPr id="4" name="Picture 3">
            <a:extLst>
              <a:ext uri="{FF2B5EF4-FFF2-40B4-BE49-F238E27FC236}">
                <a16:creationId xmlns:a16="http://schemas.microsoft.com/office/drawing/2014/main" id="{EB17E939-0874-FF52-4F9A-B58954D31820}"/>
              </a:ext>
            </a:extLst>
          </p:cNvPr>
          <p:cNvPicPr>
            <a:picLocks noChangeAspect="1"/>
          </p:cNvPicPr>
          <p:nvPr/>
        </p:nvPicPr>
        <p:blipFill>
          <a:blip r:embed="rId2"/>
          <a:stretch>
            <a:fillRect/>
          </a:stretch>
        </p:blipFill>
        <p:spPr>
          <a:xfrm>
            <a:off x="171635" y="913276"/>
            <a:ext cx="7920000" cy="4921957"/>
          </a:xfrm>
          <a:prstGeom prst="rect">
            <a:avLst/>
          </a:prstGeom>
        </p:spPr>
      </p:pic>
    </p:spTree>
    <p:extLst>
      <p:ext uri="{BB962C8B-B14F-4D97-AF65-F5344CB8AC3E}">
        <p14:creationId xmlns:p14="http://schemas.microsoft.com/office/powerpoint/2010/main" val="349173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3200" dirty="0"/>
              <a:t>Sales across categories</a:t>
            </a:r>
            <a:endParaRPr lang="en-IN" sz="3200"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8309499" y="913276"/>
            <a:ext cx="3710866" cy="4921957"/>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p>
          <a:p>
            <a:endParaRPr lang="en-US" sz="2400" b="1" u="sng" dirty="0"/>
          </a:p>
          <a:p>
            <a:pPr marL="342900" indent="-342900">
              <a:buFont typeface="Arial" panose="020B0604020202020204" pitchFamily="34" charset="0"/>
              <a:buChar char="•"/>
            </a:pPr>
            <a:r>
              <a:rPr lang="en-US" b="1" dirty="0"/>
              <a:t>USA, Spain, France, Australia &amp; UK contribute about 70% sales market.</a:t>
            </a:r>
          </a:p>
          <a:p>
            <a:endParaRPr lang="en-US" b="1" dirty="0"/>
          </a:p>
          <a:p>
            <a:pPr marL="342900" indent="-342900">
              <a:buFont typeface="Arial" panose="020B0604020202020204" pitchFamily="34" charset="0"/>
              <a:buChar char="•"/>
            </a:pPr>
            <a:r>
              <a:rPr lang="en-US" b="1" dirty="0"/>
              <a:t>Cities like Madrid, San Rafael, NYC, Paris, New Bedford are highest in market sales.</a:t>
            </a:r>
          </a:p>
          <a:p>
            <a:endParaRPr lang="en-US" sz="2400" b="1" dirty="0"/>
          </a:p>
        </p:txBody>
      </p:sp>
      <p:pic>
        <p:nvPicPr>
          <p:cNvPr id="3" name="Picture 2">
            <a:extLst>
              <a:ext uri="{FF2B5EF4-FFF2-40B4-BE49-F238E27FC236}">
                <a16:creationId xmlns:a16="http://schemas.microsoft.com/office/drawing/2014/main" id="{FEA0505E-90B7-DE35-EC89-689C38B27526}"/>
              </a:ext>
            </a:extLst>
          </p:cNvPr>
          <p:cNvPicPr>
            <a:picLocks noChangeAspect="1"/>
          </p:cNvPicPr>
          <p:nvPr/>
        </p:nvPicPr>
        <p:blipFill>
          <a:blip r:embed="rId2"/>
          <a:stretch>
            <a:fillRect/>
          </a:stretch>
        </p:blipFill>
        <p:spPr>
          <a:xfrm>
            <a:off x="0" y="913275"/>
            <a:ext cx="8159404" cy="4921957"/>
          </a:xfrm>
          <a:prstGeom prst="rect">
            <a:avLst/>
          </a:prstGeom>
        </p:spPr>
      </p:pic>
    </p:spTree>
    <p:extLst>
      <p:ext uri="{BB962C8B-B14F-4D97-AF65-F5344CB8AC3E}">
        <p14:creationId xmlns:p14="http://schemas.microsoft.com/office/powerpoint/2010/main" val="6535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2400" dirty="0"/>
              <a:t>Weekly, Monthly, Quarterly</a:t>
            </a:r>
          </a:p>
          <a:p>
            <a:pPr algn="r"/>
            <a:r>
              <a:rPr lang="en-US" sz="2400" dirty="0"/>
              <a:t> Yearly Sales Trend</a:t>
            </a:r>
            <a:endParaRPr lang="en-IN" sz="2400"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8309499" y="913276"/>
            <a:ext cx="3710866" cy="4921957"/>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p>
          <a:p>
            <a:endParaRPr lang="en-US" sz="2400" b="1" u="sng" dirty="0"/>
          </a:p>
          <a:p>
            <a:pPr marL="342900" indent="-342900">
              <a:buFont typeface="Arial" panose="020B0604020202020204" pitchFamily="34" charset="0"/>
              <a:buChar char="•"/>
            </a:pPr>
            <a:r>
              <a:rPr lang="en-US" b="1" dirty="0"/>
              <a:t>Yearly sales have declined.</a:t>
            </a:r>
          </a:p>
          <a:p>
            <a:endParaRPr lang="en-US" b="1" dirty="0"/>
          </a:p>
          <a:p>
            <a:pPr marL="342900" indent="-342900">
              <a:buFont typeface="Arial" panose="020B0604020202020204" pitchFamily="34" charset="0"/>
              <a:buChar char="•"/>
            </a:pPr>
            <a:r>
              <a:rPr lang="en-US" b="1" dirty="0"/>
              <a:t>Monthly and Quarterly sales have Trend &amp; Seasonality.</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Nice trend observed in weekly sales.</a:t>
            </a:r>
          </a:p>
          <a:p>
            <a:endParaRPr lang="en-US" sz="2400" b="1" dirty="0"/>
          </a:p>
        </p:txBody>
      </p:sp>
      <p:pic>
        <p:nvPicPr>
          <p:cNvPr id="5" name="Picture 4">
            <a:extLst>
              <a:ext uri="{FF2B5EF4-FFF2-40B4-BE49-F238E27FC236}">
                <a16:creationId xmlns:a16="http://schemas.microsoft.com/office/drawing/2014/main" id="{7E6DBC2F-DF1F-1FEB-F54E-B8724FF3E7CB}"/>
              </a:ext>
            </a:extLst>
          </p:cNvPr>
          <p:cNvPicPr>
            <a:picLocks noChangeAspect="1"/>
          </p:cNvPicPr>
          <p:nvPr/>
        </p:nvPicPr>
        <p:blipFill>
          <a:blip r:embed="rId2"/>
          <a:stretch>
            <a:fillRect/>
          </a:stretch>
        </p:blipFill>
        <p:spPr>
          <a:xfrm>
            <a:off x="0" y="984520"/>
            <a:ext cx="8161200" cy="4850713"/>
          </a:xfrm>
          <a:prstGeom prst="rect">
            <a:avLst/>
          </a:prstGeom>
        </p:spPr>
      </p:pic>
    </p:spTree>
    <p:extLst>
      <p:ext uri="{BB962C8B-B14F-4D97-AF65-F5344CB8AC3E}">
        <p14:creationId xmlns:p14="http://schemas.microsoft.com/office/powerpoint/2010/main" val="53556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Summary of Inferences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Arial" panose="020B0604020202020204" pitchFamily="34" charset="0"/>
              <a:buChar char="•"/>
            </a:pPr>
            <a:r>
              <a:rPr lang="en-US" sz="2400" b="1" dirty="0"/>
              <a:t>Classic Cars occupy 40% of total sales.</a:t>
            </a:r>
          </a:p>
          <a:p>
            <a:endParaRPr lang="en-US" sz="2400" b="1" dirty="0"/>
          </a:p>
          <a:p>
            <a:pPr marL="342900" indent="-342900">
              <a:buFont typeface="Arial" panose="020B0604020202020204" pitchFamily="34" charset="0"/>
              <a:buChar char="•"/>
            </a:pPr>
            <a:r>
              <a:rPr lang="en-US" sz="2400" b="1" dirty="0"/>
              <a:t>Vintage cars about 18% of total sales.</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Motorcycles, Trucks/Bus &amp; Planes around 10%.</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Medium size grabs 60% of market sales.</a:t>
            </a:r>
          </a:p>
          <a:p>
            <a:endParaRPr lang="en-US" sz="2400" b="1" dirty="0"/>
          </a:p>
          <a:p>
            <a:pPr marL="342900" indent="-342900">
              <a:buFont typeface="Arial" panose="020B0604020202020204" pitchFamily="34" charset="0"/>
              <a:buChar char="•"/>
            </a:pPr>
            <a:r>
              <a:rPr lang="en-US" sz="2400" b="1" dirty="0"/>
              <a:t>Shipped goods contribute most of the sales more than 90%.</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12800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Summary of Inferences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Arial" panose="020B0604020202020204" pitchFamily="34" charset="0"/>
              <a:buChar char="•"/>
            </a:pPr>
            <a:r>
              <a:rPr lang="en-US" sz="2400" b="1" dirty="0"/>
              <a:t>Shipped, Medium size Classic cars, Vintage cars, motorcycles &amp; Trucks/Bus grab 47%  of markets sales.</a:t>
            </a:r>
          </a:p>
          <a:p>
            <a:endParaRPr lang="en-US" sz="2400" b="1" dirty="0"/>
          </a:p>
          <a:p>
            <a:pPr marL="342900" indent="-342900">
              <a:buFont typeface="Arial" panose="020B0604020202020204" pitchFamily="34" charset="0"/>
              <a:buChar char="•"/>
            </a:pPr>
            <a:r>
              <a:rPr lang="en-US" sz="2400" b="1" dirty="0"/>
              <a:t>Shipped, Large size, classic cars about 7.5% of market sales.</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USA, Spain, France, Australia &amp; UK contribute about 70% sales market.</a:t>
            </a:r>
          </a:p>
          <a:p>
            <a:endParaRPr lang="en-US" sz="2400" b="1" dirty="0"/>
          </a:p>
          <a:p>
            <a:pPr marL="342900" indent="-342900">
              <a:buFont typeface="Arial" panose="020B0604020202020204" pitchFamily="34" charset="0"/>
              <a:buChar char="•"/>
            </a:pPr>
            <a:r>
              <a:rPr lang="en-US" sz="2400" b="1" dirty="0"/>
              <a:t>Cities like Madrid, San Rafael, NYC, Paris, New Bedford are highest in market sales.</a:t>
            </a:r>
          </a:p>
          <a:p>
            <a:endParaRPr lang="en-US" sz="2400" b="1" dirty="0"/>
          </a:p>
        </p:txBody>
      </p:sp>
    </p:spTree>
    <p:extLst>
      <p:ext uri="{BB962C8B-B14F-4D97-AF65-F5344CB8AC3E}">
        <p14:creationId xmlns:p14="http://schemas.microsoft.com/office/powerpoint/2010/main" val="725670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Summary of Inferences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Arial" panose="020B0604020202020204" pitchFamily="34" charset="0"/>
              <a:buChar char="•"/>
            </a:pPr>
            <a:r>
              <a:rPr lang="en-US" sz="2400" b="1" dirty="0"/>
              <a:t>Cities like Madrid, San Rafael, NYC, Paris, New Bedford are highest in market sales.</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Yearly sales have declined.</a:t>
            </a:r>
          </a:p>
          <a:p>
            <a:endParaRPr lang="en-US" sz="2400" b="1" dirty="0"/>
          </a:p>
          <a:p>
            <a:pPr marL="342900" indent="-342900">
              <a:buFont typeface="Arial" panose="020B0604020202020204" pitchFamily="34" charset="0"/>
              <a:buChar char="•"/>
            </a:pPr>
            <a:r>
              <a:rPr lang="en-US" sz="2400" b="1" dirty="0"/>
              <a:t>Monthly and Quarterly sales have Trend &amp; Seasonality.</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Nice trend observed in weekly sales.</a:t>
            </a:r>
          </a:p>
          <a:p>
            <a:endParaRPr lang="en-US" sz="2400" b="1" dirty="0"/>
          </a:p>
          <a:p>
            <a:endParaRPr lang="en-US" sz="2400" b="1" dirty="0"/>
          </a:p>
        </p:txBody>
      </p:sp>
    </p:spTree>
    <p:extLst>
      <p:ext uri="{BB962C8B-B14F-4D97-AF65-F5344CB8AC3E}">
        <p14:creationId xmlns:p14="http://schemas.microsoft.com/office/powerpoint/2010/main" val="182729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707886"/>
            </a:xfrm>
            <a:prstGeom prst="rect">
              <a:avLst/>
            </a:prstGeom>
            <a:noFill/>
          </p:spPr>
          <p:txBody>
            <a:bodyPr wrap="square" rtlCol="0">
              <a:spAutoFit/>
            </a:bodyPr>
            <a:lstStyle/>
            <a:p>
              <a:pPr algn="ctr"/>
              <a:r>
                <a:rPr lang="en-US" sz="4000" dirty="0">
                  <a:solidFill>
                    <a:srgbClr val="FFFF00"/>
                  </a:solidFill>
                </a:rPr>
                <a:t>What is RFM ?</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t>RFM stands for Recency, Frequency &amp; Monetary.</a:t>
            </a:r>
          </a:p>
          <a:p>
            <a:endParaRPr lang="en-US" sz="2400" b="1" dirty="0"/>
          </a:p>
          <a:p>
            <a:r>
              <a:rPr lang="en-US" sz="2400" b="1" dirty="0"/>
              <a:t>RECENCY:</a:t>
            </a:r>
          </a:p>
          <a:p>
            <a:pPr marL="342900" indent="-342900">
              <a:buFont typeface="Arial" panose="020B0604020202020204" pitchFamily="34" charset="0"/>
              <a:buChar char="•"/>
            </a:pPr>
            <a:r>
              <a:rPr lang="en-US" sz="2400" b="1" dirty="0"/>
              <a:t>How recently the customer interacted with website/transaction etc.</a:t>
            </a:r>
          </a:p>
          <a:p>
            <a:pPr marL="342900" indent="-342900">
              <a:buFont typeface="Arial" panose="020B0604020202020204" pitchFamily="34" charset="0"/>
              <a:buChar char="•"/>
            </a:pPr>
            <a:endParaRPr lang="en-US" sz="2400" b="1" dirty="0"/>
          </a:p>
          <a:p>
            <a:r>
              <a:rPr lang="en-US" sz="2400" b="1" dirty="0"/>
              <a:t>FREQUENCY:</a:t>
            </a:r>
          </a:p>
          <a:p>
            <a:pPr marL="457200" indent="-457200">
              <a:buFont typeface="Arial" panose="020B0604020202020204" pitchFamily="34" charset="0"/>
              <a:buChar char="•"/>
            </a:pPr>
            <a:r>
              <a:rPr lang="en-US" sz="2400" b="1" dirty="0"/>
              <a:t>How frequently the user interacted.</a:t>
            </a:r>
          </a:p>
          <a:p>
            <a:endParaRPr lang="en-US" sz="2400" b="1" dirty="0"/>
          </a:p>
          <a:p>
            <a:r>
              <a:rPr lang="en-US" sz="2400" b="1" dirty="0"/>
              <a:t>MONETARY:</a:t>
            </a:r>
          </a:p>
          <a:p>
            <a:pPr marL="457200" indent="-457200">
              <a:buFont typeface="Arial" panose="020B0604020202020204" pitchFamily="34" charset="0"/>
              <a:buChar char="•"/>
            </a:pPr>
            <a:r>
              <a:rPr lang="en-US" sz="2400" b="1" dirty="0"/>
              <a:t>How much in total the user had spend in terms of money.</a:t>
            </a:r>
            <a:endParaRPr lang="en-US" sz="3200" b="1" dirty="0"/>
          </a:p>
        </p:txBody>
      </p:sp>
    </p:spTree>
    <p:extLst>
      <p:ext uri="{BB962C8B-B14F-4D97-AF65-F5344CB8AC3E}">
        <p14:creationId xmlns:p14="http://schemas.microsoft.com/office/powerpoint/2010/main" val="3141894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938992"/>
            </a:xfrm>
            <a:prstGeom prst="rect">
              <a:avLst/>
            </a:prstGeom>
            <a:noFill/>
          </p:spPr>
          <p:txBody>
            <a:bodyPr wrap="square" rtlCol="0">
              <a:spAutoFit/>
            </a:bodyPr>
            <a:lstStyle/>
            <a:p>
              <a:pPr algn="ctr"/>
              <a:r>
                <a:rPr lang="en-US" sz="4000" dirty="0">
                  <a:solidFill>
                    <a:srgbClr val="FFFF00"/>
                  </a:solidFill>
                </a:rPr>
                <a:t>What Parameters used?</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5" name="Group 14">
            <a:extLst>
              <a:ext uri="{FF2B5EF4-FFF2-40B4-BE49-F238E27FC236}">
                <a16:creationId xmlns:a16="http://schemas.microsoft.com/office/drawing/2014/main" id="{F854EC9E-E89E-6454-FFF6-9CD32BCAEE56}"/>
              </a:ext>
            </a:extLst>
          </p:cNvPr>
          <p:cNvGrpSpPr/>
          <p:nvPr/>
        </p:nvGrpSpPr>
        <p:grpSpPr>
          <a:xfrm>
            <a:off x="4924148" y="1098247"/>
            <a:ext cx="6826928" cy="1305018"/>
            <a:chOff x="4924148" y="1098247"/>
            <a:chExt cx="6826928" cy="1305018"/>
          </a:xfrm>
        </p:grpSpPr>
        <p:grpSp>
          <p:nvGrpSpPr>
            <p:cNvPr id="13" name="Group 12">
              <a:extLst>
                <a:ext uri="{FF2B5EF4-FFF2-40B4-BE49-F238E27FC236}">
                  <a16:creationId xmlns:a16="http://schemas.microsoft.com/office/drawing/2014/main" id="{050053A4-FF82-1581-D55F-03EDB73B822C}"/>
                </a:ext>
              </a:extLst>
            </p:cNvPr>
            <p:cNvGrpSpPr/>
            <p:nvPr/>
          </p:nvGrpSpPr>
          <p:grpSpPr>
            <a:xfrm>
              <a:off x="4924148" y="1098247"/>
              <a:ext cx="6826928" cy="1305018"/>
              <a:chOff x="4924148" y="1098247"/>
              <a:chExt cx="6826928" cy="1305018"/>
            </a:xfrm>
          </p:grpSpPr>
          <p:sp>
            <p:nvSpPr>
              <p:cNvPr id="3" name="Rectangle 2">
                <a:extLst>
                  <a:ext uri="{FF2B5EF4-FFF2-40B4-BE49-F238E27FC236}">
                    <a16:creationId xmlns:a16="http://schemas.microsoft.com/office/drawing/2014/main" id="{5E45C4AB-A880-2A07-DAA8-7C4F57EF7C47}"/>
                  </a:ext>
                </a:extLst>
              </p:cNvPr>
              <p:cNvSpPr/>
              <p:nvPr/>
            </p:nvSpPr>
            <p:spPr>
              <a:xfrm>
                <a:off x="4924148" y="1098247"/>
                <a:ext cx="6826928" cy="13050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F210E8DA-8628-9A85-E93F-957D497E2A4E}"/>
                  </a:ext>
                </a:extLst>
              </p:cNvPr>
              <p:cNvSpPr/>
              <p:nvPr/>
            </p:nvSpPr>
            <p:spPr>
              <a:xfrm>
                <a:off x="4924148" y="1098247"/>
                <a:ext cx="1849514" cy="12987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RECENCY</a:t>
                </a:r>
                <a:endParaRPr lang="en-IN" sz="2400" b="1" dirty="0"/>
              </a:p>
            </p:txBody>
          </p:sp>
        </p:grpSp>
        <p:sp>
          <p:nvSpPr>
            <p:cNvPr id="14" name="TextBox 13">
              <a:extLst>
                <a:ext uri="{FF2B5EF4-FFF2-40B4-BE49-F238E27FC236}">
                  <a16:creationId xmlns:a16="http://schemas.microsoft.com/office/drawing/2014/main" id="{FD52035A-820D-8C47-B680-6627D6D35815}"/>
                </a:ext>
              </a:extLst>
            </p:cNvPr>
            <p:cNvSpPr txBox="1"/>
            <p:nvPr/>
          </p:nvSpPr>
          <p:spPr>
            <a:xfrm>
              <a:off x="6897950" y="1427590"/>
              <a:ext cx="4731429" cy="646331"/>
            </a:xfrm>
            <a:prstGeom prst="rect">
              <a:avLst/>
            </a:prstGeom>
            <a:noFill/>
          </p:spPr>
          <p:txBody>
            <a:bodyPr wrap="square" rtlCol="0">
              <a:spAutoFit/>
            </a:bodyPr>
            <a:lstStyle/>
            <a:p>
              <a:r>
                <a:rPr lang="en-US" dirty="0"/>
                <a:t>Recency is calculated using number days from the recent transaction of a customer </a:t>
              </a:r>
              <a:endParaRPr lang="en-IN" dirty="0"/>
            </a:p>
          </p:txBody>
        </p:sp>
      </p:grpSp>
      <p:grpSp>
        <p:nvGrpSpPr>
          <p:cNvPr id="16" name="Group 15">
            <a:extLst>
              <a:ext uri="{FF2B5EF4-FFF2-40B4-BE49-F238E27FC236}">
                <a16:creationId xmlns:a16="http://schemas.microsoft.com/office/drawing/2014/main" id="{4FCE4832-EB22-5534-25FD-66FCA325882A}"/>
              </a:ext>
            </a:extLst>
          </p:cNvPr>
          <p:cNvGrpSpPr/>
          <p:nvPr/>
        </p:nvGrpSpPr>
        <p:grpSpPr>
          <a:xfrm>
            <a:off x="4924148" y="2999547"/>
            <a:ext cx="6826928" cy="1305018"/>
            <a:chOff x="4924148" y="1098247"/>
            <a:chExt cx="6826928" cy="1305018"/>
          </a:xfrm>
        </p:grpSpPr>
        <p:grpSp>
          <p:nvGrpSpPr>
            <p:cNvPr id="17" name="Group 16">
              <a:extLst>
                <a:ext uri="{FF2B5EF4-FFF2-40B4-BE49-F238E27FC236}">
                  <a16:creationId xmlns:a16="http://schemas.microsoft.com/office/drawing/2014/main" id="{ED0660EB-7E8A-861C-C41B-88E51D066B85}"/>
                </a:ext>
              </a:extLst>
            </p:cNvPr>
            <p:cNvGrpSpPr/>
            <p:nvPr/>
          </p:nvGrpSpPr>
          <p:grpSpPr>
            <a:xfrm>
              <a:off x="4924148" y="1098247"/>
              <a:ext cx="6826928" cy="1305018"/>
              <a:chOff x="4924148" y="1098247"/>
              <a:chExt cx="6826928" cy="1305018"/>
            </a:xfrm>
          </p:grpSpPr>
          <p:sp>
            <p:nvSpPr>
              <p:cNvPr id="19" name="Rectangle 18">
                <a:extLst>
                  <a:ext uri="{FF2B5EF4-FFF2-40B4-BE49-F238E27FC236}">
                    <a16:creationId xmlns:a16="http://schemas.microsoft.com/office/drawing/2014/main" id="{5A2586F6-0DF9-7061-CDC6-2E8B5E91D452}"/>
                  </a:ext>
                </a:extLst>
              </p:cNvPr>
              <p:cNvSpPr/>
              <p:nvPr/>
            </p:nvSpPr>
            <p:spPr>
              <a:xfrm>
                <a:off x="4924148" y="1098247"/>
                <a:ext cx="6826928" cy="13050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4CD1001C-D5A8-B14A-9675-42DA04E4A173}"/>
                  </a:ext>
                </a:extLst>
              </p:cNvPr>
              <p:cNvSpPr/>
              <p:nvPr/>
            </p:nvSpPr>
            <p:spPr>
              <a:xfrm>
                <a:off x="4924148" y="1098247"/>
                <a:ext cx="1849514" cy="12987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FREQUENCY</a:t>
                </a:r>
                <a:endParaRPr lang="en-IN" sz="2400" b="1" dirty="0"/>
              </a:p>
            </p:txBody>
          </p:sp>
        </p:grpSp>
        <p:sp>
          <p:nvSpPr>
            <p:cNvPr id="18" name="TextBox 17">
              <a:extLst>
                <a:ext uri="{FF2B5EF4-FFF2-40B4-BE49-F238E27FC236}">
                  <a16:creationId xmlns:a16="http://schemas.microsoft.com/office/drawing/2014/main" id="{DF82716B-32D4-61BC-3A78-F63871E52DFD}"/>
                </a:ext>
              </a:extLst>
            </p:cNvPr>
            <p:cNvSpPr txBox="1"/>
            <p:nvPr/>
          </p:nvSpPr>
          <p:spPr>
            <a:xfrm>
              <a:off x="6897950" y="1427590"/>
              <a:ext cx="4731429" cy="646331"/>
            </a:xfrm>
            <a:prstGeom prst="rect">
              <a:avLst/>
            </a:prstGeom>
            <a:noFill/>
          </p:spPr>
          <p:txBody>
            <a:bodyPr wrap="square" rtlCol="0">
              <a:spAutoFit/>
            </a:bodyPr>
            <a:lstStyle/>
            <a:p>
              <a:r>
                <a:rPr lang="en-US" dirty="0"/>
                <a:t>Frequency is calculated  Number of time the customer visited in his entire lifetime.</a:t>
              </a:r>
              <a:endParaRPr lang="en-IN" dirty="0"/>
            </a:p>
          </p:txBody>
        </p:sp>
      </p:grpSp>
      <p:grpSp>
        <p:nvGrpSpPr>
          <p:cNvPr id="21" name="Group 20">
            <a:extLst>
              <a:ext uri="{FF2B5EF4-FFF2-40B4-BE49-F238E27FC236}">
                <a16:creationId xmlns:a16="http://schemas.microsoft.com/office/drawing/2014/main" id="{0A583DA8-9178-F5F2-E833-756702CA8FC5}"/>
              </a:ext>
            </a:extLst>
          </p:cNvPr>
          <p:cNvGrpSpPr/>
          <p:nvPr/>
        </p:nvGrpSpPr>
        <p:grpSpPr>
          <a:xfrm>
            <a:off x="4924148" y="4894553"/>
            <a:ext cx="6826928" cy="1305018"/>
            <a:chOff x="4924148" y="1098247"/>
            <a:chExt cx="6826928" cy="1305018"/>
          </a:xfrm>
        </p:grpSpPr>
        <p:grpSp>
          <p:nvGrpSpPr>
            <p:cNvPr id="22" name="Group 21">
              <a:extLst>
                <a:ext uri="{FF2B5EF4-FFF2-40B4-BE49-F238E27FC236}">
                  <a16:creationId xmlns:a16="http://schemas.microsoft.com/office/drawing/2014/main" id="{536C6014-F384-5B5F-577F-24FFCDCA70F0}"/>
                </a:ext>
              </a:extLst>
            </p:cNvPr>
            <p:cNvGrpSpPr/>
            <p:nvPr/>
          </p:nvGrpSpPr>
          <p:grpSpPr>
            <a:xfrm>
              <a:off x="4924148" y="1098247"/>
              <a:ext cx="6826928" cy="1305018"/>
              <a:chOff x="4924148" y="1098247"/>
              <a:chExt cx="6826928" cy="1305018"/>
            </a:xfrm>
          </p:grpSpPr>
          <p:sp>
            <p:nvSpPr>
              <p:cNvPr id="24" name="Rectangle 23">
                <a:extLst>
                  <a:ext uri="{FF2B5EF4-FFF2-40B4-BE49-F238E27FC236}">
                    <a16:creationId xmlns:a16="http://schemas.microsoft.com/office/drawing/2014/main" id="{EBE146CF-19C1-FB7F-4248-9CB9CD2536A1}"/>
                  </a:ext>
                </a:extLst>
              </p:cNvPr>
              <p:cNvSpPr/>
              <p:nvPr/>
            </p:nvSpPr>
            <p:spPr>
              <a:xfrm>
                <a:off x="4924148" y="1098247"/>
                <a:ext cx="6826928" cy="13050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8C5A4342-6114-01E2-9F13-360BBEA66528}"/>
                  </a:ext>
                </a:extLst>
              </p:cNvPr>
              <p:cNvSpPr/>
              <p:nvPr/>
            </p:nvSpPr>
            <p:spPr>
              <a:xfrm>
                <a:off x="4924148" y="1098247"/>
                <a:ext cx="1849514" cy="12987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MONETARY</a:t>
                </a:r>
                <a:endParaRPr lang="en-IN" sz="2400" b="1" dirty="0"/>
              </a:p>
            </p:txBody>
          </p:sp>
        </p:grpSp>
        <p:sp>
          <p:nvSpPr>
            <p:cNvPr id="23" name="TextBox 22">
              <a:extLst>
                <a:ext uri="{FF2B5EF4-FFF2-40B4-BE49-F238E27FC236}">
                  <a16:creationId xmlns:a16="http://schemas.microsoft.com/office/drawing/2014/main" id="{C6655381-C29A-CC0C-38DA-3598C40D007B}"/>
                </a:ext>
              </a:extLst>
            </p:cNvPr>
            <p:cNvSpPr txBox="1"/>
            <p:nvPr/>
          </p:nvSpPr>
          <p:spPr>
            <a:xfrm>
              <a:off x="6896654" y="1285944"/>
              <a:ext cx="4731429" cy="923330"/>
            </a:xfrm>
            <a:prstGeom prst="rect">
              <a:avLst/>
            </a:prstGeom>
            <a:noFill/>
          </p:spPr>
          <p:txBody>
            <a:bodyPr wrap="square" rtlCol="0">
              <a:spAutoFit/>
            </a:bodyPr>
            <a:lstStyle/>
            <a:p>
              <a:r>
                <a:rPr lang="en-US" dirty="0"/>
                <a:t>Monetary is calculated as total amount of money spent by the customer in his entire lifetime.</a:t>
              </a:r>
              <a:endParaRPr lang="en-IN" dirty="0"/>
            </a:p>
          </p:txBody>
        </p:sp>
      </p:grpSp>
    </p:spTree>
    <p:extLst>
      <p:ext uri="{BB962C8B-B14F-4D97-AF65-F5344CB8AC3E}">
        <p14:creationId xmlns:p14="http://schemas.microsoft.com/office/powerpoint/2010/main" val="338382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789899D-E2D7-6E05-1E66-16544858F518}"/>
              </a:ext>
            </a:extLst>
          </p:cNvPr>
          <p:cNvSpPr txBox="1"/>
          <p:nvPr/>
        </p:nvSpPr>
        <p:spPr>
          <a:xfrm>
            <a:off x="4483223" y="923277"/>
            <a:ext cx="7708777" cy="5447645"/>
          </a:xfrm>
          <a:prstGeom prst="rect">
            <a:avLst/>
          </a:prstGeom>
          <a:noFill/>
        </p:spPr>
        <p:txBody>
          <a:bodyPr wrap="square" rtlCol="0">
            <a:spAutoFit/>
          </a:bodyPr>
          <a:lstStyle/>
          <a:p>
            <a:r>
              <a:rPr lang="en-US" sz="2400" dirty="0"/>
              <a:t>Automobile parts manufacturing company has data with respect to customers from different countries. The data contains various attributes Quantity ordered, unit price, total sales, type of product, transaction orders done by the customer. </a:t>
            </a:r>
          </a:p>
          <a:p>
            <a:endParaRPr lang="en-US" sz="2400" dirty="0"/>
          </a:p>
          <a:p>
            <a:pPr marL="342900" indent="-342900">
              <a:lnSpc>
                <a:spcPct val="150000"/>
              </a:lnSpc>
              <a:buFont typeface="Arial" panose="020B0604020202020204" pitchFamily="34" charset="0"/>
              <a:buChar char="•"/>
            </a:pPr>
            <a:r>
              <a:rPr lang="en-US" sz="2400" dirty="0"/>
              <a:t>The data should be understand, cleaned and visualized.</a:t>
            </a:r>
          </a:p>
          <a:p>
            <a:pPr marL="342900" indent="-342900">
              <a:buFont typeface="Arial" panose="020B0604020202020204" pitchFamily="34" charset="0"/>
              <a:buChar char="•"/>
            </a:pPr>
            <a:r>
              <a:rPr lang="en-US" sz="2400" dirty="0"/>
              <a:t>Sales data to be visualized and can be analyzed for a Trend.</a:t>
            </a:r>
          </a:p>
          <a:p>
            <a:pPr marL="342900" indent="-342900">
              <a:buFont typeface="Arial" panose="020B0604020202020204" pitchFamily="34" charset="0"/>
              <a:buChar char="•"/>
            </a:pPr>
            <a:r>
              <a:rPr lang="en-US" sz="2400" dirty="0"/>
              <a:t>RFM analysis to be performed for segmentation of customers </a:t>
            </a:r>
          </a:p>
          <a:p>
            <a:pPr marL="342900" indent="-342900">
              <a:lnSpc>
                <a:spcPct val="200000"/>
              </a:lnSpc>
              <a:buFont typeface="Arial" panose="020B0604020202020204" pitchFamily="34" charset="0"/>
              <a:buChar char="•"/>
            </a:pPr>
            <a:r>
              <a:rPr lang="en-US" sz="2400" dirty="0"/>
              <a:t>Valuable insights and inferences to be produced</a:t>
            </a:r>
          </a:p>
          <a:p>
            <a:pPr marL="342900" indent="-342900">
              <a:buFont typeface="Wingdings" panose="05000000000000000000" pitchFamily="2" charset="2"/>
              <a:buChar char="§"/>
            </a:pPr>
            <a:endParaRPr lang="en-IN" sz="2400"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954349" y="781260"/>
              <a:ext cx="2574524" cy="1938992"/>
            </a:xfrm>
            <a:prstGeom prst="rect">
              <a:avLst/>
            </a:prstGeom>
            <a:noFill/>
          </p:spPr>
          <p:txBody>
            <a:bodyPr wrap="square" rtlCol="0">
              <a:spAutoFit/>
            </a:bodyPr>
            <a:lstStyle/>
            <a:p>
              <a:r>
                <a:rPr lang="en-US" sz="4000" dirty="0">
                  <a:solidFill>
                    <a:srgbClr val="FFFF00"/>
                  </a:solidFill>
                </a:rPr>
                <a:t>EXECUTIVE SUMMARY</a:t>
              </a:r>
              <a:endParaRPr lang="en-IN" sz="4000" dirty="0">
                <a:solidFill>
                  <a:srgbClr val="FFFF00"/>
                </a:solidFill>
              </a:endParaRPr>
            </a:p>
            <a:p>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4754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707886"/>
            </a:xfrm>
            <a:prstGeom prst="rect">
              <a:avLst/>
            </a:prstGeom>
            <a:noFill/>
          </p:spPr>
          <p:txBody>
            <a:bodyPr wrap="square" rtlCol="0">
              <a:spAutoFit/>
            </a:bodyPr>
            <a:lstStyle/>
            <a:p>
              <a:pPr algn="ctr"/>
              <a:r>
                <a:rPr lang="en-US" sz="4000" dirty="0">
                  <a:solidFill>
                    <a:srgbClr val="FFFF00"/>
                  </a:solidFill>
                </a:rPr>
                <a:t>Assumptions ?</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790091"/>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Arial" panose="020B0604020202020204" pitchFamily="34" charset="0"/>
              <a:buChar char="•"/>
            </a:pPr>
            <a:r>
              <a:rPr lang="en-US" sz="2000" b="1" dirty="0"/>
              <a:t>To segment customers we need to divide the distribution of RFM into ‘n’ number of segments. In this case we are dividing into 4 segments.</a:t>
            </a:r>
          </a:p>
          <a:p>
            <a:endParaRPr lang="en-US" sz="2000" b="1" dirty="0"/>
          </a:p>
          <a:p>
            <a:pPr marL="457200" indent="-457200">
              <a:buFont typeface="Arial" panose="020B0604020202020204" pitchFamily="34" charset="0"/>
              <a:buChar char="•"/>
            </a:pPr>
            <a:r>
              <a:rPr lang="en-US" sz="2000" b="1" dirty="0"/>
              <a:t>It means distribution is captured between these quantiles 0,0.25,0.5,0.75,1 .</a:t>
            </a:r>
          </a:p>
          <a:p>
            <a:pPr marL="457200" indent="-457200">
              <a:buFont typeface="Arial" panose="020B0604020202020204" pitchFamily="34" charset="0"/>
              <a:buChar char="•"/>
            </a:pPr>
            <a:endParaRPr lang="en-US" sz="2000" b="1" dirty="0"/>
          </a:p>
          <a:p>
            <a:pPr marL="457200" indent="-457200">
              <a:buFont typeface="Arial" panose="020B0604020202020204" pitchFamily="34" charset="0"/>
              <a:buChar char="•"/>
            </a:pPr>
            <a:r>
              <a:rPr lang="en-US" sz="2000" b="1" dirty="0"/>
              <a:t>The captured distribution is rated between 1 to 4 from low to high for Frequency &amp; Monetary.</a:t>
            </a:r>
          </a:p>
          <a:p>
            <a:pPr marL="457200" indent="-457200">
              <a:buFont typeface="Arial" panose="020B0604020202020204" pitchFamily="34" charset="0"/>
              <a:buChar char="•"/>
            </a:pPr>
            <a:endParaRPr lang="en-US" sz="2000" b="1" dirty="0"/>
          </a:p>
          <a:p>
            <a:pPr marL="457200" indent="-457200">
              <a:buFont typeface="Arial" panose="020B0604020202020204" pitchFamily="34" charset="0"/>
              <a:buChar char="•"/>
            </a:pPr>
            <a:r>
              <a:rPr lang="en-US" sz="2000" b="1" dirty="0"/>
              <a:t>The captured distribution is rated between 1 to 4 from high to low for Recency, because lower the recency the better.</a:t>
            </a:r>
            <a:endParaRPr lang="en-US" sz="2400" b="1" dirty="0"/>
          </a:p>
        </p:txBody>
      </p:sp>
    </p:spTree>
    <p:extLst>
      <p:ext uri="{BB962C8B-B14F-4D97-AF65-F5344CB8AC3E}">
        <p14:creationId xmlns:p14="http://schemas.microsoft.com/office/powerpoint/2010/main" val="492425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707886"/>
            </a:xfrm>
            <a:prstGeom prst="rect">
              <a:avLst/>
            </a:prstGeom>
            <a:noFill/>
          </p:spPr>
          <p:txBody>
            <a:bodyPr wrap="square" rtlCol="0">
              <a:spAutoFit/>
            </a:bodyPr>
            <a:lstStyle/>
            <a:p>
              <a:pPr algn="ctr"/>
              <a:r>
                <a:rPr lang="en-US" sz="4000" dirty="0">
                  <a:solidFill>
                    <a:srgbClr val="FFFF00"/>
                  </a:solidFill>
                </a:rPr>
                <a:t>Output Table</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aphicFrame>
        <p:nvGraphicFramePr>
          <p:cNvPr id="7" name="Table 6">
            <a:extLst>
              <a:ext uri="{FF2B5EF4-FFF2-40B4-BE49-F238E27FC236}">
                <a16:creationId xmlns:a16="http://schemas.microsoft.com/office/drawing/2014/main" id="{D0EC6E8B-BDBE-FA11-549D-94D71BA65AFF}"/>
              </a:ext>
            </a:extLst>
          </p:cNvPr>
          <p:cNvGraphicFramePr>
            <a:graphicFrameLocks noGrp="1"/>
          </p:cNvGraphicFramePr>
          <p:nvPr>
            <p:extLst>
              <p:ext uri="{D42A27DB-BD31-4B8C-83A1-F6EECF244321}">
                <p14:modId xmlns:p14="http://schemas.microsoft.com/office/powerpoint/2010/main" val="1674141942"/>
              </p:ext>
            </p:extLst>
          </p:nvPr>
        </p:nvGraphicFramePr>
        <p:xfrm>
          <a:off x="5191925" y="863507"/>
          <a:ext cx="5967306" cy="5785857"/>
        </p:xfrm>
        <a:graphic>
          <a:graphicData uri="http://schemas.openxmlformats.org/drawingml/2006/table">
            <a:tbl>
              <a:tblPr>
                <a:tableStyleId>{5C22544A-7EE6-4342-B048-85BDC9FD1C3A}</a:tableStyleId>
              </a:tblPr>
              <a:tblGrid>
                <a:gridCol w="2043705">
                  <a:extLst>
                    <a:ext uri="{9D8B030D-6E8A-4147-A177-3AD203B41FA5}">
                      <a16:colId xmlns:a16="http://schemas.microsoft.com/office/drawing/2014/main" val="2153984052"/>
                    </a:ext>
                  </a:extLst>
                </a:gridCol>
                <a:gridCol w="834643">
                  <a:extLst>
                    <a:ext uri="{9D8B030D-6E8A-4147-A177-3AD203B41FA5}">
                      <a16:colId xmlns:a16="http://schemas.microsoft.com/office/drawing/2014/main" val="3688108664"/>
                    </a:ext>
                  </a:extLst>
                </a:gridCol>
                <a:gridCol w="1021852">
                  <a:extLst>
                    <a:ext uri="{9D8B030D-6E8A-4147-A177-3AD203B41FA5}">
                      <a16:colId xmlns:a16="http://schemas.microsoft.com/office/drawing/2014/main" val="3985242069"/>
                    </a:ext>
                  </a:extLst>
                </a:gridCol>
                <a:gridCol w="982851">
                  <a:extLst>
                    <a:ext uri="{9D8B030D-6E8A-4147-A177-3AD203B41FA5}">
                      <a16:colId xmlns:a16="http://schemas.microsoft.com/office/drawing/2014/main" val="674509886"/>
                    </a:ext>
                  </a:extLst>
                </a:gridCol>
                <a:gridCol w="1084255">
                  <a:extLst>
                    <a:ext uri="{9D8B030D-6E8A-4147-A177-3AD203B41FA5}">
                      <a16:colId xmlns:a16="http://schemas.microsoft.com/office/drawing/2014/main" val="1674388285"/>
                    </a:ext>
                  </a:extLst>
                </a:gridCol>
              </a:tblGrid>
              <a:tr h="175329">
                <a:tc>
                  <a:txBody>
                    <a:bodyPr/>
                    <a:lstStyle/>
                    <a:p>
                      <a:pPr algn="l" fontAlgn="b"/>
                      <a:r>
                        <a:rPr lang="en-IN" sz="800" b="1" u="none" strike="noStrike">
                          <a:effectLst/>
                        </a:rPr>
                        <a:t>CUSTOMERNAME</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l" fontAlgn="b"/>
                      <a:r>
                        <a:rPr lang="en-IN" sz="800" b="1" u="none" strike="noStrike">
                          <a:effectLst/>
                        </a:rPr>
                        <a:t>RECENCY__</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l" fontAlgn="b"/>
                      <a:r>
                        <a:rPr lang="en-IN" sz="800" b="1" u="none" strike="noStrike">
                          <a:effectLst/>
                        </a:rPr>
                        <a:t>FREQUENCY__</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l" fontAlgn="b"/>
                      <a:r>
                        <a:rPr lang="en-IN" sz="800" b="1" u="none" strike="noStrike">
                          <a:effectLst/>
                        </a:rPr>
                        <a:t>MONETARY__</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l" fontAlgn="b"/>
                      <a:r>
                        <a:rPr lang="en-IN" sz="800" b="1" u="none" strike="noStrike">
                          <a:effectLst/>
                        </a:rPr>
                        <a:t>RFM_Combined</a:t>
                      </a:r>
                      <a:endParaRPr lang="en-IN" sz="800" b="1" i="0" u="none" strike="noStrike">
                        <a:solidFill>
                          <a:srgbClr val="000000"/>
                        </a:solidFill>
                        <a:effectLst/>
                        <a:latin typeface="Calibri" panose="020F0502020204030204" pitchFamily="34" charset="0"/>
                      </a:endParaRPr>
                    </a:p>
                  </a:txBody>
                  <a:tcPr marL="3381" marR="3381" marT="3381" marB="0" anchor="b"/>
                </a:tc>
                <a:extLst>
                  <a:ext uri="{0D108BD9-81ED-4DB2-BD59-A6C34878D82A}">
                    <a16:rowId xmlns:a16="http://schemas.microsoft.com/office/drawing/2014/main" val="3687365358"/>
                  </a:ext>
                </a:extLst>
              </a:tr>
              <a:tr h="175329">
                <a:tc>
                  <a:txBody>
                    <a:bodyPr/>
                    <a:lstStyle/>
                    <a:p>
                      <a:pPr algn="l" fontAlgn="b"/>
                      <a:r>
                        <a:rPr lang="en-IN" sz="800" b="1" u="none" strike="noStrike">
                          <a:effectLst/>
                        </a:rPr>
                        <a:t>AV Stores,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244</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1809022830"/>
                  </a:ext>
                </a:extLst>
              </a:tr>
              <a:tr h="175329">
                <a:tc>
                  <a:txBody>
                    <a:bodyPr/>
                    <a:lstStyle/>
                    <a:p>
                      <a:pPr algn="l" fontAlgn="b"/>
                      <a:r>
                        <a:rPr lang="en-IN" sz="800" b="1" u="none" strike="noStrike">
                          <a:effectLst/>
                        </a:rPr>
                        <a:t>Alpha Cognac</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740762040"/>
                  </a:ext>
                </a:extLst>
              </a:tr>
              <a:tr h="175329">
                <a:tc>
                  <a:txBody>
                    <a:bodyPr/>
                    <a:lstStyle/>
                    <a:p>
                      <a:pPr algn="l" fontAlgn="b"/>
                      <a:r>
                        <a:rPr lang="en-IN" sz="800" b="1" u="none" strike="noStrike">
                          <a:effectLst/>
                        </a:rPr>
                        <a:t>Amica Models &amp;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323</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4105040126"/>
                  </a:ext>
                </a:extLst>
              </a:tr>
              <a:tr h="175329">
                <a:tc>
                  <a:txBody>
                    <a:bodyPr/>
                    <a:lstStyle/>
                    <a:p>
                      <a:pPr algn="l" fontAlgn="b"/>
                      <a:r>
                        <a:rPr lang="en-IN" sz="800" b="1" u="none" strike="noStrike">
                          <a:effectLst/>
                        </a:rPr>
                        <a:t>Anna's Decorations, Ltd</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444</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636334683"/>
                  </a:ext>
                </a:extLst>
              </a:tr>
              <a:tr h="175329">
                <a:tc>
                  <a:txBody>
                    <a:bodyPr/>
                    <a:lstStyle/>
                    <a:p>
                      <a:pPr algn="l" fontAlgn="b"/>
                      <a:r>
                        <a:rPr lang="en-IN" sz="800" b="1" u="none" strike="noStrike">
                          <a:effectLst/>
                        </a:rPr>
                        <a:t>Atelier graphique</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13746044"/>
                  </a:ext>
                </a:extLst>
              </a:tr>
              <a:tr h="175329">
                <a:tc>
                  <a:txBody>
                    <a:bodyPr/>
                    <a:lstStyle/>
                    <a:p>
                      <a:pPr algn="l" fontAlgn="b"/>
                      <a:r>
                        <a:rPr lang="en-IN" sz="800" b="1" u="none" strike="noStrike">
                          <a:effectLst/>
                        </a:rPr>
                        <a:t>Australian Collectables, Ltd</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121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482853530"/>
                  </a:ext>
                </a:extLst>
              </a:tr>
              <a:tr h="175329">
                <a:tc>
                  <a:txBody>
                    <a:bodyPr/>
                    <a:lstStyle/>
                    <a:p>
                      <a:pPr algn="l" fontAlgn="b"/>
                      <a:r>
                        <a:rPr lang="en-IN" sz="800" b="1" u="none" strike="noStrike">
                          <a:effectLst/>
                        </a:rPr>
                        <a:t>Australian Collectors,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444</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3417553193"/>
                  </a:ext>
                </a:extLst>
              </a:tr>
              <a:tr h="175329">
                <a:tc>
                  <a:txBody>
                    <a:bodyPr/>
                    <a:lstStyle/>
                    <a:p>
                      <a:pPr algn="l" fontAlgn="b"/>
                      <a:r>
                        <a:rPr lang="en-IN" sz="800" b="1" u="none" strike="noStrike">
                          <a:effectLst/>
                        </a:rPr>
                        <a:t>Australian Gift Network,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4222699214"/>
                  </a:ext>
                </a:extLst>
              </a:tr>
              <a:tr h="175329">
                <a:tc>
                  <a:txBody>
                    <a:bodyPr/>
                    <a:lstStyle/>
                    <a:p>
                      <a:pPr algn="l" fontAlgn="b"/>
                      <a:r>
                        <a:rPr lang="en-IN" sz="800" b="1" u="none" strike="noStrike">
                          <a:effectLst/>
                        </a:rPr>
                        <a:t>Auto Assoc. &amp; Cie.</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698567220"/>
                  </a:ext>
                </a:extLst>
              </a:tr>
              <a:tr h="175329">
                <a:tc>
                  <a:txBody>
                    <a:bodyPr/>
                    <a:lstStyle/>
                    <a:p>
                      <a:pPr algn="l" fontAlgn="b"/>
                      <a:r>
                        <a:rPr lang="en-IN" sz="800" b="1" u="none" strike="noStrike">
                          <a:effectLst/>
                        </a:rPr>
                        <a:t>Auto Canal Petit</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433</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266296660"/>
                  </a:ext>
                </a:extLst>
              </a:tr>
              <a:tr h="175329">
                <a:tc>
                  <a:txBody>
                    <a:bodyPr/>
                    <a:lstStyle/>
                    <a:p>
                      <a:pPr algn="l" fontAlgn="b"/>
                      <a:r>
                        <a:rPr lang="en-IN" sz="800" b="1" u="none" strike="noStrike">
                          <a:effectLst/>
                        </a:rPr>
                        <a:t>Auto-Moto Classics Inc.</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919148483"/>
                  </a:ext>
                </a:extLst>
              </a:tr>
              <a:tr h="175329">
                <a:tc>
                  <a:txBody>
                    <a:bodyPr/>
                    <a:lstStyle/>
                    <a:p>
                      <a:pPr algn="l" fontAlgn="b"/>
                      <a:r>
                        <a:rPr lang="en-IN" sz="800" b="1" u="none" strike="noStrike">
                          <a:effectLst/>
                        </a:rPr>
                        <a:t>Baane Mini Imports</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433</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380696797"/>
                  </a:ext>
                </a:extLst>
              </a:tr>
              <a:tr h="175329">
                <a:tc>
                  <a:txBody>
                    <a:bodyPr/>
                    <a:lstStyle/>
                    <a:p>
                      <a:pPr algn="l" fontAlgn="b"/>
                      <a:r>
                        <a:rPr lang="en-IN" sz="800" b="1" u="none" strike="noStrike">
                          <a:effectLst/>
                        </a:rPr>
                        <a:t>Bavarian Collectables Imports,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1558015328"/>
                  </a:ext>
                </a:extLst>
              </a:tr>
              <a:tr h="175329">
                <a:tc>
                  <a:txBody>
                    <a:bodyPr/>
                    <a:lstStyle/>
                    <a:p>
                      <a:pPr algn="l" fontAlgn="b"/>
                      <a:r>
                        <a:rPr lang="en-IN" sz="800" b="1" u="none" strike="noStrike">
                          <a:effectLst/>
                        </a:rPr>
                        <a:t>Blauer See Auto,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dirty="0">
                          <a:effectLst/>
                        </a:rPr>
                        <a:t>2</a:t>
                      </a:r>
                      <a:endParaRPr lang="en-IN" sz="800" b="1" i="0" u="none" strike="noStrike" dirty="0">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122</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44605824"/>
                  </a:ext>
                </a:extLst>
              </a:tr>
              <a:tr h="175329">
                <a:tc>
                  <a:txBody>
                    <a:bodyPr/>
                    <a:lstStyle/>
                    <a:p>
                      <a:pPr algn="l" fontAlgn="b"/>
                      <a:r>
                        <a:rPr lang="en-IN" sz="800" b="1" u="none" strike="noStrike">
                          <a:effectLst/>
                        </a:rPr>
                        <a:t>Boards &amp; Toys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1500781277"/>
                  </a:ext>
                </a:extLst>
              </a:tr>
              <a:tr h="175329">
                <a:tc>
                  <a:txBody>
                    <a:bodyPr/>
                    <a:lstStyle/>
                    <a:p>
                      <a:pPr algn="l" fontAlgn="b"/>
                      <a:r>
                        <a:rPr lang="en-IN" sz="800" b="1" u="none" strike="noStrike">
                          <a:effectLst/>
                        </a:rPr>
                        <a:t>CAF Imports</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3301809454"/>
                  </a:ext>
                </a:extLst>
              </a:tr>
              <a:tr h="175329">
                <a:tc>
                  <a:txBody>
                    <a:bodyPr/>
                    <a:lstStyle/>
                    <a:p>
                      <a:pPr algn="l" fontAlgn="b"/>
                      <a:r>
                        <a:rPr lang="en-IN" sz="800" b="1" u="none" strike="noStrike">
                          <a:effectLst/>
                        </a:rPr>
                        <a:t>Cambridge Collectables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4031259675"/>
                  </a:ext>
                </a:extLst>
              </a:tr>
              <a:tr h="175329">
                <a:tc>
                  <a:txBody>
                    <a:bodyPr/>
                    <a:lstStyle/>
                    <a:p>
                      <a:pPr algn="l" fontAlgn="b"/>
                      <a:r>
                        <a:rPr lang="en-IN" sz="800" b="1" u="none" strike="noStrike">
                          <a:effectLst/>
                        </a:rPr>
                        <a:t>Canadian Gift Exchange Network</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322</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46135498"/>
                  </a:ext>
                </a:extLst>
              </a:tr>
              <a:tr h="175329">
                <a:tc>
                  <a:txBody>
                    <a:bodyPr/>
                    <a:lstStyle/>
                    <a:p>
                      <a:pPr algn="l" fontAlgn="b"/>
                      <a:r>
                        <a:rPr lang="en-IN" sz="800" b="1" u="none" strike="noStrike">
                          <a:effectLst/>
                        </a:rPr>
                        <a:t>Classic Gift Ideas, Inc</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321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842227027"/>
                  </a:ext>
                </a:extLst>
              </a:tr>
              <a:tr h="175329">
                <a:tc>
                  <a:txBody>
                    <a:bodyPr/>
                    <a:lstStyle/>
                    <a:p>
                      <a:pPr algn="l" fontAlgn="b"/>
                      <a:r>
                        <a:rPr lang="en-IN" sz="800" b="1" u="none" strike="noStrike">
                          <a:effectLst/>
                        </a:rPr>
                        <a:t>Classic Legends Inc.</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312</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411322886"/>
                  </a:ext>
                </a:extLst>
              </a:tr>
              <a:tr h="175329">
                <a:tc>
                  <a:txBody>
                    <a:bodyPr/>
                    <a:lstStyle/>
                    <a:p>
                      <a:pPr algn="l" fontAlgn="b"/>
                      <a:r>
                        <a:rPr lang="en-IN" sz="800" b="1" u="none" strike="noStrike">
                          <a:effectLst/>
                        </a:rPr>
                        <a:t>Clover Collections,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1491099481"/>
                  </a:ext>
                </a:extLst>
              </a:tr>
              <a:tr h="175329">
                <a:tc>
                  <a:txBody>
                    <a:bodyPr/>
                    <a:lstStyle/>
                    <a:p>
                      <a:pPr algn="l" fontAlgn="b"/>
                      <a:r>
                        <a:rPr lang="en-IN" sz="800" b="1" u="none" strike="noStrike">
                          <a:effectLst/>
                        </a:rPr>
                        <a:t>Collectable Mini Designs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222</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155781104"/>
                  </a:ext>
                </a:extLst>
              </a:tr>
              <a:tr h="175329">
                <a:tc>
                  <a:txBody>
                    <a:bodyPr/>
                    <a:lstStyle/>
                    <a:p>
                      <a:pPr algn="l" fontAlgn="b"/>
                      <a:r>
                        <a:rPr lang="en-IN" sz="800" b="1" u="none" strike="noStrike">
                          <a:effectLst/>
                        </a:rPr>
                        <a:t>Collectables For Less Inc.</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422</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268568649"/>
                  </a:ext>
                </a:extLst>
              </a:tr>
              <a:tr h="175329">
                <a:tc>
                  <a:txBody>
                    <a:bodyPr/>
                    <a:lstStyle/>
                    <a:p>
                      <a:pPr algn="l" fontAlgn="b"/>
                      <a:r>
                        <a:rPr lang="en-IN" sz="800" b="1" u="none" strike="noStrike">
                          <a:effectLst/>
                        </a:rPr>
                        <a:t>Corrida Auto Replicas, Ltd</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334</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1627449022"/>
                  </a:ext>
                </a:extLst>
              </a:tr>
              <a:tr h="175329">
                <a:tc>
                  <a:txBody>
                    <a:bodyPr/>
                    <a:lstStyle/>
                    <a:p>
                      <a:pPr algn="l" fontAlgn="b"/>
                      <a:r>
                        <a:rPr lang="en-IN" sz="800" b="1" u="none" strike="noStrike">
                          <a:effectLst/>
                        </a:rPr>
                        <a:t>Cruz &amp; Sons Co.</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123</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4043399660"/>
                  </a:ext>
                </a:extLst>
              </a:tr>
              <a:tr h="175329">
                <a:tc>
                  <a:txBody>
                    <a:bodyPr/>
                    <a:lstStyle/>
                    <a:p>
                      <a:pPr algn="l" fontAlgn="b"/>
                      <a:r>
                        <a:rPr lang="en-IN" sz="800" b="1" u="none" strike="noStrike">
                          <a:effectLst/>
                        </a:rPr>
                        <a:t>Daedalus Designs Imports</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4041433050"/>
                  </a:ext>
                </a:extLst>
              </a:tr>
              <a:tr h="175329">
                <a:tc>
                  <a:txBody>
                    <a:bodyPr/>
                    <a:lstStyle/>
                    <a:p>
                      <a:pPr algn="l" fontAlgn="b"/>
                      <a:r>
                        <a:rPr lang="en-IN" sz="800" b="1" u="none" strike="noStrike">
                          <a:effectLst/>
                        </a:rPr>
                        <a:t>Danish Wholesale Imports</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244</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2489318405"/>
                  </a:ext>
                </a:extLst>
              </a:tr>
              <a:tr h="175329">
                <a:tc>
                  <a:txBody>
                    <a:bodyPr/>
                    <a:lstStyle/>
                    <a:p>
                      <a:pPr algn="l" fontAlgn="b"/>
                      <a:r>
                        <a:rPr lang="en-IN" sz="800" b="1" u="none" strike="noStrike">
                          <a:effectLst/>
                        </a:rPr>
                        <a:t>Diecast Classics Inc.</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3</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434</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3822344843"/>
                  </a:ext>
                </a:extLst>
              </a:tr>
              <a:tr h="175329">
                <a:tc>
                  <a:txBody>
                    <a:bodyPr/>
                    <a:lstStyle/>
                    <a:p>
                      <a:pPr algn="l" fontAlgn="b"/>
                      <a:r>
                        <a:rPr lang="en-IN" sz="800" b="1" u="none" strike="noStrike">
                          <a:effectLst/>
                        </a:rPr>
                        <a:t>Diecast Collectables</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112</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3174486978"/>
                  </a:ext>
                </a:extLst>
              </a:tr>
              <a:tr h="175329">
                <a:tc>
                  <a:txBody>
                    <a:bodyPr/>
                    <a:lstStyle/>
                    <a:p>
                      <a:pPr algn="l" fontAlgn="b"/>
                      <a:r>
                        <a:rPr lang="en-IN" sz="800" b="1" u="none" strike="noStrike">
                          <a:effectLst/>
                        </a:rPr>
                        <a:t>Double Decker Gift Stores, Ltd</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111</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1281949768"/>
                  </a:ext>
                </a:extLst>
              </a:tr>
              <a:tr h="175329">
                <a:tc>
                  <a:txBody>
                    <a:bodyPr/>
                    <a:lstStyle/>
                    <a:p>
                      <a:pPr algn="l" fontAlgn="b"/>
                      <a:r>
                        <a:rPr lang="en-IN" sz="800" b="1" u="none" strike="noStrike">
                          <a:effectLst/>
                        </a:rPr>
                        <a:t>Dragon Souveniers, Ltd.</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4</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144</a:t>
                      </a:r>
                      <a:endParaRPr lang="en-IN" sz="800" b="1" i="0" u="none" strike="noStrike">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523836886"/>
                  </a:ext>
                </a:extLst>
              </a:tr>
              <a:tr h="175329">
                <a:tc>
                  <a:txBody>
                    <a:bodyPr/>
                    <a:lstStyle/>
                    <a:p>
                      <a:pPr algn="l" fontAlgn="b"/>
                      <a:r>
                        <a:rPr lang="en-IN" sz="800" b="1" u="none" strike="noStrike">
                          <a:effectLst/>
                        </a:rPr>
                        <a:t>Enaco Distributors</a:t>
                      </a:r>
                      <a:endParaRPr lang="en-IN" sz="800" b="1" i="0" u="none" strike="noStrike">
                        <a:solidFill>
                          <a:srgbClr val="000000"/>
                        </a:solidFill>
                        <a:effectLst/>
                        <a:latin typeface="Calibri" panose="020F0502020204030204" pitchFamily="34" charset="0"/>
                      </a:endParaRPr>
                    </a:p>
                  </a:txBody>
                  <a:tcPr marL="3381" marR="3381" marT="3381" marB="0" anchor="b"/>
                </a:tc>
                <a:tc>
                  <a:txBody>
                    <a:bodyPr/>
                    <a:lstStyle/>
                    <a:p>
                      <a:pPr algn="ctr" fontAlgn="ctr"/>
                      <a:r>
                        <a:rPr lang="en-IN" sz="800" b="1" u="none" strike="noStrike">
                          <a:effectLst/>
                        </a:rPr>
                        <a:t>1</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a:effectLst/>
                        </a:rPr>
                        <a:t>2</a:t>
                      </a:r>
                      <a:endParaRPr lang="en-IN" sz="800" b="1" i="0" u="none" strike="noStrike">
                        <a:solidFill>
                          <a:srgbClr val="000000"/>
                        </a:solidFill>
                        <a:effectLst/>
                        <a:latin typeface="Calibri" panose="020F0502020204030204" pitchFamily="34" charset="0"/>
                      </a:endParaRPr>
                    </a:p>
                  </a:txBody>
                  <a:tcPr marL="3381" marR="3381" marT="3381" marB="0" anchor="ctr"/>
                </a:tc>
                <a:tc>
                  <a:txBody>
                    <a:bodyPr/>
                    <a:lstStyle/>
                    <a:p>
                      <a:pPr algn="ctr" fontAlgn="ctr"/>
                      <a:r>
                        <a:rPr lang="en-IN" sz="800" b="1" u="none" strike="noStrike" dirty="0">
                          <a:effectLst/>
                        </a:rPr>
                        <a:t>122</a:t>
                      </a:r>
                      <a:endParaRPr lang="en-IN" sz="800" b="1" i="0" u="none" strike="noStrike" dirty="0">
                        <a:solidFill>
                          <a:srgbClr val="000000"/>
                        </a:solidFill>
                        <a:effectLst/>
                        <a:latin typeface="Calibri" panose="020F0502020204030204" pitchFamily="34" charset="0"/>
                      </a:endParaRPr>
                    </a:p>
                  </a:txBody>
                  <a:tcPr marL="3381" marR="3381" marT="3381" marB="0" anchor="ctr"/>
                </a:tc>
                <a:extLst>
                  <a:ext uri="{0D108BD9-81ED-4DB2-BD59-A6C34878D82A}">
                    <a16:rowId xmlns:a16="http://schemas.microsoft.com/office/drawing/2014/main" val="447053221"/>
                  </a:ext>
                </a:extLst>
              </a:tr>
            </a:tbl>
          </a:graphicData>
        </a:graphic>
      </p:graphicFrame>
    </p:spTree>
    <p:extLst>
      <p:ext uri="{BB962C8B-B14F-4D97-AF65-F5344CB8AC3E}">
        <p14:creationId xmlns:p14="http://schemas.microsoft.com/office/powerpoint/2010/main" val="204896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78126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1751631"/>
              <a:ext cx="3357980" cy="461668"/>
            </a:xfrm>
            <a:prstGeom prst="rect">
              <a:avLst/>
            </a:prstGeom>
            <a:noFill/>
          </p:spPr>
          <p:txBody>
            <a:bodyPr wrap="square" rtlCol="0">
              <a:spAutoFit/>
            </a:bodyPr>
            <a:lstStyle/>
            <a:p>
              <a:pPr algn="ctr"/>
              <a:r>
                <a:rPr lang="en-US" sz="2400" dirty="0">
                  <a:solidFill>
                    <a:srgbClr val="FFFF00"/>
                  </a:solidFill>
                </a:rPr>
                <a:t>KNIME Work </a:t>
              </a:r>
              <a:r>
                <a:rPr lang="en-US" sz="2400" dirty="0" err="1">
                  <a:solidFill>
                    <a:srgbClr val="FFFF00"/>
                  </a:solidFill>
                </a:rPr>
                <a:t>FLow</a:t>
              </a:r>
              <a:endParaRPr lang="en-IN" sz="2400" dirty="0"/>
            </a:p>
          </p:txBody>
        </p:sp>
      </p:grpSp>
      <p:pic>
        <p:nvPicPr>
          <p:cNvPr id="3" name="Picture 2">
            <a:extLst>
              <a:ext uri="{FF2B5EF4-FFF2-40B4-BE49-F238E27FC236}">
                <a16:creationId xmlns:a16="http://schemas.microsoft.com/office/drawing/2014/main" id="{44582188-26ED-06FC-543E-78A7ED8813A9}"/>
              </a:ext>
            </a:extLst>
          </p:cNvPr>
          <p:cNvPicPr>
            <a:picLocks noChangeAspect="1"/>
          </p:cNvPicPr>
          <p:nvPr/>
        </p:nvPicPr>
        <p:blipFill>
          <a:blip r:embed="rId2"/>
          <a:stretch>
            <a:fillRect/>
          </a:stretch>
        </p:blipFill>
        <p:spPr>
          <a:xfrm>
            <a:off x="696000" y="781260"/>
            <a:ext cx="10800000" cy="6017033"/>
          </a:xfrm>
          <a:prstGeom prst="rect">
            <a:avLst/>
          </a:prstGeom>
          <a:ln>
            <a:solidFill>
              <a:schemeClr val="tx1"/>
            </a:solidFill>
          </a:ln>
        </p:spPr>
      </p:pic>
    </p:spTree>
    <p:extLst>
      <p:ext uri="{BB962C8B-B14F-4D97-AF65-F5344CB8AC3E}">
        <p14:creationId xmlns:p14="http://schemas.microsoft.com/office/powerpoint/2010/main" val="340756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Top 5 Customers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B154A203-425D-258C-3C83-8104AD0EF891}"/>
              </a:ext>
            </a:extLst>
          </p:cNvPr>
          <p:cNvSpPr/>
          <p:nvPr/>
        </p:nvSpPr>
        <p:spPr>
          <a:xfrm>
            <a:off x="4854235" y="948061"/>
            <a:ext cx="6775144" cy="1484421"/>
          </a:xfrm>
          <a:prstGeom prst="round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Top 5 customers who score all 444’s .</a:t>
            </a:r>
          </a:p>
        </p:txBody>
      </p:sp>
      <p:sp>
        <p:nvSpPr>
          <p:cNvPr id="3" name="TextBox 2">
            <a:extLst>
              <a:ext uri="{FF2B5EF4-FFF2-40B4-BE49-F238E27FC236}">
                <a16:creationId xmlns:a16="http://schemas.microsoft.com/office/drawing/2014/main" id="{09B51B0C-9F8C-07E5-B797-16C5C4CFA5CC}"/>
              </a:ext>
            </a:extLst>
          </p:cNvPr>
          <p:cNvSpPr txBox="1"/>
          <p:nvPr/>
        </p:nvSpPr>
        <p:spPr>
          <a:xfrm>
            <a:off x="562621" y="73374"/>
            <a:ext cx="3357980" cy="707886"/>
          </a:xfrm>
          <a:prstGeom prst="rect">
            <a:avLst/>
          </a:prstGeom>
          <a:noFill/>
        </p:spPr>
        <p:txBody>
          <a:bodyPr wrap="square" rtlCol="0">
            <a:spAutoFit/>
          </a:bodyPr>
          <a:lstStyle/>
          <a:p>
            <a:pPr algn="ctr"/>
            <a:r>
              <a:rPr lang="en-US" sz="4000" dirty="0">
                <a:solidFill>
                  <a:srgbClr val="FFFF00"/>
                </a:solidFill>
              </a:rPr>
              <a:t>RFM Analysis</a:t>
            </a:r>
            <a:endParaRPr lang="en-IN" sz="4000" dirty="0"/>
          </a:p>
        </p:txBody>
      </p:sp>
      <p:graphicFrame>
        <p:nvGraphicFramePr>
          <p:cNvPr id="4" name="Table 3">
            <a:extLst>
              <a:ext uri="{FF2B5EF4-FFF2-40B4-BE49-F238E27FC236}">
                <a16:creationId xmlns:a16="http://schemas.microsoft.com/office/drawing/2014/main" id="{CBB84307-7F34-DF7F-B1F7-23211DA0EF8E}"/>
              </a:ext>
            </a:extLst>
          </p:cNvPr>
          <p:cNvGraphicFramePr>
            <a:graphicFrameLocks noGrp="1"/>
          </p:cNvGraphicFramePr>
          <p:nvPr>
            <p:extLst>
              <p:ext uri="{D42A27DB-BD31-4B8C-83A1-F6EECF244321}">
                <p14:modId xmlns:p14="http://schemas.microsoft.com/office/powerpoint/2010/main" val="3401135076"/>
              </p:ext>
            </p:extLst>
          </p:nvPr>
        </p:nvGraphicFramePr>
        <p:xfrm>
          <a:off x="5112428" y="3426210"/>
          <a:ext cx="6258757" cy="1998617"/>
        </p:xfrm>
        <a:graphic>
          <a:graphicData uri="http://schemas.openxmlformats.org/drawingml/2006/table">
            <a:tbl>
              <a:tblPr>
                <a:tableStyleId>{5C22544A-7EE6-4342-B048-85BDC9FD1C3A}</a:tableStyleId>
              </a:tblPr>
              <a:tblGrid>
                <a:gridCol w="2786030">
                  <a:extLst>
                    <a:ext uri="{9D8B030D-6E8A-4147-A177-3AD203B41FA5}">
                      <a16:colId xmlns:a16="http://schemas.microsoft.com/office/drawing/2014/main" val="4238582306"/>
                    </a:ext>
                  </a:extLst>
                </a:gridCol>
                <a:gridCol w="1491114">
                  <a:extLst>
                    <a:ext uri="{9D8B030D-6E8A-4147-A177-3AD203B41FA5}">
                      <a16:colId xmlns:a16="http://schemas.microsoft.com/office/drawing/2014/main" val="3941033665"/>
                    </a:ext>
                  </a:extLst>
                </a:gridCol>
                <a:gridCol w="1079096">
                  <a:extLst>
                    <a:ext uri="{9D8B030D-6E8A-4147-A177-3AD203B41FA5}">
                      <a16:colId xmlns:a16="http://schemas.microsoft.com/office/drawing/2014/main" val="2807725534"/>
                    </a:ext>
                  </a:extLst>
                </a:gridCol>
                <a:gridCol w="902517">
                  <a:extLst>
                    <a:ext uri="{9D8B030D-6E8A-4147-A177-3AD203B41FA5}">
                      <a16:colId xmlns:a16="http://schemas.microsoft.com/office/drawing/2014/main" val="3822017457"/>
                    </a:ext>
                  </a:extLst>
                </a:gridCol>
              </a:tblGrid>
              <a:tr h="311472">
                <a:tc>
                  <a:txBody>
                    <a:bodyPr/>
                    <a:lstStyle/>
                    <a:p>
                      <a:pPr algn="l" fontAlgn="b"/>
                      <a:r>
                        <a:rPr lang="en-IN" sz="1400" b="1" u="none" strike="noStrike" dirty="0">
                          <a:effectLst/>
                        </a:rPr>
                        <a:t>CUSTOMERNAME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RFM_Combined</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RFM_Score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Cluster</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0790380"/>
                  </a:ext>
                </a:extLst>
              </a:tr>
              <a:tr h="337429">
                <a:tc>
                  <a:txBody>
                    <a:bodyPr/>
                    <a:lstStyle/>
                    <a:p>
                      <a:pPr algn="l" fontAlgn="b"/>
                      <a:r>
                        <a:rPr lang="en-IN" sz="1400" b="1" u="none" strike="noStrike">
                          <a:effectLst/>
                          <a:highlight>
                            <a:srgbClr val="00FF00"/>
                          </a:highlight>
                        </a:rPr>
                        <a:t>Euro Shopping Channel</a:t>
                      </a:r>
                      <a:endParaRPr lang="en-IN" sz="1400" b="1" i="0" u="none" strike="noStrike">
                        <a:solidFill>
                          <a:srgbClr val="00B050"/>
                        </a:solidFill>
                        <a:effectLst/>
                        <a:highlight>
                          <a:srgbClr val="00FF00"/>
                        </a:highlight>
                        <a:latin typeface="Calibri" panose="020F0502020204030204" pitchFamily="34" charset="0"/>
                      </a:endParaRPr>
                    </a:p>
                  </a:txBody>
                  <a:tcPr marL="7620" marR="7620" marT="7620" marB="0" anchor="b"/>
                </a:tc>
                <a:tc>
                  <a:txBody>
                    <a:bodyPr/>
                    <a:lstStyle/>
                    <a:p>
                      <a:pPr algn="l" fontAlgn="b"/>
                      <a:r>
                        <a:rPr lang="en-IN" sz="1100" u="none" strike="noStrike">
                          <a:effectLst/>
                        </a:rPr>
                        <a:t>444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2774866"/>
                  </a:ext>
                </a:extLst>
              </a:tr>
              <a:tr h="337429">
                <a:tc>
                  <a:txBody>
                    <a:bodyPr/>
                    <a:lstStyle/>
                    <a:p>
                      <a:pPr algn="l" fontAlgn="b"/>
                      <a:r>
                        <a:rPr lang="en-IN" sz="1400" b="1" u="none" strike="noStrike">
                          <a:effectLst/>
                          <a:highlight>
                            <a:srgbClr val="00FF00"/>
                          </a:highlight>
                        </a:rPr>
                        <a:t>Mini Gifts Distributors Ltd.</a:t>
                      </a:r>
                      <a:endParaRPr lang="en-IN" sz="1400" b="1" i="0" u="none" strike="noStrike">
                        <a:solidFill>
                          <a:srgbClr val="00B050"/>
                        </a:solidFill>
                        <a:effectLst/>
                        <a:highlight>
                          <a:srgbClr val="00FF00"/>
                        </a:highlight>
                        <a:latin typeface="Calibri" panose="020F0502020204030204" pitchFamily="34" charset="0"/>
                      </a:endParaRPr>
                    </a:p>
                  </a:txBody>
                  <a:tcPr marL="7620" marR="7620" marT="7620" marB="0" anchor="b"/>
                </a:tc>
                <a:tc>
                  <a:txBody>
                    <a:bodyPr/>
                    <a:lstStyle/>
                    <a:p>
                      <a:pPr algn="l" fontAlgn="b"/>
                      <a:r>
                        <a:rPr lang="en-IN" sz="1100" u="none" strike="noStrike">
                          <a:effectLst/>
                        </a:rPr>
                        <a:t>444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6858687"/>
                  </a:ext>
                </a:extLst>
              </a:tr>
              <a:tr h="337429">
                <a:tc>
                  <a:txBody>
                    <a:bodyPr/>
                    <a:lstStyle/>
                    <a:p>
                      <a:pPr algn="l" fontAlgn="b"/>
                      <a:r>
                        <a:rPr lang="en-IN" sz="1400" b="1" u="none" strike="noStrike">
                          <a:effectLst/>
                          <a:highlight>
                            <a:srgbClr val="00FF00"/>
                          </a:highlight>
                        </a:rPr>
                        <a:t>Australian Collectors, Co.</a:t>
                      </a:r>
                      <a:endParaRPr lang="en-IN" sz="1400" b="1" i="0" u="none" strike="noStrike">
                        <a:solidFill>
                          <a:srgbClr val="00B050"/>
                        </a:solidFill>
                        <a:effectLst/>
                        <a:highlight>
                          <a:srgbClr val="00FF00"/>
                        </a:highlight>
                        <a:latin typeface="Calibri" panose="020F0502020204030204" pitchFamily="34" charset="0"/>
                      </a:endParaRPr>
                    </a:p>
                  </a:txBody>
                  <a:tcPr marL="7620" marR="7620" marT="7620" marB="0" anchor="b"/>
                </a:tc>
                <a:tc>
                  <a:txBody>
                    <a:bodyPr/>
                    <a:lstStyle/>
                    <a:p>
                      <a:pPr algn="l" fontAlgn="b"/>
                      <a:r>
                        <a:rPr lang="en-IN" sz="1100" u="none" strike="noStrike">
                          <a:effectLst/>
                        </a:rPr>
                        <a:t>444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9759724"/>
                  </a:ext>
                </a:extLst>
              </a:tr>
              <a:tr h="337429">
                <a:tc>
                  <a:txBody>
                    <a:bodyPr/>
                    <a:lstStyle/>
                    <a:p>
                      <a:pPr algn="l" fontAlgn="b"/>
                      <a:r>
                        <a:rPr lang="en-IN" sz="1400" b="1" u="none" strike="noStrike">
                          <a:effectLst/>
                          <a:highlight>
                            <a:srgbClr val="00FF00"/>
                          </a:highlight>
                        </a:rPr>
                        <a:t>La Rochelle Gifts</a:t>
                      </a:r>
                      <a:endParaRPr lang="en-IN" sz="1400" b="1" i="0" u="none" strike="noStrike">
                        <a:solidFill>
                          <a:srgbClr val="00B050"/>
                        </a:solidFill>
                        <a:effectLst/>
                        <a:highlight>
                          <a:srgbClr val="00FF00"/>
                        </a:highlight>
                        <a:latin typeface="Calibri" panose="020F0502020204030204" pitchFamily="34" charset="0"/>
                      </a:endParaRPr>
                    </a:p>
                  </a:txBody>
                  <a:tcPr marL="7620" marR="7620" marT="7620" marB="0" anchor="b"/>
                </a:tc>
                <a:tc>
                  <a:txBody>
                    <a:bodyPr/>
                    <a:lstStyle/>
                    <a:p>
                      <a:pPr algn="l" fontAlgn="b"/>
                      <a:r>
                        <a:rPr lang="en-IN" sz="1100" u="none" strike="noStrike">
                          <a:effectLst/>
                        </a:rPr>
                        <a:t>444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4655406"/>
                  </a:ext>
                </a:extLst>
              </a:tr>
              <a:tr h="337429">
                <a:tc>
                  <a:txBody>
                    <a:bodyPr/>
                    <a:lstStyle/>
                    <a:p>
                      <a:pPr algn="l" fontAlgn="b"/>
                      <a:r>
                        <a:rPr lang="en-IN" sz="1400" b="1" u="none" strike="noStrike" dirty="0">
                          <a:effectLst/>
                          <a:highlight>
                            <a:srgbClr val="00FF00"/>
                          </a:highlight>
                        </a:rPr>
                        <a:t>Land of Toys Inc.</a:t>
                      </a:r>
                      <a:endParaRPr lang="en-IN" sz="1400" b="1" i="0" u="none" strike="noStrike" dirty="0">
                        <a:solidFill>
                          <a:srgbClr val="00B050"/>
                        </a:solidFill>
                        <a:effectLst/>
                        <a:highlight>
                          <a:srgbClr val="00FF00"/>
                        </a:highlight>
                        <a:latin typeface="Calibri" panose="020F0502020204030204" pitchFamily="34" charset="0"/>
                      </a:endParaRPr>
                    </a:p>
                  </a:txBody>
                  <a:tcPr marL="7620" marR="7620" marT="7620" marB="0" anchor="b"/>
                </a:tc>
                <a:tc>
                  <a:txBody>
                    <a:bodyPr/>
                    <a:lstStyle/>
                    <a:p>
                      <a:pPr algn="l" fontAlgn="b"/>
                      <a:r>
                        <a:rPr lang="en-IN" sz="1100" u="none" strike="noStrike">
                          <a:effectLst/>
                        </a:rPr>
                        <a:t>444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cluster_1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8126443"/>
                  </a:ext>
                </a:extLst>
              </a:tr>
            </a:tbl>
          </a:graphicData>
        </a:graphic>
      </p:graphicFrame>
    </p:spTree>
    <p:extLst>
      <p:ext uri="{BB962C8B-B14F-4D97-AF65-F5344CB8AC3E}">
        <p14:creationId xmlns:p14="http://schemas.microsoft.com/office/powerpoint/2010/main" val="315138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Lost 5 Customers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B154A203-425D-258C-3C83-8104AD0EF891}"/>
              </a:ext>
            </a:extLst>
          </p:cNvPr>
          <p:cNvSpPr/>
          <p:nvPr/>
        </p:nvSpPr>
        <p:spPr>
          <a:xfrm>
            <a:off x="4854235" y="948061"/>
            <a:ext cx="6775144" cy="1484421"/>
          </a:xfrm>
          <a:prstGeom prst="round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Inactive/Lost 5 customers who score all 111’s .</a:t>
            </a:r>
          </a:p>
        </p:txBody>
      </p:sp>
      <p:sp>
        <p:nvSpPr>
          <p:cNvPr id="3" name="TextBox 2">
            <a:extLst>
              <a:ext uri="{FF2B5EF4-FFF2-40B4-BE49-F238E27FC236}">
                <a16:creationId xmlns:a16="http://schemas.microsoft.com/office/drawing/2014/main" id="{09B51B0C-9F8C-07E5-B797-16C5C4CFA5CC}"/>
              </a:ext>
            </a:extLst>
          </p:cNvPr>
          <p:cNvSpPr txBox="1"/>
          <p:nvPr/>
        </p:nvSpPr>
        <p:spPr>
          <a:xfrm>
            <a:off x="562621" y="73374"/>
            <a:ext cx="3357980" cy="707886"/>
          </a:xfrm>
          <a:prstGeom prst="rect">
            <a:avLst/>
          </a:prstGeom>
          <a:noFill/>
        </p:spPr>
        <p:txBody>
          <a:bodyPr wrap="square" rtlCol="0">
            <a:spAutoFit/>
          </a:bodyPr>
          <a:lstStyle/>
          <a:p>
            <a:pPr algn="ctr"/>
            <a:r>
              <a:rPr lang="en-US" sz="4000" dirty="0">
                <a:solidFill>
                  <a:srgbClr val="FFFF00"/>
                </a:solidFill>
              </a:rPr>
              <a:t>RFM Analysis</a:t>
            </a:r>
            <a:endParaRPr lang="en-IN" sz="4000" dirty="0"/>
          </a:p>
        </p:txBody>
      </p:sp>
      <p:graphicFrame>
        <p:nvGraphicFramePr>
          <p:cNvPr id="5" name="Table 4">
            <a:extLst>
              <a:ext uri="{FF2B5EF4-FFF2-40B4-BE49-F238E27FC236}">
                <a16:creationId xmlns:a16="http://schemas.microsoft.com/office/drawing/2014/main" id="{2067B96B-0631-3789-6E21-B21F86184A12}"/>
              </a:ext>
            </a:extLst>
          </p:cNvPr>
          <p:cNvGraphicFramePr>
            <a:graphicFrameLocks noGrp="1"/>
          </p:cNvGraphicFramePr>
          <p:nvPr>
            <p:extLst>
              <p:ext uri="{D42A27DB-BD31-4B8C-83A1-F6EECF244321}">
                <p14:modId xmlns:p14="http://schemas.microsoft.com/office/powerpoint/2010/main" val="2022998227"/>
              </p:ext>
            </p:extLst>
          </p:nvPr>
        </p:nvGraphicFramePr>
        <p:xfrm>
          <a:off x="5161255" y="3432400"/>
          <a:ext cx="6161104" cy="1986238"/>
        </p:xfrm>
        <a:graphic>
          <a:graphicData uri="http://schemas.openxmlformats.org/drawingml/2006/table">
            <a:tbl>
              <a:tblPr>
                <a:tableStyleId>{5C22544A-7EE6-4342-B048-85BDC9FD1C3A}</a:tableStyleId>
              </a:tblPr>
              <a:tblGrid>
                <a:gridCol w="2888589">
                  <a:extLst>
                    <a:ext uri="{9D8B030D-6E8A-4147-A177-3AD203B41FA5}">
                      <a16:colId xmlns:a16="http://schemas.microsoft.com/office/drawing/2014/main" val="1493294532"/>
                    </a:ext>
                  </a:extLst>
                </a:gridCol>
                <a:gridCol w="1389448">
                  <a:extLst>
                    <a:ext uri="{9D8B030D-6E8A-4147-A177-3AD203B41FA5}">
                      <a16:colId xmlns:a16="http://schemas.microsoft.com/office/drawing/2014/main" val="2468300634"/>
                    </a:ext>
                  </a:extLst>
                </a:gridCol>
                <a:gridCol w="1005522">
                  <a:extLst>
                    <a:ext uri="{9D8B030D-6E8A-4147-A177-3AD203B41FA5}">
                      <a16:colId xmlns:a16="http://schemas.microsoft.com/office/drawing/2014/main" val="3045902656"/>
                    </a:ext>
                  </a:extLst>
                </a:gridCol>
                <a:gridCol w="877545">
                  <a:extLst>
                    <a:ext uri="{9D8B030D-6E8A-4147-A177-3AD203B41FA5}">
                      <a16:colId xmlns:a16="http://schemas.microsoft.com/office/drawing/2014/main" val="3549798176"/>
                    </a:ext>
                  </a:extLst>
                </a:gridCol>
              </a:tblGrid>
              <a:tr h="309543">
                <a:tc>
                  <a:txBody>
                    <a:bodyPr/>
                    <a:lstStyle/>
                    <a:p>
                      <a:pPr algn="l" fontAlgn="b"/>
                      <a:r>
                        <a:rPr lang="en-IN" sz="1400" b="1" u="none" strike="noStrike">
                          <a:effectLst/>
                        </a:rPr>
                        <a:t>CUSTOMERNAME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RFM_Combined</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RFM_Score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Cluster</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7063726"/>
                  </a:ext>
                </a:extLst>
              </a:tr>
              <a:tr h="335339">
                <a:tc>
                  <a:txBody>
                    <a:bodyPr/>
                    <a:lstStyle/>
                    <a:p>
                      <a:pPr algn="l" fontAlgn="b"/>
                      <a:r>
                        <a:rPr lang="en-IN" sz="1400" b="1" u="none" strike="noStrike">
                          <a:effectLst/>
                          <a:highlight>
                            <a:srgbClr val="FF0000"/>
                          </a:highlight>
                        </a:rPr>
                        <a:t>Alpha Cognac</a:t>
                      </a:r>
                      <a:endParaRPr lang="en-IN" sz="1400" b="1" i="0" u="none" strike="noStrike">
                        <a:solidFill>
                          <a:srgbClr val="000000"/>
                        </a:solidFill>
                        <a:effectLst/>
                        <a:highlight>
                          <a:srgbClr val="FF0000"/>
                        </a:highlight>
                        <a:latin typeface="Calibri" panose="020F0502020204030204" pitchFamily="34" charset="0"/>
                      </a:endParaRPr>
                    </a:p>
                  </a:txBody>
                  <a:tcPr marL="7620" marR="7620" marT="7620" marB="0" anchor="b"/>
                </a:tc>
                <a:tc>
                  <a:txBody>
                    <a:bodyPr/>
                    <a:lstStyle/>
                    <a:p>
                      <a:pPr algn="l" fontAlgn="b"/>
                      <a:r>
                        <a:rPr lang="en-IN" sz="1100" u="none" strike="noStrike" dirty="0">
                          <a:effectLst/>
                        </a:rPr>
                        <a:t>111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cluster_3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2866893"/>
                  </a:ext>
                </a:extLst>
              </a:tr>
              <a:tr h="335339">
                <a:tc>
                  <a:txBody>
                    <a:bodyPr/>
                    <a:lstStyle/>
                    <a:p>
                      <a:pPr algn="l" fontAlgn="b"/>
                      <a:r>
                        <a:rPr lang="en-IN" sz="1400" b="1" u="none" strike="noStrike">
                          <a:effectLst/>
                          <a:highlight>
                            <a:srgbClr val="FF0000"/>
                          </a:highlight>
                        </a:rPr>
                        <a:t>Auto-Moto Classics Inc.</a:t>
                      </a:r>
                      <a:endParaRPr lang="en-IN" sz="1400" b="1" i="0" u="none" strike="noStrike">
                        <a:solidFill>
                          <a:srgbClr val="000000"/>
                        </a:solidFill>
                        <a:effectLst/>
                        <a:highlight>
                          <a:srgbClr val="FF0000"/>
                        </a:highlight>
                        <a:latin typeface="Calibri" panose="020F0502020204030204" pitchFamily="34" charset="0"/>
                      </a:endParaRPr>
                    </a:p>
                  </a:txBody>
                  <a:tcPr marL="7620" marR="7620" marT="7620" marB="0" anchor="b"/>
                </a:tc>
                <a:tc>
                  <a:txBody>
                    <a:bodyPr/>
                    <a:lstStyle/>
                    <a:p>
                      <a:pPr algn="l" fontAlgn="b"/>
                      <a:r>
                        <a:rPr lang="en-IN" sz="1100" u="none" strike="noStrike">
                          <a:effectLst/>
                        </a:rPr>
                        <a:t>111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0521867"/>
                  </a:ext>
                </a:extLst>
              </a:tr>
              <a:tr h="335339">
                <a:tc>
                  <a:txBody>
                    <a:bodyPr/>
                    <a:lstStyle/>
                    <a:p>
                      <a:pPr algn="l" fontAlgn="b"/>
                      <a:r>
                        <a:rPr lang="en-IN" sz="1400" b="1" u="none" strike="noStrike">
                          <a:effectLst/>
                          <a:highlight>
                            <a:srgbClr val="FF0000"/>
                          </a:highlight>
                        </a:rPr>
                        <a:t>Bavarian Collectables Imports, Co.</a:t>
                      </a:r>
                      <a:endParaRPr lang="en-IN" sz="1400" b="1" i="0" u="none" strike="noStrike">
                        <a:solidFill>
                          <a:srgbClr val="000000"/>
                        </a:solidFill>
                        <a:effectLst/>
                        <a:highlight>
                          <a:srgbClr val="FF0000"/>
                        </a:highlight>
                        <a:latin typeface="Calibri" panose="020F0502020204030204" pitchFamily="34" charset="0"/>
                      </a:endParaRPr>
                    </a:p>
                  </a:txBody>
                  <a:tcPr marL="7620" marR="7620" marT="7620" marB="0" anchor="b"/>
                </a:tc>
                <a:tc>
                  <a:txBody>
                    <a:bodyPr/>
                    <a:lstStyle/>
                    <a:p>
                      <a:pPr algn="l" fontAlgn="b"/>
                      <a:r>
                        <a:rPr lang="en-IN" sz="1100" u="none" strike="noStrike">
                          <a:effectLst/>
                        </a:rPr>
                        <a:t>111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3505646"/>
                  </a:ext>
                </a:extLst>
              </a:tr>
              <a:tr h="335339">
                <a:tc>
                  <a:txBody>
                    <a:bodyPr/>
                    <a:lstStyle/>
                    <a:p>
                      <a:pPr algn="l" fontAlgn="b"/>
                      <a:r>
                        <a:rPr lang="en-IN" sz="1400" b="1" u="none" strike="noStrike">
                          <a:effectLst/>
                          <a:highlight>
                            <a:srgbClr val="FF0000"/>
                          </a:highlight>
                        </a:rPr>
                        <a:t>Clover Collections, Co.</a:t>
                      </a:r>
                      <a:endParaRPr lang="en-IN" sz="1400" b="1" i="0" u="none" strike="noStrike">
                        <a:solidFill>
                          <a:srgbClr val="000000"/>
                        </a:solidFill>
                        <a:effectLst/>
                        <a:highlight>
                          <a:srgbClr val="FF0000"/>
                        </a:highlight>
                        <a:latin typeface="Calibri" panose="020F0502020204030204" pitchFamily="34" charset="0"/>
                      </a:endParaRPr>
                    </a:p>
                  </a:txBody>
                  <a:tcPr marL="7620" marR="7620" marT="7620" marB="0" anchor="b"/>
                </a:tc>
                <a:tc>
                  <a:txBody>
                    <a:bodyPr/>
                    <a:lstStyle/>
                    <a:p>
                      <a:pPr algn="l" fontAlgn="b"/>
                      <a:r>
                        <a:rPr lang="en-IN" sz="1100" u="none" strike="noStrike">
                          <a:effectLst/>
                        </a:rPr>
                        <a:t>111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2433021"/>
                  </a:ext>
                </a:extLst>
              </a:tr>
              <a:tr h="335339">
                <a:tc>
                  <a:txBody>
                    <a:bodyPr/>
                    <a:lstStyle/>
                    <a:p>
                      <a:pPr algn="l" fontAlgn="b"/>
                      <a:r>
                        <a:rPr lang="en-IN" sz="1400" b="1" u="none" strike="noStrike" dirty="0">
                          <a:effectLst/>
                          <a:highlight>
                            <a:srgbClr val="FF0000"/>
                          </a:highlight>
                        </a:rPr>
                        <a:t>Double Decker Gift Stores, Ltd</a:t>
                      </a:r>
                      <a:endParaRPr lang="en-IN" sz="1400" b="1" i="0" u="none" strike="noStrike" dirty="0">
                        <a:solidFill>
                          <a:srgbClr val="000000"/>
                        </a:solidFill>
                        <a:effectLst/>
                        <a:highlight>
                          <a:srgbClr val="FF0000"/>
                        </a:highlight>
                        <a:latin typeface="Calibri" panose="020F0502020204030204" pitchFamily="34" charset="0"/>
                      </a:endParaRPr>
                    </a:p>
                  </a:txBody>
                  <a:tcPr marL="7620" marR="7620" marT="7620" marB="0" anchor="b"/>
                </a:tc>
                <a:tc>
                  <a:txBody>
                    <a:bodyPr/>
                    <a:lstStyle/>
                    <a:p>
                      <a:pPr algn="l" fontAlgn="b"/>
                      <a:r>
                        <a:rPr lang="en-IN" sz="1100" u="none" strike="noStrike">
                          <a:effectLst/>
                        </a:rPr>
                        <a:t>111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cluster_3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6795139"/>
                  </a:ext>
                </a:extLst>
              </a:tr>
            </a:tbl>
          </a:graphicData>
        </a:graphic>
      </p:graphicFrame>
    </p:spTree>
    <p:extLst>
      <p:ext uri="{BB962C8B-B14F-4D97-AF65-F5344CB8AC3E}">
        <p14:creationId xmlns:p14="http://schemas.microsoft.com/office/powerpoint/2010/main" val="524497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323439"/>
            </a:xfrm>
            <a:prstGeom prst="rect">
              <a:avLst/>
            </a:prstGeom>
            <a:noFill/>
          </p:spPr>
          <p:txBody>
            <a:bodyPr wrap="square" rtlCol="0">
              <a:spAutoFit/>
            </a:bodyPr>
            <a:lstStyle/>
            <a:p>
              <a:pPr algn="ctr"/>
              <a:r>
                <a:rPr lang="en-US" sz="4000" dirty="0">
                  <a:solidFill>
                    <a:srgbClr val="FFFF00"/>
                  </a:solidFill>
                </a:rPr>
                <a:t>Loyal 5 Customers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B154A203-425D-258C-3C83-8104AD0EF891}"/>
              </a:ext>
            </a:extLst>
          </p:cNvPr>
          <p:cNvSpPr/>
          <p:nvPr/>
        </p:nvSpPr>
        <p:spPr>
          <a:xfrm>
            <a:off x="4854235" y="948061"/>
            <a:ext cx="6775144" cy="1484421"/>
          </a:xfrm>
          <a:prstGeom prst="round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Loyal 5 customers who score high, moderate(3,4) in Recency &amp; Frequency but average Monetary(2,3).</a:t>
            </a:r>
          </a:p>
        </p:txBody>
      </p:sp>
      <p:sp>
        <p:nvSpPr>
          <p:cNvPr id="3" name="TextBox 2">
            <a:extLst>
              <a:ext uri="{FF2B5EF4-FFF2-40B4-BE49-F238E27FC236}">
                <a16:creationId xmlns:a16="http://schemas.microsoft.com/office/drawing/2014/main" id="{09B51B0C-9F8C-07E5-B797-16C5C4CFA5CC}"/>
              </a:ext>
            </a:extLst>
          </p:cNvPr>
          <p:cNvSpPr txBox="1"/>
          <p:nvPr/>
        </p:nvSpPr>
        <p:spPr>
          <a:xfrm>
            <a:off x="562621" y="73374"/>
            <a:ext cx="3357980" cy="707886"/>
          </a:xfrm>
          <a:prstGeom prst="rect">
            <a:avLst/>
          </a:prstGeom>
          <a:noFill/>
        </p:spPr>
        <p:txBody>
          <a:bodyPr wrap="square" rtlCol="0">
            <a:spAutoFit/>
          </a:bodyPr>
          <a:lstStyle/>
          <a:p>
            <a:pPr algn="ctr"/>
            <a:r>
              <a:rPr lang="en-US" sz="4000" dirty="0">
                <a:solidFill>
                  <a:srgbClr val="FFFF00"/>
                </a:solidFill>
              </a:rPr>
              <a:t>RFM Analysis</a:t>
            </a:r>
            <a:endParaRPr lang="en-IN" sz="4000" dirty="0"/>
          </a:p>
        </p:txBody>
      </p:sp>
      <p:graphicFrame>
        <p:nvGraphicFramePr>
          <p:cNvPr id="4" name="Table 3">
            <a:extLst>
              <a:ext uri="{FF2B5EF4-FFF2-40B4-BE49-F238E27FC236}">
                <a16:creationId xmlns:a16="http://schemas.microsoft.com/office/drawing/2014/main" id="{CF5CE89E-5E93-47F6-E21F-84051E3117B0}"/>
              </a:ext>
            </a:extLst>
          </p:cNvPr>
          <p:cNvGraphicFramePr>
            <a:graphicFrameLocks noGrp="1"/>
          </p:cNvGraphicFramePr>
          <p:nvPr>
            <p:extLst>
              <p:ext uri="{D42A27DB-BD31-4B8C-83A1-F6EECF244321}">
                <p14:modId xmlns:p14="http://schemas.microsoft.com/office/powerpoint/2010/main" val="1448385341"/>
              </p:ext>
            </p:extLst>
          </p:nvPr>
        </p:nvGraphicFramePr>
        <p:xfrm>
          <a:off x="5148956" y="3429000"/>
          <a:ext cx="6185701" cy="1950729"/>
        </p:xfrm>
        <a:graphic>
          <a:graphicData uri="http://schemas.openxmlformats.org/drawingml/2006/table">
            <a:tbl>
              <a:tblPr>
                <a:tableStyleId>{5C22544A-7EE6-4342-B048-85BDC9FD1C3A}</a:tableStyleId>
              </a:tblPr>
              <a:tblGrid>
                <a:gridCol w="2499273">
                  <a:extLst>
                    <a:ext uri="{9D8B030D-6E8A-4147-A177-3AD203B41FA5}">
                      <a16:colId xmlns:a16="http://schemas.microsoft.com/office/drawing/2014/main" val="3326519883"/>
                    </a:ext>
                  </a:extLst>
                </a:gridCol>
                <a:gridCol w="1582873">
                  <a:extLst>
                    <a:ext uri="{9D8B030D-6E8A-4147-A177-3AD203B41FA5}">
                      <a16:colId xmlns:a16="http://schemas.microsoft.com/office/drawing/2014/main" val="2149710513"/>
                    </a:ext>
                  </a:extLst>
                </a:gridCol>
                <a:gridCol w="1145500">
                  <a:extLst>
                    <a:ext uri="{9D8B030D-6E8A-4147-A177-3AD203B41FA5}">
                      <a16:colId xmlns:a16="http://schemas.microsoft.com/office/drawing/2014/main" val="3761985075"/>
                    </a:ext>
                  </a:extLst>
                </a:gridCol>
                <a:gridCol w="958055">
                  <a:extLst>
                    <a:ext uri="{9D8B030D-6E8A-4147-A177-3AD203B41FA5}">
                      <a16:colId xmlns:a16="http://schemas.microsoft.com/office/drawing/2014/main" val="3118153007"/>
                    </a:ext>
                  </a:extLst>
                </a:gridCol>
              </a:tblGrid>
              <a:tr h="304009">
                <a:tc>
                  <a:txBody>
                    <a:bodyPr/>
                    <a:lstStyle/>
                    <a:p>
                      <a:pPr algn="l" fontAlgn="b"/>
                      <a:r>
                        <a:rPr lang="en-IN" sz="1400" b="1" u="none" strike="noStrike">
                          <a:effectLst/>
                        </a:rPr>
                        <a:t>CUSTOMERNAME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RFM_Combined</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RFM_Score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Cluster</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3985378"/>
                  </a:ext>
                </a:extLst>
              </a:tr>
              <a:tr h="329344">
                <a:tc>
                  <a:txBody>
                    <a:bodyPr/>
                    <a:lstStyle/>
                    <a:p>
                      <a:pPr algn="l" fontAlgn="b"/>
                      <a:r>
                        <a:rPr lang="en-IN" sz="1400" b="1" u="none" strike="noStrike">
                          <a:effectLst/>
                          <a:highlight>
                            <a:srgbClr val="808000"/>
                          </a:highlight>
                        </a:rPr>
                        <a:t>Diecast Classics Inc.</a:t>
                      </a:r>
                      <a:endParaRPr lang="en-IN" sz="1400" b="1" i="0" u="none" strike="noStrike">
                        <a:solidFill>
                          <a:srgbClr val="000000"/>
                        </a:solidFill>
                        <a:effectLst/>
                        <a:highlight>
                          <a:srgbClr val="808000"/>
                        </a:highlight>
                        <a:latin typeface="Calibri" panose="020F0502020204030204" pitchFamily="34" charset="0"/>
                      </a:endParaRPr>
                    </a:p>
                  </a:txBody>
                  <a:tcPr marL="7620" marR="7620" marT="7620" marB="0" anchor="b"/>
                </a:tc>
                <a:tc>
                  <a:txBody>
                    <a:bodyPr/>
                    <a:lstStyle/>
                    <a:p>
                      <a:pPr algn="l" fontAlgn="b"/>
                      <a:r>
                        <a:rPr lang="en-IN" sz="1100" u="none" strike="noStrike">
                          <a:effectLst/>
                        </a:rPr>
                        <a:t>434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8348065"/>
                  </a:ext>
                </a:extLst>
              </a:tr>
              <a:tr h="329344">
                <a:tc>
                  <a:txBody>
                    <a:bodyPr/>
                    <a:lstStyle/>
                    <a:p>
                      <a:pPr algn="l" fontAlgn="b"/>
                      <a:r>
                        <a:rPr lang="en-IN" sz="1400" b="1" u="none" strike="noStrike">
                          <a:effectLst/>
                          <a:highlight>
                            <a:srgbClr val="808000"/>
                          </a:highlight>
                        </a:rPr>
                        <a:t>Reims Collectables</a:t>
                      </a:r>
                      <a:endParaRPr lang="en-IN" sz="1400" b="1" i="0" u="none" strike="noStrike">
                        <a:solidFill>
                          <a:srgbClr val="000000"/>
                        </a:solidFill>
                        <a:effectLst/>
                        <a:highlight>
                          <a:srgbClr val="808000"/>
                        </a:highlight>
                        <a:latin typeface="Calibri" panose="020F0502020204030204" pitchFamily="34" charset="0"/>
                      </a:endParaRPr>
                    </a:p>
                  </a:txBody>
                  <a:tcPr marL="7620" marR="7620" marT="7620" marB="0" anchor="b"/>
                </a:tc>
                <a:tc>
                  <a:txBody>
                    <a:bodyPr/>
                    <a:lstStyle/>
                    <a:p>
                      <a:pPr algn="l" fontAlgn="b"/>
                      <a:r>
                        <a:rPr lang="en-IN" sz="1100" u="none" strike="noStrike" dirty="0">
                          <a:effectLst/>
                        </a:rPr>
                        <a:t>344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7687698"/>
                  </a:ext>
                </a:extLst>
              </a:tr>
              <a:tr h="329344">
                <a:tc>
                  <a:txBody>
                    <a:bodyPr/>
                    <a:lstStyle/>
                    <a:p>
                      <a:pPr algn="l" fontAlgn="b"/>
                      <a:r>
                        <a:rPr lang="en-IN" sz="1400" b="1" u="none" strike="noStrike">
                          <a:effectLst/>
                          <a:highlight>
                            <a:srgbClr val="808000"/>
                          </a:highlight>
                        </a:rPr>
                        <a:t>Scandinavian Gift Ideas</a:t>
                      </a:r>
                      <a:endParaRPr lang="en-IN" sz="1400" b="1" i="0" u="none" strike="noStrike">
                        <a:solidFill>
                          <a:srgbClr val="000000"/>
                        </a:solidFill>
                        <a:effectLst/>
                        <a:highlight>
                          <a:srgbClr val="808000"/>
                        </a:highlight>
                        <a:latin typeface="Calibri" panose="020F0502020204030204" pitchFamily="34" charset="0"/>
                      </a:endParaRPr>
                    </a:p>
                  </a:txBody>
                  <a:tcPr marL="7620" marR="7620" marT="7620" marB="0" anchor="b"/>
                </a:tc>
                <a:tc>
                  <a:txBody>
                    <a:bodyPr/>
                    <a:lstStyle/>
                    <a:p>
                      <a:pPr algn="l" fontAlgn="b"/>
                      <a:r>
                        <a:rPr lang="en-IN" sz="1100" u="none" strike="noStrike">
                          <a:effectLst/>
                        </a:rPr>
                        <a:t>344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7428639"/>
                  </a:ext>
                </a:extLst>
              </a:tr>
              <a:tr h="329344">
                <a:tc>
                  <a:txBody>
                    <a:bodyPr/>
                    <a:lstStyle/>
                    <a:p>
                      <a:pPr algn="l" fontAlgn="b"/>
                      <a:r>
                        <a:rPr lang="en-IN" sz="1400" b="1" u="none" strike="noStrike">
                          <a:effectLst/>
                          <a:highlight>
                            <a:srgbClr val="808000"/>
                          </a:highlight>
                        </a:rPr>
                        <a:t>UK Collectables, Ltd.</a:t>
                      </a:r>
                      <a:endParaRPr lang="en-IN" sz="1400" b="1" i="0" u="none" strike="noStrike">
                        <a:solidFill>
                          <a:srgbClr val="000000"/>
                        </a:solidFill>
                        <a:effectLst/>
                        <a:highlight>
                          <a:srgbClr val="808000"/>
                        </a:highlight>
                        <a:latin typeface="Calibri" panose="020F0502020204030204" pitchFamily="34" charset="0"/>
                      </a:endParaRPr>
                    </a:p>
                  </a:txBody>
                  <a:tcPr marL="7620" marR="7620" marT="7620" marB="0" anchor="b"/>
                </a:tc>
                <a:tc>
                  <a:txBody>
                    <a:bodyPr/>
                    <a:lstStyle/>
                    <a:p>
                      <a:pPr algn="l" fontAlgn="b"/>
                      <a:r>
                        <a:rPr lang="en-IN" sz="1100" u="none" strike="noStrike">
                          <a:effectLst/>
                        </a:rPr>
                        <a:t>433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6846495"/>
                  </a:ext>
                </a:extLst>
              </a:tr>
              <a:tr h="329344">
                <a:tc>
                  <a:txBody>
                    <a:bodyPr/>
                    <a:lstStyle/>
                    <a:p>
                      <a:pPr algn="l" fontAlgn="b"/>
                      <a:r>
                        <a:rPr lang="en-IN" sz="1400" b="1" u="none" strike="noStrike" dirty="0" err="1">
                          <a:effectLst/>
                          <a:highlight>
                            <a:srgbClr val="808000"/>
                          </a:highlight>
                        </a:rPr>
                        <a:t>Baane</a:t>
                      </a:r>
                      <a:r>
                        <a:rPr lang="en-IN" sz="1400" b="1" u="none" strike="noStrike" dirty="0">
                          <a:effectLst/>
                          <a:highlight>
                            <a:srgbClr val="808000"/>
                          </a:highlight>
                        </a:rPr>
                        <a:t> Mini Imports</a:t>
                      </a:r>
                      <a:endParaRPr lang="en-IN" sz="1400" b="1" i="0" u="none" strike="noStrike" dirty="0">
                        <a:solidFill>
                          <a:srgbClr val="000000"/>
                        </a:solidFill>
                        <a:effectLst/>
                        <a:highlight>
                          <a:srgbClr val="808000"/>
                        </a:highlight>
                        <a:latin typeface="Calibri" panose="020F0502020204030204" pitchFamily="34" charset="0"/>
                      </a:endParaRPr>
                    </a:p>
                  </a:txBody>
                  <a:tcPr marL="7620" marR="7620" marT="7620" marB="0" anchor="b"/>
                </a:tc>
                <a:tc>
                  <a:txBody>
                    <a:bodyPr/>
                    <a:lstStyle/>
                    <a:p>
                      <a:pPr algn="l" fontAlgn="b"/>
                      <a:r>
                        <a:rPr lang="en-IN" sz="1100" u="none" strike="noStrike">
                          <a:effectLst/>
                        </a:rPr>
                        <a:t>433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cluster_2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968160"/>
                  </a:ext>
                </a:extLst>
              </a:tr>
            </a:tbl>
          </a:graphicData>
        </a:graphic>
      </p:graphicFrame>
    </p:spTree>
    <p:extLst>
      <p:ext uri="{BB962C8B-B14F-4D97-AF65-F5344CB8AC3E}">
        <p14:creationId xmlns:p14="http://schemas.microsoft.com/office/powerpoint/2010/main" val="3077633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562621" y="781260"/>
              <a:ext cx="3357980" cy="1938992"/>
            </a:xfrm>
            <a:prstGeom prst="rect">
              <a:avLst/>
            </a:prstGeom>
            <a:noFill/>
          </p:spPr>
          <p:txBody>
            <a:bodyPr wrap="square" rtlCol="0">
              <a:spAutoFit/>
            </a:bodyPr>
            <a:lstStyle/>
            <a:p>
              <a:pPr algn="ctr"/>
              <a:r>
                <a:rPr lang="en-US" sz="4000" dirty="0">
                  <a:solidFill>
                    <a:srgbClr val="FFFF00"/>
                  </a:solidFill>
                </a:rPr>
                <a:t>Verge of churning 5 Customers</a:t>
              </a:r>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B154A203-425D-258C-3C83-8104AD0EF891}"/>
              </a:ext>
            </a:extLst>
          </p:cNvPr>
          <p:cNvSpPr/>
          <p:nvPr/>
        </p:nvSpPr>
        <p:spPr>
          <a:xfrm>
            <a:off x="4854235" y="948061"/>
            <a:ext cx="6775144" cy="1484421"/>
          </a:xfrm>
          <a:prstGeom prst="round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b="1" dirty="0"/>
              <a:t>About to Churn 5 customers who score low(2,3) Recency but high, moderate(3,4) in Monetary &amp; Frequency</a:t>
            </a:r>
          </a:p>
        </p:txBody>
      </p:sp>
      <p:sp>
        <p:nvSpPr>
          <p:cNvPr id="3" name="TextBox 2">
            <a:extLst>
              <a:ext uri="{FF2B5EF4-FFF2-40B4-BE49-F238E27FC236}">
                <a16:creationId xmlns:a16="http://schemas.microsoft.com/office/drawing/2014/main" id="{09B51B0C-9F8C-07E5-B797-16C5C4CFA5CC}"/>
              </a:ext>
            </a:extLst>
          </p:cNvPr>
          <p:cNvSpPr txBox="1"/>
          <p:nvPr/>
        </p:nvSpPr>
        <p:spPr>
          <a:xfrm>
            <a:off x="562621" y="73374"/>
            <a:ext cx="3357980" cy="707886"/>
          </a:xfrm>
          <a:prstGeom prst="rect">
            <a:avLst/>
          </a:prstGeom>
          <a:noFill/>
        </p:spPr>
        <p:txBody>
          <a:bodyPr wrap="square" rtlCol="0">
            <a:spAutoFit/>
          </a:bodyPr>
          <a:lstStyle/>
          <a:p>
            <a:pPr algn="ctr"/>
            <a:r>
              <a:rPr lang="en-US" sz="4000" dirty="0">
                <a:solidFill>
                  <a:srgbClr val="FFFF00"/>
                </a:solidFill>
              </a:rPr>
              <a:t>RFM Analysis</a:t>
            </a:r>
            <a:endParaRPr lang="en-IN" sz="4000" dirty="0"/>
          </a:p>
        </p:txBody>
      </p:sp>
      <p:graphicFrame>
        <p:nvGraphicFramePr>
          <p:cNvPr id="5" name="Table 4">
            <a:extLst>
              <a:ext uri="{FF2B5EF4-FFF2-40B4-BE49-F238E27FC236}">
                <a16:creationId xmlns:a16="http://schemas.microsoft.com/office/drawing/2014/main" id="{A56A4D52-1207-A9A6-1FEC-3D5607BBF9A6}"/>
              </a:ext>
            </a:extLst>
          </p:cNvPr>
          <p:cNvGraphicFramePr>
            <a:graphicFrameLocks noGrp="1"/>
          </p:cNvGraphicFramePr>
          <p:nvPr>
            <p:extLst>
              <p:ext uri="{D42A27DB-BD31-4B8C-83A1-F6EECF244321}">
                <p14:modId xmlns:p14="http://schemas.microsoft.com/office/powerpoint/2010/main" val="3473251797"/>
              </p:ext>
            </p:extLst>
          </p:nvPr>
        </p:nvGraphicFramePr>
        <p:xfrm>
          <a:off x="5104567" y="3429000"/>
          <a:ext cx="6274480" cy="1484418"/>
        </p:xfrm>
        <a:graphic>
          <a:graphicData uri="http://schemas.openxmlformats.org/drawingml/2006/table">
            <a:tbl>
              <a:tblPr>
                <a:tableStyleId>{5C22544A-7EE6-4342-B048-85BDC9FD1C3A}</a:tableStyleId>
              </a:tblPr>
              <a:tblGrid>
                <a:gridCol w="2535143">
                  <a:extLst>
                    <a:ext uri="{9D8B030D-6E8A-4147-A177-3AD203B41FA5}">
                      <a16:colId xmlns:a16="http://schemas.microsoft.com/office/drawing/2014/main" val="493576579"/>
                    </a:ext>
                  </a:extLst>
                </a:gridCol>
                <a:gridCol w="1605591">
                  <a:extLst>
                    <a:ext uri="{9D8B030D-6E8A-4147-A177-3AD203B41FA5}">
                      <a16:colId xmlns:a16="http://schemas.microsoft.com/office/drawing/2014/main" val="1393499637"/>
                    </a:ext>
                  </a:extLst>
                </a:gridCol>
                <a:gridCol w="1161941">
                  <a:extLst>
                    <a:ext uri="{9D8B030D-6E8A-4147-A177-3AD203B41FA5}">
                      <a16:colId xmlns:a16="http://schemas.microsoft.com/office/drawing/2014/main" val="4210153163"/>
                    </a:ext>
                  </a:extLst>
                </a:gridCol>
                <a:gridCol w="971805">
                  <a:extLst>
                    <a:ext uri="{9D8B030D-6E8A-4147-A177-3AD203B41FA5}">
                      <a16:colId xmlns:a16="http://schemas.microsoft.com/office/drawing/2014/main" val="564855696"/>
                    </a:ext>
                  </a:extLst>
                </a:gridCol>
              </a:tblGrid>
              <a:tr h="231338">
                <a:tc>
                  <a:txBody>
                    <a:bodyPr/>
                    <a:lstStyle/>
                    <a:p>
                      <a:pPr algn="l" fontAlgn="b"/>
                      <a:r>
                        <a:rPr lang="en-IN" sz="1400" b="1" u="none" strike="noStrike">
                          <a:effectLst/>
                        </a:rPr>
                        <a:t>CUSTOMERNAME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RFM_Combined</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effectLst/>
                        </a:rPr>
                        <a:t>RFM_Score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Cluster</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7638579"/>
                  </a:ext>
                </a:extLst>
              </a:tr>
              <a:tr h="250616">
                <a:tc>
                  <a:txBody>
                    <a:bodyPr/>
                    <a:lstStyle/>
                    <a:p>
                      <a:pPr algn="l" fontAlgn="b"/>
                      <a:r>
                        <a:rPr lang="en-IN" sz="1400" b="1" u="none" strike="noStrike">
                          <a:effectLst/>
                          <a:highlight>
                            <a:srgbClr val="FF00FF"/>
                          </a:highlight>
                        </a:rPr>
                        <a:t>Reims Collectables</a:t>
                      </a:r>
                      <a:endParaRPr lang="en-IN" sz="1400" b="1" i="0" u="none" strike="noStrike">
                        <a:solidFill>
                          <a:srgbClr val="000000"/>
                        </a:solidFill>
                        <a:effectLst/>
                        <a:highlight>
                          <a:srgbClr val="FF00FF"/>
                        </a:highlight>
                        <a:latin typeface="Calibri" panose="020F0502020204030204" pitchFamily="34" charset="0"/>
                      </a:endParaRPr>
                    </a:p>
                  </a:txBody>
                  <a:tcPr marL="7620" marR="7620" marT="7620" marB="0" anchor="b"/>
                </a:tc>
                <a:tc>
                  <a:txBody>
                    <a:bodyPr/>
                    <a:lstStyle/>
                    <a:p>
                      <a:pPr algn="l" fontAlgn="b"/>
                      <a:r>
                        <a:rPr lang="en-IN" sz="1100" u="none" strike="noStrike">
                          <a:effectLst/>
                        </a:rPr>
                        <a:t>344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8106368"/>
                  </a:ext>
                </a:extLst>
              </a:tr>
              <a:tr h="250616">
                <a:tc>
                  <a:txBody>
                    <a:bodyPr/>
                    <a:lstStyle/>
                    <a:p>
                      <a:pPr algn="l" fontAlgn="b"/>
                      <a:r>
                        <a:rPr lang="en-IN" sz="1400" b="1" u="none" strike="noStrike">
                          <a:effectLst/>
                          <a:highlight>
                            <a:srgbClr val="FF00FF"/>
                          </a:highlight>
                        </a:rPr>
                        <a:t>Scandinavian Gift Ideas</a:t>
                      </a:r>
                      <a:endParaRPr lang="en-IN" sz="1400" b="1" i="0" u="none" strike="noStrike">
                        <a:solidFill>
                          <a:srgbClr val="000000"/>
                        </a:solidFill>
                        <a:effectLst/>
                        <a:highlight>
                          <a:srgbClr val="FF00FF"/>
                        </a:highlight>
                        <a:latin typeface="Calibri" panose="020F0502020204030204" pitchFamily="34" charset="0"/>
                      </a:endParaRPr>
                    </a:p>
                  </a:txBody>
                  <a:tcPr marL="7620" marR="7620" marT="7620" marB="0" anchor="b"/>
                </a:tc>
                <a:tc>
                  <a:txBody>
                    <a:bodyPr/>
                    <a:lstStyle/>
                    <a:p>
                      <a:pPr algn="l" fontAlgn="b"/>
                      <a:r>
                        <a:rPr lang="en-IN" sz="1100" u="none" strike="noStrike">
                          <a:effectLst/>
                        </a:rPr>
                        <a:t>344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2470446"/>
                  </a:ext>
                </a:extLst>
              </a:tr>
              <a:tr h="250616">
                <a:tc>
                  <a:txBody>
                    <a:bodyPr/>
                    <a:lstStyle/>
                    <a:p>
                      <a:pPr algn="l" fontAlgn="b"/>
                      <a:r>
                        <a:rPr lang="en-IN" sz="1400" b="1" u="none" strike="noStrike">
                          <a:effectLst/>
                          <a:highlight>
                            <a:srgbClr val="FF00FF"/>
                          </a:highlight>
                        </a:rPr>
                        <a:t>Corrida Auto Replicas, Ltd</a:t>
                      </a:r>
                      <a:endParaRPr lang="en-IN" sz="1400" b="1" i="0" u="none" strike="noStrike">
                        <a:solidFill>
                          <a:srgbClr val="000000"/>
                        </a:solidFill>
                        <a:effectLst/>
                        <a:highlight>
                          <a:srgbClr val="FF00FF"/>
                        </a:highlight>
                        <a:latin typeface="Calibri" panose="020F0502020204030204" pitchFamily="34" charset="0"/>
                      </a:endParaRPr>
                    </a:p>
                  </a:txBody>
                  <a:tcPr marL="7620" marR="7620" marT="7620" marB="0" anchor="b"/>
                </a:tc>
                <a:tc>
                  <a:txBody>
                    <a:bodyPr/>
                    <a:lstStyle/>
                    <a:p>
                      <a:pPr algn="l" fontAlgn="b"/>
                      <a:r>
                        <a:rPr lang="en-IN" sz="1100" u="none" strike="noStrike">
                          <a:effectLst/>
                        </a:rPr>
                        <a:t>334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8522200"/>
                  </a:ext>
                </a:extLst>
              </a:tr>
              <a:tr h="250616">
                <a:tc>
                  <a:txBody>
                    <a:bodyPr/>
                    <a:lstStyle/>
                    <a:p>
                      <a:pPr algn="l" fontAlgn="b"/>
                      <a:r>
                        <a:rPr lang="en-IN" sz="1400" b="1" u="none" strike="noStrike">
                          <a:effectLst/>
                          <a:highlight>
                            <a:srgbClr val="FF00FF"/>
                          </a:highlight>
                        </a:rPr>
                        <a:t>Muscle Machine Inc</a:t>
                      </a:r>
                      <a:endParaRPr lang="en-IN" sz="1400" b="1" i="0" u="none" strike="noStrike">
                        <a:solidFill>
                          <a:srgbClr val="000000"/>
                        </a:solidFill>
                        <a:effectLst/>
                        <a:highlight>
                          <a:srgbClr val="FF00FF"/>
                        </a:highlight>
                        <a:latin typeface="Calibri" panose="020F0502020204030204" pitchFamily="34" charset="0"/>
                      </a:endParaRPr>
                    </a:p>
                  </a:txBody>
                  <a:tcPr marL="7620" marR="7620" marT="7620" marB="0" anchor="b"/>
                </a:tc>
                <a:tc>
                  <a:txBody>
                    <a:bodyPr/>
                    <a:lstStyle/>
                    <a:p>
                      <a:pPr algn="l" fontAlgn="b"/>
                      <a:r>
                        <a:rPr lang="en-IN" sz="1100" u="none" strike="noStrike">
                          <a:effectLst/>
                        </a:rPr>
                        <a:t>244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cluster_1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3352168"/>
                  </a:ext>
                </a:extLst>
              </a:tr>
              <a:tr h="250616">
                <a:tc>
                  <a:txBody>
                    <a:bodyPr/>
                    <a:lstStyle/>
                    <a:p>
                      <a:pPr algn="l" fontAlgn="b"/>
                      <a:r>
                        <a:rPr lang="en-IN" sz="1400" b="1" u="none" strike="noStrike" dirty="0">
                          <a:effectLst/>
                          <a:highlight>
                            <a:srgbClr val="FF00FF"/>
                          </a:highlight>
                        </a:rPr>
                        <a:t>AV Stores, Co.</a:t>
                      </a:r>
                      <a:endParaRPr lang="en-IN" sz="1400" b="1" i="0" u="none" strike="noStrike" dirty="0">
                        <a:solidFill>
                          <a:srgbClr val="000000"/>
                        </a:solidFill>
                        <a:effectLst/>
                        <a:highlight>
                          <a:srgbClr val="FF00FF"/>
                        </a:highlight>
                        <a:latin typeface="Calibri" panose="020F0502020204030204" pitchFamily="34" charset="0"/>
                      </a:endParaRPr>
                    </a:p>
                  </a:txBody>
                  <a:tcPr marL="7620" marR="7620" marT="7620" marB="0" anchor="b"/>
                </a:tc>
                <a:tc>
                  <a:txBody>
                    <a:bodyPr/>
                    <a:lstStyle/>
                    <a:p>
                      <a:pPr algn="l" fontAlgn="b"/>
                      <a:r>
                        <a:rPr lang="en-IN" sz="1100" u="none" strike="noStrike">
                          <a:effectLst/>
                        </a:rPr>
                        <a:t>244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cluster_1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2586309"/>
                  </a:ext>
                </a:extLst>
              </a:tr>
            </a:tbl>
          </a:graphicData>
        </a:graphic>
      </p:graphicFrame>
    </p:spTree>
    <p:extLst>
      <p:ext uri="{BB962C8B-B14F-4D97-AF65-F5344CB8AC3E}">
        <p14:creationId xmlns:p14="http://schemas.microsoft.com/office/powerpoint/2010/main" val="298511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10657458" cy="6858000"/>
            <a:chOff x="0" y="0"/>
            <a:chExt cx="10657458"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1534541" y="2396996"/>
              <a:ext cx="9122917" cy="2400657"/>
            </a:xfrm>
            <a:prstGeom prst="rect">
              <a:avLst/>
            </a:prstGeom>
            <a:noFill/>
          </p:spPr>
          <p:txBody>
            <a:bodyPr wrap="square" rtlCol="0">
              <a:spAutoFit/>
            </a:bodyPr>
            <a:lstStyle/>
            <a:p>
              <a:pPr algn="ctr"/>
              <a:r>
                <a:rPr lang="en-US" sz="15000" dirty="0">
                  <a:solidFill>
                    <a:schemeClr val="accent2">
                      <a:lumMod val="75000"/>
                    </a:schemeClr>
                  </a:solidFill>
                </a:rPr>
                <a:t>Thank You</a:t>
              </a:r>
              <a:endParaRPr lang="en-IN" sz="15000" dirty="0">
                <a:solidFill>
                  <a:schemeClr val="accent2">
                    <a:lumMod val="75000"/>
                  </a:schemeClr>
                </a:solidFill>
              </a:endParaRPr>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5696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954350" y="781260"/>
              <a:ext cx="2574524" cy="1323439"/>
            </a:xfrm>
            <a:prstGeom prst="rect">
              <a:avLst/>
            </a:prstGeom>
            <a:noFill/>
          </p:spPr>
          <p:txBody>
            <a:bodyPr wrap="square" rtlCol="0">
              <a:spAutoFit/>
            </a:bodyPr>
            <a:lstStyle/>
            <a:p>
              <a:r>
                <a:rPr lang="en-US" sz="4000" dirty="0">
                  <a:solidFill>
                    <a:srgbClr val="FFFF00"/>
                  </a:solidFill>
                </a:rPr>
                <a:t>AGENDA</a:t>
              </a:r>
              <a:endParaRPr lang="en-IN" sz="4000" dirty="0">
                <a:solidFill>
                  <a:srgbClr val="FFFF00"/>
                </a:solidFill>
              </a:endParaRPr>
            </a:p>
            <a:p>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2054823"/>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3200" b="1" dirty="0"/>
              <a:t>Perform </a:t>
            </a:r>
            <a:r>
              <a:rPr lang="en-US" sz="3200" b="1" dirty="0">
                <a:solidFill>
                  <a:srgbClr val="FFFF00"/>
                </a:solidFill>
              </a:rPr>
              <a:t>customer segmentation </a:t>
            </a:r>
            <a:r>
              <a:rPr lang="en-US" sz="3200" b="1" dirty="0"/>
              <a:t>by using RFM analysis.</a:t>
            </a:r>
            <a:endParaRPr lang="en-IN" sz="3200" b="1" dirty="0"/>
          </a:p>
        </p:txBody>
      </p:sp>
      <p:sp>
        <p:nvSpPr>
          <p:cNvPr id="3" name="Rectangle: Rounded Corners 2">
            <a:extLst>
              <a:ext uri="{FF2B5EF4-FFF2-40B4-BE49-F238E27FC236}">
                <a16:creationId xmlns:a16="http://schemas.microsoft.com/office/drawing/2014/main" id="{EE8ED50F-D72F-630C-466A-58E5FE5DA300}"/>
              </a:ext>
            </a:extLst>
          </p:cNvPr>
          <p:cNvSpPr/>
          <p:nvPr/>
        </p:nvSpPr>
        <p:spPr>
          <a:xfrm>
            <a:off x="5120934" y="3429000"/>
            <a:ext cx="6116715" cy="2054823"/>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3200" b="1" dirty="0"/>
              <a:t>Derive valuable </a:t>
            </a:r>
            <a:r>
              <a:rPr lang="en-US" sz="3200" b="1" dirty="0">
                <a:solidFill>
                  <a:srgbClr val="FFFF00"/>
                </a:solidFill>
              </a:rPr>
              <a:t>Insights</a:t>
            </a:r>
            <a:r>
              <a:rPr lang="en-US" sz="3200" b="1" dirty="0"/>
              <a:t> from data &amp; RFM analysis</a:t>
            </a:r>
            <a:endParaRPr lang="en-IN" sz="3200" b="1" dirty="0"/>
          </a:p>
        </p:txBody>
      </p:sp>
    </p:spTree>
    <p:extLst>
      <p:ext uri="{BB962C8B-B14F-4D97-AF65-F5344CB8AC3E}">
        <p14:creationId xmlns:p14="http://schemas.microsoft.com/office/powerpoint/2010/main" val="197005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6858000"/>
            <a:chOff x="0" y="0"/>
            <a:chExt cx="4483223" cy="685800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781260"/>
              <a:ext cx="2871927" cy="1938992"/>
            </a:xfrm>
            <a:prstGeom prst="rect">
              <a:avLst/>
            </a:prstGeom>
            <a:noFill/>
          </p:spPr>
          <p:txBody>
            <a:bodyPr wrap="square" rtlCol="0">
              <a:spAutoFit/>
            </a:bodyPr>
            <a:lstStyle/>
            <a:p>
              <a:pPr algn="ctr"/>
              <a:r>
                <a:rPr lang="en-US" sz="4000" dirty="0">
                  <a:solidFill>
                    <a:srgbClr val="FFFF00"/>
                  </a:solidFill>
                </a:rPr>
                <a:t>PROBLEM STATEMENT</a:t>
              </a:r>
              <a:endParaRPr lang="en-IN" sz="4000" dirty="0">
                <a:solidFill>
                  <a:srgbClr val="FFFF00"/>
                </a:solidFill>
              </a:endParaRPr>
            </a:p>
            <a:p>
              <a:endParaRPr lang="en-IN" sz="4000" dirty="0"/>
            </a:p>
          </p:txBody>
        </p:sp>
      </p:grpSp>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479373"/>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r>
              <a:rPr lang="en-US" sz="2400" b="1" dirty="0"/>
              <a:t>The data contains numerical &amp; categorical data about customer buying automobile parts from a company.</a:t>
            </a:r>
          </a:p>
          <a:p>
            <a:endParaRPr lang="en-US" sz="2400" b="1" dirty="0"/>
          </a:p>
          <a:p>
            <a:pPr marL="457200" indent="-457200">
              <a:buFont typeface="Arial" panose="020B0604020202020204" pitchFamily="34" charset="0"/>
              <a:buChar char="•"/>
            </a:pPr>
            <a:r>
              <a:rPr lang="en-US" sz="2400" b="1" dirty="0"/>
              <a:t>Understanding customer data by plotting distribution plots.</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Performing RFM Analysis so that customers can be segmented for better understanding &amp; Targeting customers for </a:t>
            </a:r>
            <a:r>
              <a:rPr lang="en-US" sz="2400" b="1" dirty="0">
                <a:solidFill>
                  <a:srgbClr val="FFFF00"/>
                </a:solidFill>
              </a:rPr>
              <a:t>Increasing sales</a:t>
            </a:r>
            <a:r>
              <a:rPr lang="en-US" sz="2400" b="1" dirty="0"/>
              <a:t>.</a:t>
            </a:r>
            <a:endParaRPr lang="en-US" sz="3200" b="1" dirty="0"/>
          </a:p>
        </p:txBody>
      </p:sp>
    </p:spTree>
    <p:extLst>
      <p:ext uri="{BB962C8B-B14F-4D97-AF65-F5344CB8AC3E}">
        <p14:creationId xmlns:p14="http://schemas.microsoft.com/office/powerpoint/2010/main" val="247209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5120934" y="930305"/>
            <a:ext cx="6116715" cy="5479373"/>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r>
              <a:rPr lang="en-US" sz="2400" b="1" dirty="0"/>
              <a:t>There are </a:t>
            </a:r>
            <a:r>
              <a:rPr lang="en-US" sz="2400" b="1" dirty="0">
                <a:solidFill>
                  <a:srgbClr val="FFFF00"/>
                </a:solidFill>
              </a:rPr>
              <a:t>2747 rows </a:t>
            </a:r>
            <a:r>
              <a:rPr lang="en-US" sz="2400" b="1" dirty="0"/>
              <a:t>and </a:t>
            </a:r>
            <a:r>
              <a:rPr lang="en-US" sz="2400" b="1" dirty="0">
                <a:solidFill>
                  <a:srgbClr val="FFFF00"/>
                </a:solidFill>
              </a:rPr>
              <a:t>20 columns</a:t>
            </a:r>
          </a:p>
          <a:p>
            <a:endParaRPr lang="en-US" sz="2400" b="1" dirty="0"/>
          </a:p>
          <a:p>
            <a:pPr marL="457200" indent="-457200">
              <a:buFont typeface="Arial" panose="020B0604020202020204" pitchFamily="34" charset="0"/>
              <a:buChar char="•"/>
            </a:pPr>
            <a:r>
              <a:rPr lang="en-US" sz="2400" b="1" dirty="0">
                <a:solidFill>
                  <a:srgbClr val="FFFF00"/>
                </a:solidFill>
              </a:rPr>
              <a:t>No Null </a:t>
            </a:r>
            <a:r>
              <a:rPr lang="en-US" sz="2400" b="1" dirty="0"/>
              <a:t>values were Observed.</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solidFill>
                  <a:srgbClr val="FFFF00"/>
                </a:solidFill>
              </a:rPr>
              <a:t>No duplicates </a:t>
            </a:r>
            <a:r>
              <a:rPr lang="en-US" sz="2400" b="1" dirty="0"/>
              <a:t>were found.</a:t>
            </a:r>
            <a:endParaRPr lang="en-US" sz="3200" b="1" dirty="0"/>
          </a:p>
        </p:txBody>
      </p:sp>
      <p:pic>
        <p:nvPicPr>
          <p:cNvPr id="4" name="Picture 3">
            <a:extLst>
              <a:ext uri="{FF2B5EF4-FFF2-40B4-BE49-F238E27FC236}">
                <a16:creationId xmlns:a16="http://schemas.microsoft.com/office/drawing/2014/main" id="{8F433836-F7C8-8FC6-29F1-555CBEF46D3B}"/>
              </a:ext>
            </a:extLst>
          </p:cNvPr>
          <p:cNvPicPr>
            <a:picLocks noChangeAspect="1"/>
          </p:cNvPicPr>
          <p:nvPr/>
        </p:nvPicPr>
        <p:blipFill>
          <a:blip r:embed="rId2"/>
          <a:stretch>
            <a:fillRect/>
          </a:stretch>
        </p:blipFill>
        <p:spPr>
          <a:xfrm>
            <a:off x="114161" y="1446550"/>
            <a:ext cx="4855197" cy="4471663"/>
          </a:xfrm>
          <a:prstGeom prst="rect">
            <a:avLst/>
          </a:prstGeom>
          <a:ln>
            <a:solidFill>
              <a:schemeClr val="tx1"/>
            </a:solidFill>
          </a:ln>
        </p:spPr>
      </p:pic>
    </p:spTree>
    <p:extLst>
      <p:ext uri="{BB962C8B-B14F-4D97-AF65-F5344CB8AC3E}">
        <p14:creationId xmlns:p14="http://schemas.microsoft.com/office/powerpoint/2010/main" val="221736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2326317" y="3073995"/>
            <a:ext cx="7539363" cy="2724639"/>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457200" indent="-457200">
              <a:buFont typeface="Arial" panose="020B0604020202020204" pitchFamily="34" charset="0"/>
              <a:buChar char="•"/>
            </a:pPr>
            <a:r>
              <a:rPr lang="en-US" sz="2400" b="1" dirty="0"/>
              <a:t>Quantity ordered ranges from 6 to 97.</a:t>
            </a:r>
            <a:endParaRPr lang="en-US" sz="2400" b="1" dirty="0">
              <a:solidFill>
                <a:srgbClr val="FFFF00"/>
              </a:solidFill>
            </a:endParaRPr>
          </a:p>
          <a:p>
            <a:pPr marL="457200" indent="-457200">
              <a:buFont typeface="Arial" panose="020B0604020202020204" pitchFamily="34" charset="0"/>
              <a:buChar char="•"/>
            </a:pPr>
            <a:r>
              <a:rPr lang="en-US" sz="2400" b="1" dirty="0"/>
              <a:t>Sales ranges from 3550 to 14080.</a:t>
            </a:r>
          </a:p>
          <a:p>
            <a:pPr marL="457200" indent="-457200">
              <a:buFont typeface="Arial" panose="020B0604020202020204" pitchFamily="34" charset="0"/>
              <a:buChar char="•"/>
            </a:pPr>
            <a:r>
              <a:rPr lang="en-US" sz="2400" b="1" dirty="0"/>
              <a:t>Recency ranges from 42 to 3562.</a:t>
            </a:r>
          </a:p>
          <a:p>
            <a:pPr marL="457200" indent="-457200">
              <a:buFont typeface="Arial" panose="020B0604020202020204" pitchFamily="34" charset="0"/>
              <a:buChar char="•"/>
            </a:pPr>
            <a:r>
              <a:rPr lang="en-US" sz="2400" b="1" dirty="0"/>
              <a:t>All data is found to be in order by understanding.</a:t>
            </a:r>
          </a:p>
        </p:txBody>
      </p:sp>
      <p:pic>
        <p:nvPicPr>
          <p:cNvPr id="5" name="Picture 4">
            <a:extLst>
              <a:ext uri="{FF2B5EF4-FFF2-40B4-BE49-F238E27FC236}">
                <a16:creationId xmlns:a16="http://schemas.microsoft.com/office/drawing/2014/main" id="{2DD6BC1C-591C-928A-6057-0DEA7139E7FF}"/>
              </a:ext>
            </a:extLst>
          </p:cNvPr>
          <p:cNvPicPr>
            <a:picLocks noChangeAspect="1"/>
          </p:cNvPicPr>
          <p:nvPr/>
        </p:nvPicPr>
        <p:blipFill>
          <a:blip r:embed="rId2"/>
          <a:stretch>
            <a:fillRect/>
          </a:stretch>
        </p:blipFill>
        <p:spPr>
          <a:xfrm>
            <a:off x="1991441" y="930305"/>
            <a:ext cx="8209117" cy="1994645"/>
          </a:xfrm>
          <a:prstGeom prst="rect">
            <a:avLst/>
          </a:prstGeom>
        </p:spPr>
      </p:pic>
    </p:spTree>
    <p:extLst>
      <p:ext uri="{BB962C8B-B14F-4D97-AF65-F5344CB8AC3E}">
        <p14:creationId xmlns:p14="http://schemas.microsoft.com/office/powerpoint/2010/main" val="79557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Univariate Analysis</a:t>
            </a:r>
            <a:endParaRPr lang="en-IN" sz="2400"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6377493" y="960072"/>
            <a:ext cx="5193069" cy="4165816"/>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p>
          <a:p>
            <a:endParaRPr lang="en-US" sz="2400" b="1" u="sng" dirty="0"/>
          </a:p>
          <a:p>
            <a:pPr marL="342900" indent="-342900">
              <a:buFont typeface="Arial" panose="020B0604020202020204" pitchFamily="34" charset="0"/>
              <a:buChar char="•"/>
            </a:pPr>
            <a:r>
              <a:rPr lang="en-US" sz="2400" b="1" dirty="0"/>
              <a:t>Order number which is frequency found to rectangular distribution.</a:t>
            </a:r>
          </a:p>
          <a:p>
            <a:endParaRPr lang="en-US" sz="2400" b="1" dirty="0"/>
          </a:p>
          <a:p>
            <a:pPr marL="342900" indent="-342900">
              <a:buFont typeface="Arial" panose="020B0604020202020204" pitchFamily="34" charset="0"/>
              <a:buChar char="•"/>
            </a:pPr>
            <a:r>
              <a:rPr lang="en-US" sz="2400" b="1" dirty="0"/>
              <a:t>Quantity is also rectangular distribution.</a:t>
            </a:r>
          </a:p>
          <a:p>
            <a:endParaRPr lang="en-US" sz="2400" b="1" dirty="0"/>
          </a:p>
          <a:p>
            <a:pPr marL="342900" indent="-342900">
              <a:buFont typeface="Arial" panose="020B0604020202020204" pitchFamily="34" charset="0"/>
              <a:buChar char="•"/>
            </a:pPr>
            <a:r>
              <a:rPr lang="en-US" sz="2400" b="1" dirty="0"/>
              <a:t>Unit price is found to close to Normal distribution</a:t>
            </a:r>
          </a:p>
        </p:txBody>
      </p:sp>
      <p:pic>
        <p:nvPicPr>
          <p:cNvPr id="4" name="Picture 3">
            <a:extLst>
              <a:ext uri="{FF2B5EF4-FFF2-40B4-BE49-F238E27FC236}">
                <a16:creationId xmlns:a16="http://schemas.microsoft.com/office/drawing/2014/main" id="{38E24945-96F7-6E1B-5C00-388B754093A4}"/>
              </a:ext>
            </a:extLst>
          </p:cNvPr>
          <p:cNvPicPr>
            <a:picLocks noChangeAspect="1"/>
          </p:cNvPicPr>
          <p:nvPr/>
        </p:nvPicPr>
        <p:blipFill>
          <a:blip r:embed="rId2"/>
          <a:stretch>
            <a:fillRect/>
          </a:stretch>
        </p:blipFill>
        <p:spPr>
          <a:xfrm>
            <a:off x="0" y="960072"/>
            <a:ext cx="5707187" cy="1800000"/>
          </a:xfrm>
          <a:prstGeom prst="rect">
            <a:avLst/>
          </a:prstGeom>
        </p:spPr>
      </p:pic>
      <p:pic>
        <p:nvPicPr>
          <p:cNvPr id="8" name="Picture 7">
            <a:extLst>
              <a:ext uri="{FF2B5EF4-FFF2-40B4-BE49-F238E27FC236}">
                <a16:creationId xmlns:a16="http://schemas.microsoft.com/office/drawing/2014/main" id="{154041CE-83AD-73A9-B2D8-4582A1E0AB19}"/>
              </a:ext>
            </a:extLst>
          </p:cNvPr>
          <p:cNvPicPr>
            <a:picLocks noChangeAspect="1"/>
          </p:cNvPicPr>
          <p:nvPr/>
        </p:nvPicPr>
        <p:blipFill>
          <a:blip r:embed="rId3"/>
          <a:stretch>
            <a:fillRect/>
          </a:stretch>
        </p:blipFill>
        <p:spPr>
          <a:xfrm>
            <a:off x="0" y="2845294"/>
            <a:ext cx="5706269" cy="1800000"/>
          </a:xfrm>
          <a:prstGeom prst="rect">
            <a:avLst/>
          </a:prstGeom>
        </p:spPr>
      </p:pic>
      <p:pic>
        <p:nvPicPr>
          <p:cNvPr id="13" name="Picture 12">
            <a:extLst>
              <a:ext uri="{FF2B5EF4-FFF2-40B4-BE49-F238E27FC236}">
                <a16:creationId xmlns:a16="http://schemas.microsoft.com/office/drawing/2014/main" id="{42E4FCAD-6F02-CB2A-3EA3-88B1F01C7F7E}"/>
              </a:ext>
            </a:extLst>
          </p:cNvPr>
          <p:cNvPicPr>
            <a:picLocks noChangeAspect="1"/>
          </p:cNvPicPr>
          <p:nvPr/>
        </p:nvPicPr>
        <p:blipFill>
          <a:blip r:embed="rId4"/>
          <a:stretch>
            <a:fillRect/>
          </a:stretch>
        </p:blipFill>
        <p:spPr>
          <a:xfrm>
            <a:off x="42170" y="4719567"/>
            <a:ext cx="5659412" cy="1800000"/>
          </a:xfrm>
          <a:prstGeom prst="rect">
            <a:avLst/>
          </a:prstGeom>
        </p:spPr>
      </p:pic>
    </p:spTree>
    <p:extLst>
      <p:ext uri="{BB962C8B-B14F-4D97-AF65-F5344CB8AC3E}">
        <p14:creationId xmlns:p14="http://schemas.microsoft.com/office/powerpoint/2010/main" val="40613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Univariate Analysis</a:t>
            </a:r>
            <a:endParaRPr lang="en-IN" sz="2400"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6453015" y="913277"/>
            <a:ext cx="5193069" cy="4165816"/>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p>
          <a:p>
            <a:endParaRPr lang="en-US" sz="2400" b="1" u="sng" dirty="0"/>
          </a:p>
          <a:p>
            <a:pPr marL="342900" indent="-342900">
              <a:buFont typeface="Arial" panose="020B0604020202020204" pitchFamily="34" charset="0"/>
              <a:buChar char="•"/>
            </a:pPr>
            <a:r>
              <a:rPr lang="en-US" sz="2400" b="1" dirty="0"/>
              <a:t>Sales is right skewed and Not Normally distributed.</a:t>
            </a:r>
          </a:p>
          <a:p>
            <a:endParaRPr lang="en-US" sz="2400" b="1" dirty="0"/>
          </a:p>
          <a:p>
            <a:pPr marL="342900" indent="-342900">
              <a:buFont typeface="Arial" panose="020B0604020202020204" pitchFamily="34" charset="0"/>
              <a:buChar char="•"/>
            </a:pPr>
            <a:r>
              <a:rPr lang="en-US" sz="2400" b="1" dirty="0"/>
              <a:t>Recency is rectangular distribution.</a:t>
            </a:r>
          </a:p>
          <a:p>
            <a:endParaRPr lang="en-US" sz="2400" b="1" dirty="0"/>
          </a:p>
        </p:txBody>
      </p:sp>
      <p:pic>
        <p:nvPicPr>
          <p:cNvPr id="5" name="Picture 4">
            <a:extLst>
              <a:ext uri="{FF2B5EF4-FFF2-40B4-BE49-F238E27FC236}">
                <a16:creationId xmlns:a16="http://schemas.microsoft.com/office/drawing/2014/main" id="{F0460752-66E3-894A-BD52-A197CCA66B34}"/>
              </a:ext>
            </a:extLst>
          </p:cNvPr>
          <p:cNvPicPr>
            <a:picLocks noChangeAspect="1"/>
          </p:cNvPicPr>
          <p:nvPr/>
        </p:nvPicPr>
        <p:blipFill>
          <a:blip r:embed="rId2"/>
          <a:stretch>
            <a:fillRect/>
          </a:stretch>
        </p:blipFill>
        <p:spPr>
          <a:xfrm>
            <a:off x="0" y="913277"/>
            <a:ext cx="5726786" cy="1800000"/>
          </a:xfrm>
          <a:prstGeom prst="rect">
            <a:avLst/>
          </a:prstGeom>
        </p:spPr>
      </p:pic>
      <p:pic>
        <p:nvPicPr>
          <p:cNvPr id="9" name="Picture 8">
            <a:extLst>
              <a:ext uri="{FF2B5EF4-FFF2-40B4-BE49-F238E27FC236}">
                <a16:creationId xmlns:a16="http://schemas.microsoft.com/office/drawing/2014/main" id="{CA09C7EA-609C-36E2-B584-B9001BAACD49}"/>
              </a:ext>
            </a:extLst>
          </p:cNvPr>
          <p:cNvPicPr>
            <a:picLocks noChangeAspect="1"/>
          </p:cNvPicPr>
          <p:nvPr/>
        </p:nvPicPr>
        <p:blipFill>
          <a:blip r:embed="rId3"/>
          <a:stretch>
            <a:fillRect/>
          </a:stretch>
        </p:blipFill>
        <p:spPr>
          <a:xfrm>
            <a:off x="0" y="3078610"/>
            <a:ext cx="5647368" cy="1800000"/>
          </a:xfrm>
          <a:prstGeom prst="rect">
            <a:avLst/>
          </a:prstGeom>
        </p:spPr>
      </p:pic>
    </p:spTree>
    <p:extLst>
      <p:ext uri="{BB962C8B-B14F-4D97-AF65-F5344CB8AC3E}">
        <p14:creationId xmlns:p14="http://schemas.microsoft.com/office/powerpoint/2010/main" val="335236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100000">
              <a:schemeClr val="accent5">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50D7E4-CF50-BA84-C293-D20573FB2229}"/>
              </a:ext>
            </a:extLst>
          </p:cNvPr>
          <p:cNvSpPr/>
          <p:nvPr/>
        </p:nvSpPr>
        <p:spPr>
          <a:xfrm>
            <a:off x="0" y="0"/>
            <a:ext cx="12192001" cy="781260"/>
          </a:xfrm>
          <a:prstGeom prst="rect">
            <a:avLst/>
          </a:prstGeom>
          <a:solidFill>
            <a:schemeClr val="tx1">
              <a:lumMod val="75000"/>
              <a:lumOff val="25000"/>
              <a:alpha val="7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Bivariate Analysis</a:t>
            </a:r>
            <a:endParaRPr lang="en-IN" sz="2400" dirty="0"/>
          </a:p>
        </p:txBody>
      </p:sp>
      <p:grpSp>
        <p:nvGrpSpPr>
          <p:cNvPr id="11" name="Group 10">
            <a:extLst>
              <a:ext uri="{FF2B5EF4-FFF2-40B4-BE49-F238E27FC236}">
                <a16:creationId xmlns:a16="http://schemas.microsoft.com/office/drawing/2014/main" id="{247042A1-323C-1A25-9499-440794D2ED65}"/>
              </a:ext>
            </a:extLst>
          </p:cNvPr>
          <p:cNvGrpSpPr/>
          <p:nvPr/>
        </p:nvGrpSpPr>
        <p:grpSpPr>
          <a:xfrm>
            <a:off x="0" y="0"/>
            <a:ext cx="4483223" cy="1446550"/>
            <a:chOff x="0" y="0"/>
            <a:chExt cx="4483223" cy="1446550"/>
          </a:xfrm>
        </p:grpSpPr>
        <p:sp>
          <p:nvSpPr>
            <p:cNvPr id="6" name="Rectangle 5">
              <a:extLst>
                <a:ext uri="{FF2B5EF4-FFF2-40B4-BE49-F238E27FC236}">
                  <a16:creationId xmlns:a16="http://schemas.microsoft.com/office/drawing/2014/main" id="{2C73DD8C-7C4C-AC1C-FA25-BCBAA8287B20}"/>
                </a:ext>
              </a:extLst>
            </p:cNvPr>
            <p:cNvSpPr/>
            <p:nvPr/>
          </p:nvSpPr>
          <p:spPr>
            <a:xfrm>
              <a:off x="0" y="0"/>
              <a:ext cx="4483223" cy="7812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dirty="0">
                <a:solidFill>
                  <a:srgbClr val="FFFF00"/>
                </a:solidFill>
              </a:endParaRPr>
            </a:p>
          </p:txBody>
        </p:sp>
        <p:sp>
          <p:nvSpPr>
            <p:cNvPr id="10" name="TextBox 9">
              <a:extLst>
                <a:ext uri="{FF2B5EF4-FFF2-40B4-BE49-F238E27FC236}">
                  <a16:creationId xmlns:a16="http://schemas.microsoft.com/office/drawing/2014/main" id="{86FBF835-5BBC-5C75-DF4B-812862F5F503}"/>
                </a:ext>
              </a:extLst>
            </p:cNvPr>
            <p:cNvSpPr txBox="1"/>
            <p:nvPr/>
          </p:nvSpPr>
          <p:spPr>
            <a:xfrm>
              <a:off x="805647" y="0"/>
              <a:ext cx="2871927" cy="1446550"/>
            </a:xfrm>
            <a:prstGeom prst="rect">
              <a:avLst/>
            </a:prstGeom>
            <a:noFill/>
          </p:spPr>
          <p:txBody>
            <a:bodyPr wrap="square" rtlCol="0">
              <a:spAutoFit/>
            </a:bodyPr>
            <a:lstStyle/>
            <a:p>
              <a:pPr algn="ctr"/>
              <a:r>
                <a:rPr lang="en-US" sz="2400" dirty="0">
                  <a:solidFill>
                    <a:srgbClr val="FFFF00"/>
                  </a:solidFill>
                </a:rPr>
                <a:t>Understanding the Data</a:t>
              </a:r>
              <a:endParaRPr lang="en-IN" sz="2400" dirty="0">
                <a:solidFill>
                  <a:srgbClr val="FFFF00"/>
                </a:solidFill>
              </a:endParaRPr>
            </a:p>
            <a:p>
              <a:endParaRPr lang="en-IN" sz="4000" dirty="0"/>
            </a:p>
          </p:txBody>
        </p:sp>
      </p:grpSp>
      <p:sp>
        <p:nvSpPr>
          <p:cNvPr id="2" name="Rectangle: Rounded Corners 1">
            <a:extLst>
              <a:ext uri="{FF2B5EF4-FFF2-40B4-BE49-F238E27FC236}">
                <a16:creationId xmlns:a16="http://schemas.microsoft.com/office/drawing/2014/main" id="{8906D855-E6F4-463A-DC92-B547DA4E4479}"/>
              </a:ext>
            </a:extLst>
          </p:cNvPr>
          <p:cNvSpPr/>
          <p:nvPr/>
        </p:nvSpPr>
        <p:spPr>
          <a:xfrm>
            <a:off x="6558133" y="4555850"/>
            <a:ext cx="5193069" cy="2163368"/>
          </a:xfrm>
          <a:prstGeom prst="roundRect">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u="sng" dirty="0"/>
              <a:t>Observations</a:t>
            </a:r>
          </a:p>
          <a:p>
            <a:pPr marL="342900" indent="-342900">
              <a:buFont typeface="Arial" panose="020B0604020202020204" pitchFamily="34" charset="0"/>
              <a:buChar char="•"/>
            </a:pPr>
            <a:r>
              <a:rPr lang="en-US" sz="2000" b="1" dirty="0"/>
              <a:t>Last order has negative correlation with others</a:t>
            </a:r>
          </a:p>
          <a:p>
            <a:pPr marL="342900" indent="-342900">
              <a:buFont typeface="Arial" panose="020B0604020202020204" pitchFamily="34" charset="0"/>
              <a:buChar char="•"/>
            </a:pPr>
            <a:r>
              <a:rPr lang="en-US" sz="2000" b="1" dirty="0"/>
              <a:t>Quantity, price &amp; sales are correlated to each other.</a:t>
            </a:r>
          </a:p>
        </p:txBody>
      </p:sp>
      <p:pic>
        <p:nvPicPr>
          <p:cNvPr id="4" name="Picture 3">
            <a:extLst>
              <a:ext uri="{FF2B5EF4-FFF2-40B4-BE49-F238E27FC236}">
                <a16:creationId xmlns:a16="http://schemas.microsoft.com/office/drawing/2014/main" id="{770DF4B4-1376-C8D2-C89E-2E7E58C273C0}"/>
              </a:ext>
            </a:extLst>
          </p:cNvPr>
          <p:cNvPicPr>
            <a:picLocks noChangeAspect="1"/>
          </p:cNvPicPr>
          <p:nvPr/>
        </p:nvPicPr>
        <p:blipFill>
          <a:blip r:embed="rId2"/>
          <a:stretch>
            <a:fillRect/>
          </a:stretch>
        </p:blipFill>
        <p:spPr>
          <a:xfrm>
            <a:off x="108611" y="913277"/>
            <a:ext cx="6120000" cy="3291087"/>
          </a:xfrm>
          <a:prstGeom prst="rect">
            <a:avLst/>
          </a:prstGeom>
        </p:spPr>
      </p:pic>
      <p:pic>
        <p:nvPicPr>
          <p:cNvPr id="8" name="Picture 7">
            <a:extLst>
              <a:ext uri="{FF2B5EF4-FFF2-40B4-BE49-F238E27FC236}">
                <a16:creationId xmlns:a16="http://schemas.microsoft.com/office/drawing/2014/main" id="{9349AA5B-7195-796F-38E3-3377474833B1}"/>
              </a:ext>
            </a:extLst>
          </p:cNvPr>
          <p:cNvPicPr>
            <a:picLocks noChangeAspect="1"/>
          </p:cNvPicPr>
          <p:nvPr/>
        </p:nvPicPr>
        <p:blipFill>
          <a:blip r:embed="rId3"/>
          <a:stretch>
            <a:fillRect/>
          </a:stretch>
        </p:blipFill>
        <p:spPr>
          <a:xfrm>
            <a:off x="108611" y="4204364"/>
            <a:ext cx="6120000" cy="2605592"/>
          </a:xfrm>
          <a:prstGeom prst="rect">
            <a:avLst/>
          </a:prstGeom>
        </p:spPr>
      </p:pic>
      <p:pic>
        <p:nvPicPr>
          <p:cNvPr id="13" name="Picture 12">
            <a:extLst>
              <a:ext uri="{FF2B5EF4-FFF2-40B4-BE49-F238E27FC236}">
                <a16:creationId xmlns:a16="http://schemas.microsoft.com/office/drawing/2014/main" id="{E6E584E8-0B52-2646-F10E-9D1BF7857D06}"/>
              </a:ext>
            </a:extLst>
          </p:cNvPr>
          <p:cNvPicPr>
            <a:picLocks noChangeAspect="1"/>
          </p:cNvPicPr>
          <p:nvPr/>
        </p:nvPicPr>
        <p:blipFill>
          <a:blip r:embed="rId4"/>
          <a:stretch>
            <a:fillRect/>
          </a:stretch>
        </p:blipFill>
        <p:spPr>
          <a:xfrm>
            <a:off x="6454668" y="913277"/>
            <a:ext cx="5400000" cy="3510556"/>
          </a:xfrm>
          <a:prstGeom prst="rect">
            <a:avLst/>
          </a:prstGeom>
        </p:spPr>
      </p:pic>
    </p:spTree>
    <p:extLst>
      <p:ext uri="{BB962C8B-B14F-4D97-AF65-F5344CB8AC3E}">
        <p14:creationId xmlns:p14="http://schemas.microsoft.com/office/powerpoint/2010/main" val="2507402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1390</Words>
  <Application>Microsoft Office PowerPoint</Application>
  <PresentationFormat>Widescreen</PresentationFormat>
  <Paragraphs>418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MRA Project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1</dc:title>
  <dc:creator>vikram reddy</dc:creator>
  <cp:lastModifiedBy>vikram reddy</cp:lastModifiedBy>
  <cp:revision>74</cp:revision>
  <dcterms:created xsi:type="dcterms:W3CDTF">2023-01-22T14:01:39Z</dcterms:created>
  <dcterms:modified xsi:type="dcterms:W3CDTF">2023-01-22T18:02:01Z</dcterms:modified>
</cp:coreProperties>
</file>