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88" r:id="rId7"/>
    <p:sldId id="289" r:id="rId8"/>
    <p:sldId id="292" r:id="rId9"/>
    <p:sldId id="293" r:id="rId10"/>
    <p:sldId id="291" r:id="rId11"/>
    <p:sldId id="290" r:id="rId12"/>
    <p:sldId id="294" r:id="rId13"/>
    <p:sldId id="295" r:id="rId14"/>
    <p:sldId id="296" r:id="rId15"/>
    <p:sldId id="273" r:id="rId16"/>
    <p:sldId id="286" r:id="rId17"/>
    <p:sldId id="287" r:id="rId18"/>
    <p:sldId id="274" r:id="rId19"/>
    <p:sldId id="297" r:id="rId20"/>
    <p:sldId id="298" r:id="rId21"/>
    <p:sldId id="300" r:id="rId22"/>
    <p:sldId id="299" r:id="rId23"/>
    <p:sldId id="301" r:id="rId24"/>
    <p:sldId id="302" r:id="rId25"/>
    <p:sldId id="303" r:id="rId26"/>
    <p:sldId id="304" r:id="rId27"/>
    <p:sldId id="305" r:id="rId28"/>
    <p:sldId id="306" r:id="rId29"/>
    <p:sldId id="308" r:id="rId30"/>
    <p:sldId id="307" r:id="rId31"/>
    <p:sldId id="309"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2C0A-64AF-DE7A-3DCA-A4D486049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6552B5-5EF9-436A-6C66-301C2C912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39C69C-8B42-66D2-E6CB-FD64E09BCED2}"/>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5" name="Footer Placeholder 4">
            <a:extLst>
              <a:ext uri="{FF2B5EF4-FFF2-40B4-BE49-F238E27FC236}">
                <a16:creationId xmlns:a16="http://schemas.microsoft.com/office/drawing/2014/main" id="{4F8440C3-CB81-4BEB-A68B-4518D6C1C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D97C2-48BB-2A6E-A850-275F3C5A3E50}"/>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402438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E664-877B-686B-7B0A-DD4D32AFC4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40C854-27D5-0387-F598-8AA5B2A4B5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1F02B-0CE0-AEF3-A6B6-59EEBEE2C305}"/>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5" name="Footer Placeholder 4">
            <a:extLst>
              <a:ext uri="{FF2B5EF4-FFF2-40B4-BE49-F238E27FC236}">
                <a16:creationId xmlns:a16="http://schemas.microsoft.com/office/drawing/2014/main" id="{3C813A94-F236-CB53-9300-91286A268A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86931-DD29-BC93-299D-6F5A2B0FEDB1}"/>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354362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887D1-DED6-BB49-E864-5274661346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22F4C8-43B3-C8B9-E2E3-B294C728E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F12B1-CD08-8C87-3C0A-C01F9A7D28B6}"/>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5" name="Footer Placeholder 4">
            <a:extLst>
              <a:ext uri="{FF2B5EF4-FFF2-40B4-BE49-F238E27FC236}">
                <a16:creationId xmlns:a16="http://schemas.microsoft.com/office/drawing/2014/main" id="{2945336C-AA38-25DB-C7F2-E17BFCD4C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096C1-E901-5910-72BA-7226860DBBF8}"/>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20898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25E1-B312-19D8-4F20-DF383B7D24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49DD8A-94EE-B296-23C6-377964CA0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B7439-35CE-34A2-9AEE-A0BED8B31219}"/>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5" name="Footer Placeholder 4">
            <a:extLst>
              <a:ext uri="{FF2B5EF4-FFF2-40B4-BE49-F238E27FC236}">
                <a16:creationId xmlns:a16="http://schemas.microsoft.com/office/drawing/2014/main" id="{BFAE181F-27E8-C19A-D6AC-7699F50323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F5CDE-8A23-DF11-E789-26C717CBCB29}"/>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97443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DF34-9DC0-8817-F2C1-4E4D5BCAB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09E1FA-C220-2B6F-8E7B-8E89D6F73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C4363-C3A0-9A67-323E-35E249CE263B}"/>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5" name="Footer Placeholder 4">
            <a:extLst>
              <a:ext uri="{FF2B5EF4-FFF2-40B4-BE49-F238E27FC236}">
                <a16:creationId xmlns:a16="http://schemas.microsoft.com/office/drawing/2014/main" id="{76F51852-D054-597E-1822-F2C918D57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3C25A-10E5-B961-CAD9-458809EEBB2A}"/>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18388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6981-A4D0-84CA-0643-6C4DDB305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45A3F-033B-9310-AE59-4C12FDC57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D859E2-4150-9A65-84AE-8EAAC1C90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D27D91-C81F-B040-4BD8-8ADB8E4F4CCA}"/>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6" name="Footer Placeholder 5">
            <a:extLst>
              <a:ext uri="{FF2B5EF4-FFF2-40B4-BE49-F238E27FC236}">
                <a16:creationId xmlns:a16="http://schemas.microsoft.com/office/drawing/2014/main" id="{EC4918EE-5951-3370-638E-5166591C11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5AEF02-A436-AC29-7FB5-459FECBA9F9D}"/>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108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8BC6-9F0A-5E07-FFF9-FB2094C753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051B8E-C178-01BC-CAA3-0DEF1F673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4D8F71-433E-B62E-52BF-B2AC9BBA0E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78EADC-15E3-25F8-BDDF-CBB1D70A86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7CDD46-C392-4971-D3D4-C585258EA5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912FB1-081A-319F-1BC2-726C080255FB}"/>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8" name="Footer Placeholder 7">
            <a:extLst>
              <a:ext uri="{FF2B5EF4-FFF2-40B4-BE49-F238E27FC236}">
                <a16:creationId xmlns:a16="http://schemas.microsoft.com/office/drawing/2014/main" id="{7692CCA7-9289-F7B8-DB21-7E1BE50368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CDC022-EAE7-779D-067F-C32BFBE3462E}"/>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231779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C726-4D5E-1AD5-3CCE-D96E186DE7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07B1B2-55F0-2C09-A36F-96A039D30F48}"/>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4" name="Footer Placeholder 3">
            <a:extLst>
              <a:ext uri="{FF2B5EF4-FFF2-40B4-BE49-F238E27FC236}">
                <a16:creationId xmlns:a16="http://schemas.microsoft.com/office/drawing/2014/main" id="{27C22C0A-0309-FC28-F0EF-B6F098EF2D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631FC5-D0E0-260C-C0E2-2EBDE40FE3D9}"/>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221693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FA0D5-7BEE-660C-B2ED-EA043C062FA9}"/>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3" name="Footer Placeholder 2">
            <a:extLst>
              <a:ext uri="{FF2B5EF4-FFF2-40B4-BE49-F238E27FC236}">
                <a16:creationId xmlns:a16="http://schemas.microsoft.com/office/drawing/2014/main" id="{EF838524-C5C2-AD0D-1ECC-81DEAB9FE3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718C27-428C-32E3-0DDB-4C977C337B52}"/>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382942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6F78-B41F-CF1E-3F6C-846FAFD5B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2CE9A6-E296-92CA-97B1-778839648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2E56FC-2ECB-BFB9-6D75-F3BCDB8EC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CAB2E-8623-CF55-E3F4-D5D6071FD3F9}"/>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6" name="Footer Placeholder 5">
            <a:extLst>
              <a:ext uri="{FF2B5EF4-FFF2-40B4-BE49-F238E27FC236}">
                <a16:creationId xmlns:a16="http://schemas.microsoft.com/office/drawing/2014/main" id="{38C675E5-DC96-B725-5212-BCDCC344A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DE7764-A5BC-89B7-BE19-2FE13FC6A022}"/>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91901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E1A7-2654-0096-BBC9-0E3C40EDD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F73E3F-F197-B753-C623-D27002AF0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FEF50C-3AB0-3C3C-75CF-DB4C5D0AF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D5855-3209-6B01-0F64-3ED777AAB488}"/>
              </a:ext>
            </a:extLst>
          </p:cNvPr>
          <p:cNvSpPr>
            <a:spLocks noGrp="1"/>
          </p:cNvSpPr>
          <p:nvPr>
            <p:ph type="dt" sz="half" idx="10"/>
          </p:nvPr>
        </p:nvSpPr>
        <p:spPr/>
        <p:txBody>
          <a:bodyPr/>
          <a:lstStyle/>
          <a:p>
            <a:fld id="{D779AFAA-48A3-4EFF-817B-4A786A79F4AE}" type="datetimeFigureOut">
              <a:rPr lang="en-IN" smtClean="0"/>
              <a:t>29-01-2023</a:t>
            </a:fld>
            <a:endParaRPr lang="en-IN"/>
          </a:p>
        </p:txBody>
      </p:sp>
      <p:sp>
        <p:nvSpPr>
          <p:cNvPr id="6" name="Footer Placeholder 5">
            <a:extLst>
              <a:ext uri="{FF2B5EF4-FFF2-40B4-BE49-F238E27FC236}">
                <a16:creationId xmlns:a16="http://schemas.microsoft.com/office/drawing/2014/main" id="{5C295672-65A9-4B6C-2DBD-CA9985929A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6FAE5-F2D1-0803-EE27-CE40DDCBA386}"/>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84338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EFC8C5-3172-5DA1-4662-809012080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37FE6D-7AE7-2A2A-C5DF-8AF2BE07E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83AE0-E9EE-DB18-F27F-C97F469F32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9AFAA-48A3-4EFF-817B-4A786A79F4AE}" type="datetimeFigureOut">
              <a:rPr lang="en-IN" smtClean="0"/>
              <a:t>29-01-2023</a:t>
            </a:fld>
            <a:endParaRPr lang="en-IN"/>
          </a:p>
        </p:txBody>
      </p:sp>
      <p:sp>
        <p:nvSpPr>
          <p:cNvPr id="5" name="Footer Placeholder 4">
            <a:extLst>
              <a:ext uri="{FF2B5EF4-FFF2-40B4-BE49-F238E27FC236}">
                <a16:creationId xmlns:a16="http://schemas.microsoft.com/office/drawing/2014/main" id="{F9EBB88D-D568-34CD-785F-AF911B4B0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48C3E1-F621-A602-7DA8-46BF7E82F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5E8F2-51C9-46D6-BE9B-343730FEBD5B}" type="slidenum">
              <a:rPr lang="en-IN" smtClean="0"/>
              <a:t>‹#›</a:t>
            </a:fld>
            <a:endParaRPr lang="en-IN"/>
          </a:p>
        </p:txBody>
      </p:sp>
    </p:spTree>
    <p:extLst>
      <p:ext uri="{BB962C8B-B14F-4D97-AF65-F5344CB8AC3E}">
        <p14:creationId xmlns:p14="http://schemas.microsoft.com/office/powerpoint/2010/main" val="482767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1700-A014-FC62-47C1-A99FBA864C34}"/>
              </a:ext>
            </a:extLst>
          </p:cNvPr>
          <p:cNvSpPr>
            <a:spLocks noGrp="1"/>
          </p:cNvSpPr>
          <p:nvPr>
            <p:ph type="ctrTitle"/>
          </p:nvPr>
        </p:nvSpPr>
        <p:spPr/>
        <p:txBody>
          <a:bodyPr>
            <a:normAutofit/>
          </a:bodyPr>
          <a:lstStyle/>
          <a:p>
            <a:r>
              <a:rPr lang="en-US" sz="8000" b="1" dirty="0"/>
              <a:t>MRA Project 2</a:t>
            </a:r>
            <a:endParaRPr lang="en-IN" sz="8000" b="1" dirty="0"/>
          </a:p>
        </p:txBody>
      </p:sp>
      <p:sp>
        <p:nvSpPr>
          <p:cNvPr id="3" name="Subtitle 2">
            <a:extLst>
              <a:ext uri="{FF2B5EF4-FFF2-40B4-BE49-F238E27FC236}">
                <a16:creationId xmlns:a16="http://schemas.microsoft.com/office/drawing/2014/main" id="{4E06DB38-5D0B-A578-8760-F9DB4C227DAA}"/>
              </a:ext>
            </a:extLst>
          </p:cNvPr>
          <p:cNvSpPr>
            <a:spLocks noGrp="1"/>
          </p:cNvSpPr>
          <p:nvPr>
            <p:ph type="subTitle" idx="1"/>
          </p:nvPr>
        </p:nvSpPr>
        <p:spPr/>
        <p:txBody>
          <a:bodyPr/>
          <a:lstStyle/>
          <a:p>
            <a:pPr algn="r"/>
            <a:r>
              <a:rPr lang="en-US" dirty="0"/>
              <a:t>Vikram Reddy</a:t>
            </a:r>
          </a:p>
          <a:p>
            <a:pPr algn="r"/>
            <a:r>
              <a:rPr lang="en-US" dirty="0"/>
              <a:t>DSBA_January,2023</a:t>
            </a:r>
            <a:endParaRPr lang="en-IN" dirty="0"/>
          </a:p>
        </p:txBody>
      </p:sp>
    </p:spTree>
    <p:extLst>
      <p:ext uri="{BB962C8B-B14F-4D97-AF65-F5344CB8AC3E}">
        <p14:creationId xmlns:p14="http://schemas.microsoft.com/office/powerpoint/2010/main" val="26842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pic>
        <p:nvPicPr>
          <p:cNvPr id="5" name="Picture 4">
            <a:extLst>
              <a:ext uri="{FF2B5EF4-FFF2-40B4-BE49-F238E27FC236}">
                <a16:creationId xmlns:a16="http://schemas.microsoft.com/office/drawing/2014/main" id="{82F8E313-4914-2315-4B36-9464CE2CBBEE}"/>
              </a:ext>
            </a:extLst>
          </p:cNvPr>
          <p:cNvPicPr>
            <a:picLocks noChangeAspect="1"/>
          </p:cNvPicPr>
          <p:nvPr/>
        </p:nvPicPr>
        <p:blipFill>
          <a:blip r:embed="rId2"/>
          <a:stretch>
            <a:fillRect/>
          </a:stretch>
        </p:blipFill>
        <p:spPr>
          <a:xfrm>
            <a:off x="547272" y="781260"/>
            <a:ext cx="11097456" cy="5976000"/>
          </a:xfrm>
          <a:prstGeom prst="rect">
            <a:avLst/>
          </a:prstGeom>
        </p:spPr>
      </p:pic>
    </p:spTree>
    <p:extLst>
      <p:ext uri="{BB962C8B-B14F-4D97-AF65-F5344CB8AC3E}">
        <p14:creationId xmlns:p14="http://schemas.microsoft.com/office/powerpoint/2010/main" val="313548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928453" y="912550"/>
            <a:ext cx="7109535" cy="5727947"/>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endParaRPr lang="en-US" sz="2400" b="1" dirty="0"/>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17, 6, 7, 1, 22 dates received the highest number of orders.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solidFill>
                  <a:srgbClr val="FFFF00"/>
                </a:solidFill>
              </a:rPr>
              <a:t>Sunday</a:t>
            </a:r>
            <a:r>
              <a:rPr lang="en-US" sz="2400" b="1" dirty="0"/>
              <a:t>, </a:t>
            </a:r>
            <a:r>
              <a:rPr lang="en-US" sz="2400" b="1" dirty="0">
                <a:solidFill>
                  <a:srgbClr val="FFFF00"/>
                </a:solidFill>
              </a:rPr>
              <a:t>Friday</a:t>
            </a:r>
            <a:r>
              <a:rPr lang="en-US" sz="2400" b="1" dirty="0"/>
              <a:t> &amp; </a:t>
            </a:r>
            <a:r>
              <a:rPr lang="en-US" sz="2400" b="1" dirty="0">
                <a:solidFill>
                  <a:srgbClr val="FFFF00"/>
                </a:solidFill>
              </a:rPr>
              <a:t>Saturday</a:t>
            </a:r>
            <a:r>
              <a:rPr lang="en-US" sz="2400" b="1" dirty="0"/>
              <a:t> received the </a:t>
            </a:r>
            <a:r>
              <a:rPr lang="en-US" sz="2400" b="1" dirty="0">
                <a:solidFill>
                  <a:srgbClr val="FFFF00"/>
                </a:solidFill>
              </a:rPr>
              <a:t>highest</a:t>
            </a:r>
            <a:r>
              <a:rPr lang="en-US" sz="2400" b="1" dirty="0"/>
              <a:t> number of </a:t>
            </a:r>
            <a:r>
              <a:rPr lang="en-US" sz="2400" b="1" dirty="0">
                <a:solidFill>
                  <a:srgbClr val="FFFF00"/>
                </a:solidFill>
              </a:rPr>
              <a:t>orders</a:t>
            </a:r>
            <a:r>
              <a:rPr lang="en-US" sz="2400" b="1" dirty="0"/>
              <a:t>.</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solidFill>
                  <a:srgbClr val="FFFF00"/>
                </a:solidFill>
              </a:rPr>
              <a:t>January</a:t>
            </a:r>
            <a:r>
              <a:rPr lang="en-US" sz="2400" b="1" dirty="0"/>
              <a:t>, </a:t>
            </a:r>
            <a:r>
              <a:rPr lang="en-US" sz="2400" b="1" dirty="0">
                <a:solidFill>
                  <a:srgbClr val="FFFF00"/>
                </a:solidFill>
              </a:rPr>
              <a:t>February</a:t>
            </a:r>
            <a:r>
              <a:rPr lang="en-US" sz="2400" b="1" dirty="0"/>
              <a:t> &amp; </a:t>
            </a:r>
            <a:r>
              <a:rPr lang="en-US" sz="2400" b="1" dirty="0">
                <a:solidFill>
                  <a:srgbClr val="FFFF00"/>
                </a:solidFill>
              </a:rPr>
              <a:t>May</a:t>
            </a:r>
            <a:r>
              <a:rPr lang="en-US" sz="2400" b="1" dirty="0"/>
              <a:t> received the </a:t>
            </a:r>
            <a:r>
              <a:rPr lang="en-US" sz="2400" b="1" dirty="0">
                <a:solidFill>
                  <a:srgbClr val="FFFF00"/>
                </a:solidFill>
              </a:rPr>
              <a:t>highest</a:t>
            </a:r>
            <a:r>
              <a:rPr lang="en-US" sz="2400" b="1" dirty="0"/>
              <a:t> number of </a:t>
            </a:r>
            <a:r>
              <a:rPr lang="en-US" sz="2400" b="1" dirty="0">
                <a:solidFill>
                  <a:srgbClr val="FFFF00"/>
                </a:solidFill>
              </a:rPr>
              <a:t>orders</a:t>
            </a:r>
            <a:r>
              <a:rPr lang="en-US" sz="2400" b="1" dirty="0"/>
              <a:t>.</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October, November, December did not receive any orders.</a:t>
            </a:r>
          </a:p>
        </p:txBody>
      </p:sp>
    </p:spTree>
    <p:extLst>
      <p:ext uri="{BB962C8B-B14F-4D97-AF65-F5344CB8AC3E}">
        <p14:creationId xmlns:p14="http://schemas.microsoft.com/office/powerpoint/2010/main" val="269568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pic>
        <p:nvPicPr>
          <p:cNvPr id="4" name="Picture 3">
            <a:extLst>
              <a:ext uri="{FF2B5EF4-FFF2-40B4-BE49-F238E27FC236}">
                <a16:creationId xmlns:a16="http://schemas.microsoft.com/office/drawing/2014/main" id="{ACB3171A-CD66-4649-CE81-F0236A1C1521}"/>
              </a:ext>
            </a:extLst>
          </p:cNvPr>
          <p:cNvPicPr>
            <a:picLocks noChangeAspect="1"/>
          </p:cNvPicPr>
          <p:nvPr/>
        </p:nvPicPr>
        <p:blipFill>
          <a:blip r:embed="rId2"/>
          <a:stretch>
            <a:fillRect/>
          </a:stretch>
        </p:blipFill>
        <p:spPr>
          <a:xfrm>
            <a:off x="472219" y="781260"/>
            <a:ext cx="11247561" cy="5976000"/>
          </a:xfrm>
          <a:prstGeom prst="rect">
            <a:avLst/>
          </a:prstGeom>
        </p:spPr>
      </p:pic>
    </p:spTree>
    <p:extLst>
      <p:ext uri="{BB962C8B-B14F-4D97-AF65-F5344CB8AC3E}">
        <p14:creationId xmlns:p14="http://schemas.microsoft.com/office/powerpoint/2010/main" val="334754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pic>
        <p:nvPicPr>
          <p:cNvPr id="3" name="Picture 2">
            <a:extLst>
              <a:ext uri="{FF2B5EF4-FFF2-40B4-BE49-F238E27FC236}">
                <a16:creationId xmlns:a16="http://schemas.microsoft.com/office/drawing/2014/main" id="{F90B22B1-DB52-C7C8-49AF-D3C7D7B30A32}"/>
              </a:ext>
            </a:extLst>
          </p:cNvPr>
          <p:cNvPicPr>
            <a:picLocks noChangeAspect="1"/>
          </p:cNvPicPr>
          <p:nvPr/>
        </p:nvPicPr>
        <p:blipFill>
          <a:blip r:embed="rId2"/>
          <a:stretch>
            <a:fillRect/>
          </a:stretch>
        </p:blipFill>
        <p:spPr>
          <a:xfrm>
            <a:off x="573252" y="781260"/>
            <a:ext cx="11045496" cy="5976000"/>
          </a:xfrm>
          <a:prstGeom prst="rect">
            <a:avLst/>
          </a:prstGeom>
        </p:spPr>
      </p:pic>
    </p:spTree>
    <p:extLst>
      <p:ext uri="{BB962C8B-B14F-4D97-AF65-F5344CB8AC3E}">
        <p14:creationId xmlns:p14="http://schemas.microsoft.com/office/powerpoint/2010/main" val="157516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928453" y="912550"/>
            <a:ext cx="7109535" cy="5727947"/>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p>
          <a:p>
            <a:endParaRPr lang="en-US" sz="2400" b="1" dirty="0"/>
          </a:p>
          <a:p>
            <a:pPr marL="457200" indent="-457200">
              <a:buFont typeface="Arial" panose="020B0604020202020204" pitchFamily="34" charset="0"/>
              <a:buChar char="•"/>
            </a:pPr>
            <a:r>
              <a:rPr lang="en-US" sz="2400" b="1" dirty="0"/>
              <a:t>Slight </a:t>
            </a:r>
            <a:r>
              <a:rPr lang="en-US" sz="2400" b="1" dirty="0">
                <a:solidFill>
                  <a:srgbClr val="FFFF00"/>
                </a:solidFill>
              </a:rPr>
              <a:t>declining</a:t>
            </a:r>
            <a:r>
              <a:rPr lang="en-US" sz="2400" b="1" dirty="0"/>
              <a:t> </a:t>
            </a:r>
            <a:r>
              <a:rPr lang="en-US" sz="2400" b="1" dirty="0">
                <a:solidFill>
                  <a:srgbClr val="FFFF00"/>
                </a:solidFill>
              </a:rPr>
              <a:t>trend</a:t>
            </a:r>
            <a:r>
              <a:rPr lang="en-US" sz="2400" b="1" dirty="0"/>
              <a:t> observed in </a:t>
            </a:r>
            <a:r>
              <a:rPr lang="en-US" sz="2400" b="1" dirty="0">
                <a:solidFill>
                  <a:srgbClr val="FFFF00"/>
                </a:solidFill>
              </a:rPr>
              <a:t>Weekly</a:t>
            </a:r>
            <a:r>
              <a:rPr lang="en-US" sz="2400" b="1" dirty="0"/>
              <a:t> &amp; </a:t>
            </a:r>
            <a:r>
              <a:rPr lang="en-US" sz="2400" b="1" dirty="0">
                <a:solidFill>
                  <a:srgbClr val="FFFF00"/>
                </a:solidFill>
              </a:rPr>
              <a:t>Monthly</a:t>
            </a:r>
            <a:r>
              <a:rPr lang="en-US" sz="2400" b="1" dirty="0"/>
              <a:t> time series charts.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Q1 2020 is bad Quarter for getting orders.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There is slight drop in orders from 2018 to 2019.</a:t>
            </a:r>
          </a:p>
          <a:p>
            <a:endParaRPr lang="en-US" sz="2400" b="1" dirty="0"/>
          </a:p>
        </p:txBody>
      </p:sp>
    </p:spTree>
    <p:extLst>
      <p:ext uri="{BB962C8B-B14F-4D97-AF65-F5344CB8AC3E}">
        <p14:creationId xmlns:p14="http://schemas.microsoft.com/office/powerpoint/2010/main" val="391693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Summary of Inferences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r>
              <a:rPr lang="en-US" sz="2400" b="1" dirty="0"/>
              <a:t>Top 30 orders who bought highest number of items are </a:t>
            </a:r>
            <a:r>
              <a:rPr lang="en-US" sz="2400" b="1" dirty="0">
                <a:solidFill>
                  <a:srgbClr val="FFFF00"/>
                </a:solidFill>
              </a:rPr>
              <a:t>beef, soda, toilet paper, shampoo, dinner rolls</a:t>
            </a:r>
            <a:r>
              <a:rPr lang="en-US" sz="2400" b="1" dirty="0"/>
              <a:t> top </a:t>
            </a:r>
            <a:r>
              <a:rPr lang="en-US" sz="2400" b="1" dirty="0">
                <a:solidFill>
                  <a:srgbClr val="FFFF00"/>
                </a:solidFill>
              </a:rPr>
              <a:t>most bought item</a:t>
            </a:r>
            <a:r>
              <a:rPr lang="en-US" sz="2400" b="1" dirty="0"/>
              <a:t>.</a:t>
            </a:r>
          </a:p>
          <a:p>
            <a:pPr marL="457200" indent="-457200">
              <a:buFont typeface="Arial" panose="020B0604020202020204" pitchFamily="34" charset="0"/>
              <a:buChar char="•"/>
            </a:pPr>
            <a:endParaRPr lang="en-US" sz="2400" b="1" dirty="0">
              <a:solidFill>
                <a:srgbClr val="FFFF00"/>
              </a:solidFill>
            </a:endParaRPr>
          </a:p>
          <a:p>
            <a:pPr marL="457200" indent="-457200">
              <a:buFont typeface="Arial" panose="020B0604020202020204" pitchFamily="34" charset="0"/>
              <a:buChar char="•"/>
            </a:pPr>
            <a:r>
              <a:rPr lang="en-US" sz="2400" b="1" dirty="0"/>
              <a:t>Bottom 30 orders who bought least number of items </a:t>
            </a:r>
            <a:r>
              <a:rPr lang="en-US" sz="2400" b="1" dirty="0">
                <a:solidFill>
                  <a:srgbClr val="FFFF00"/>
                </a:solidFill>
              </a:rPr>
              <a:t>juice, beef, bagels, toilet paper, pork</a:t>
            </a:r>
            <a:r>
              <a:rPr lang="en-US" sz="2400" b="1" dirty="0"/>
              <a:t> top </a:t>
            </a:r>
            <a:r>
              <a:rPr lang="en-US" sz="2400" b="1" dirty="0">
                <a:solidFill>
                  <a:srgbClr val="FFFF00"/>
                </a:solidFill>
              </a:rPr>
              <a:t>most bought item</a:t>
            </a:r>
            <a:r>
              <a:rPr lang="en-US" sz="2400" b="1" dirty="0"/>
              <a:t>.</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Beef and toilet paper are common in people who bought most &amp; least number of items.</a:t>
            </a:r>
          </a:p>
          <a:p>
            <a:endParaRPr lang="en-US" sz="2400" b="1" dirty="0"/>
          </a:p>
        </p:txBody>
      </p:sp>
    </p:spTree>
    <p:extLst>
      <p:ext uri="{BB962C8B-B14F-4D97-AF65-F5344CB8AC3E}">
        <p14:creationId xmlns:p14="http://schemas.microsoft.com/office/powerpoint/2010/main" val="12800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Summary of Inferences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r>
              <a:rPr lang="en-US" sz="2400" b="1" dirty="0"/>
              <a:t>17, 6, 7, 1, 22 dates received the highest number of orders.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solidFill>
                  <a:srgbClr val="FFFF00"/>
                </a:solidFill>
              </a:rPr>
              <a:t>Sunday</a:t>
            </a:r>
            <a:r>
              <a:rPr lang="en-US" sz="2400" b="1" dirty="0"/>
              <a:t>, </a:t>
            </a:r>
            <a:r>
              <a:rPr lang="en-US" sz="2400" b="1" dirty="0">
                <a:solidFill>
                  <a:srgbClr val="FFFF00"/>
                </a:solidFill>
              </a:rPr>
              <a:t>Friday</a:t>
            </a:r>
            <a:r>
              <a:rPr lang="en-US" sz="2400" b="1" dirty="0"/>
              <a:t> &amp; </a:t>
            </a:r>
            <a:r>
              <a:rPr lang="en-US" sz="2400" b="1" dirty="0">
                <a:solidFill>
                  <a:srgbClr val="FFFF00"/>
                </a:solidFill>
              </a:rPr>
              <a:t>Saturday</a:t>
            </a:r>
            <a:r>
              <a:rPr lang="en-US" sz="2400" b="1" dirty="0"/>
              <a:t> received the </a:t>
            </a:r>
            <a:r>
              <a:rPr lang="en-US" sz="2400" b="1" dirty="0">
                <a:solidFill>
                  <a:srgbClr val="FFFF00"/>
                </a:solidFill>
              </a:rPr>
              <a:t>highest</a:t>
            </a:r>
            <a:r>
              <a:rPr lang="en-US" sz="2400" b="1" dirty="0"/>
              <a:t> number of </a:t>
            </a:r>
            <a:r>
              <a:rPr lang="en-US" sz="2400" b="1" dirty="0">
                <a:solidFill>
                  <a:srgbClr val="FFFF00"/>
                </a:solidFill>
              </a:rPr>
              <a:t>orders</a:t>
            </a:r>
            <a:r>
              <a:rPr lang="en-US" sz="2400" b="1" dirty="0"/>
              <a:t>.</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solidFill>
                  <a:srgbClr val="FFFF00"/>
                </a:solidFill>
              </a:rPr>
              <a:t>January</a:t>
            </a:r>
            <a:r>
              <a:rPr lang="en-US" sz="2400" b="1" dirty="0"/>
              <a:t>, </a:t>
            </a:r>
            <a:r>
              <a:rPr lang="en-US" sz="2400" b="1" dirty="0">
                <a:solidFill>
                  <a:srgbClr val="FFFF00"/>
                </a:solidFill>
              </a:rPr>
              <a:t>February</a:t>
            </a:r>
            <a:r>
              <a:rPr lang="en-US" sz="2400" b="1" dirty="0"/>
              <a:t> &amp; </a:t>
            </a:r>
            <a:r>
              <a:rPr lang="en-US" sz="2400" b="1" dirty="0">
                <a:solidFill>
                  <a:srgbClr val="FFFF00"/>
                </a:solidFill>
              </a:rPr>
              <a:t>May</a:t>
            </a:r>
            <a:r>
              <a:rPr lang="en-US" sz="2400" b="1" dirty="0"/>
              <a:t> received the </a:t>
            </a:r>
            <a:r>
              <a:rPr lang="en-US" sz="2400" b="1" dirty="0">
                <a:solidFill>
                  <a:srgbClr val="FFFF00"/>
                </a:solidFill>
              </a:rPr>
              <a:t>highest</a:t>
            </a:r>
            <a:r>
              <a:rPr lang="en-US" sz="2400" b="1" dirty="0"/>
              <a:t> number of </a:t>
            </a:r>
            <a:r>
              <a:rPr lang="en-US" sz="2400" b="1" dirty="0">
                <a:solidFill>
                  <a:srgbClr val="FFFF00"/>
                </a:solidFill>
              </a:rPr>
              <a:t>orders</a:t>
            </a:r>
            <a:r>
              <a:rPr lang="en-US" sz="2400" b="1" dirty="0"/>
              <a:t>.</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October, November, December did not receive any orders.</a:t>
            </a:r>
          </a:p>
          <a:p>
            <a:endParaRPr lang="en-US" sz="2400" b="1" dirty="0"/>
          </a:p>
        </p:txBody>
      </p:sp>
    </p:spTree>
    <p:extLst>
      <p:ext uri="{BB962C8B-B14F-4D97-AF65-F5344CB8AC3E}">
        <p14:creationId xmlns:p14="http://schemas.microsoft.com/office/powerpoint/2010/main" val="725670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Summary of Inferences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r>
              <a:rPr lang="en-US" sz="2400" b="1" dirty="0"/>
              <a:t>Slight </a:t>
            </a:r>
            <a:r>
              <a:rPr lang="en-US" sz="2400" b="1" dirty="0">
                <a:solidFill>
                  <a:srgbClr val="FFFF00"/>
                </a:solidFill>
              </a:rPr>
              <a:t>declining</a:t>
            </a:r>
            <a:r>
              <a:rPr lang="en-US" sz="2400" b="1" dirty="0"/>
              <a:t> </a:t>
            </a:r>
            <a:r>
              <a:rPr lang="en-US" sz="2400" b="1" dirty="0">
                <a:solidFill>
                  <a:srgbClr val="FFFF00"/>
                </a:solidFill>
              </a:rPr>
              <a:t>trend</a:t>
            </a:r>
            <a:r>
              <a:rPr lang="en-US" sz="2400" b="1" dirty="0"/>
              <a:t> observed in </a:t>
            </a:r>
            <a:r>
              <a:rPr lang="en-US" sz="2400" b="1" dirty="0">
                <a:solidFill>
                  <a:srgbClr val="FFFF00"/>
                </a:solidFill>
              </a:rPr>
              <a:t>Weekly</a:t>
            </a:r>
            <a:r>
              <a:rPr lang="en-US" sz="2400" b="1" dirty="0"/>
              <a:t> &amp; </a:t>
            </a:r>
            <a:r>
              <a:rPr lang="en-US" sz="2400" b="1" dirty="0">
                <a:solidFill>
                  <a:srgbClr val="FFFF00"/>
                </a:solidFill>
              </a:rPr>
              <a:t>Monthly</a:t>
            </a:r>
            <a:r>
              <a:rPr lang="en-US" sz="2400" b="1" dirty="0"/>
              <a:t> time series charts.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Q1 2020 is bad Quarter for getting orders.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There is slight drop in orders from 2018 to 2019.</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solidFill>
                  <a:srgbClr val="FFFF00"/>
                </a:solidFill>
              </a:rPr>
              <a:t>1071,1013,957,226 </a:t>
            </a:r>
            <a:r>
              <a:rPr lang="en-US" sz="2400" b="1" dirty="0"/>
              <a:t>order id’s have highest number of items order around 34.</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solidFill>
                  <a:srgbClr val="FFFF00"/>
                </a:solidFill>
              </a:rPr>
              <a:t>Poultry, soda, cereals</a:t>
            </a:r>
            <a:r>
              <a:rPr lang="en-US" sz="2400" b="1" dirty="0"/>
              <a:t> are </a:t>
            </a:r>
            <a:r>
              <a:rPr lang="en-US" sz="2400" b="1" dirty="0">
                <a:solidFill>
                  <a:srgbClr val="FFFF00"/>
                </a:solidFill>
              </a:rPr>
              <a:t>highest</a:t>
            </a:r>
            <a:r>
              <a:rPr lang="en-US" sz="2400" b="1" dirty="0"/>
              <a:t> sold</a:t>
            </a:r>
          </a:p>
          <a:p>
            <a:endParaRPr lang="en-US" sz="2400" b="1" dirty="0"/>
          </a:p>
        </p:txBody>
      </p:sp>
    </p:spTree>
    <p:extLst>
      <p:ext uri="{BB962C8B-B14F-4D97-AF65-F5344CB8AC3E}">
        <p14:creationId xmlns:p14="http://schemas.microsoft.com/office/powerpoint/2010/main" val="182729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Market Basket Analysis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CDD3A05-A98F-E981-D79D-0A75769A3CB1}"/>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fontAlgn="base"/>
            <a:r>
              <a:rPr lang="en-US" sz="2000" b="0" i="0" dirty="0">
                <a:solidFill>
                  <a:schemeClr val="bg1"/>
                </a:solidFill>
                <a:effectLst/>
                <a:latin typeface="urw-din"/>
              </a:rPr>
              <a:t>Market Basket Analysis is a technique used to uncover purchase patterns in any retail setting is known as Market Basket Analysis. </a:t>
            </a:r>
          </a:p>
          <a:p>
            <a:pPr algn="just" fontAlgn="base"/>
            <a:endParaRPr lang="en-US" sz="2000" dirty="0">
              <a:solidFill>
                <a:schemeClr val="bg1"/>
              </a:solidFill>
              <a:latin typeface="urw-din"/>
            </a:endParaRPr>
          </a:p>
          <a:p>
            <a:pPr algn="just" fontAlgn="base"/>
            <a:r>
              <a:rPr lang="en-US" sz="2000" b="0" i="0" dirty="0">
                <a:solidFill>
                  <a:schemeClr val="bg1"/>
                </a:solidFill>
                <a:effectLst/>
                <a:latin typeface="urw-din"/>
              </a:rPr>
              <a:t>In simple terms, Market basket analysis in data mining is to analyze the combination of products which been bought together.</a:t>
            </a:r>
          </a:p>
          <a:p>
            <a:pPr algn="just" fontAlgn="base"/>
            <a:endParaRPr lang="en-US" sz="2000" b="0" i="0" dirty="0">
              <a:solidFill>
                <a:schemeClr val="bg1"/>
              </a:solidFill>
              <a:effectLst/>
              <a:latin typeface="urw-din"/>
            </a:endParaRPr>
          </a:p>
          <a:p>
            <a:pPr algn="just" fontAlgn="base"/>
            <a:r>
              <a:rPr lang="en-US" sz="2000" b="0" i="0" dirty="0">
                <a:solidFill>
                  <a:schemeClr val="bg1"/>
                </a:solidFill>
                <a:effectLst/>
                <a:latin typeface="urw-din"/>
              </a:rPr>
              <a:t>This concept identifies the pattern of frequent purchase items by customers. This analysis can help to promote deals, offers, sale by the companies, and data mining techniques helps to achieve this analysis task.</a:t>
            </a:r>
            <a:endParaRPr lang="en-US" sz="2000" b="1" dirty="0"/>
          </a:p>
        </p:txBody>
      </p:sp>
    </p:spTree>
    <p:extLst>
      <p:ext uri="{BB962C8B-B14F-4D97-AF65-F5344CB8AC3E}">
        <p14:creationId xmlns:p14="http://schemas.microsoft.com/office/powerpoint/2010/main" val="3383823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2554545"/>
            </a:xfrm>
            <a:prstGeom prst="rect">
              <a:avLst/>
            </a:prstGeom>
            <a:noFill/>
          </p:spPr>
          <p:txBody>
            <a:bodyPr wrap="square" rtlCol="0">
              <a:spAutoFit/>
            </a:bodyPr>
            <a:lstStyle/>
            <a:p>
              <a:pPr algn="ctr"/>
              <a:r>
                <a:rPr lang="en-US" sz="4000" dirty="0">
                  <a:solidFill>
                    <a:srgbClr val="FFFF00"/>
                  </a:solidFill>
                </a:rPr>
                <a:t>Market Basket Analysis</a:t>
              </a:r>
            </a:p>
            <a:p>
              <a:pPr algn="ctr"/>
              <a:r>
                <a:rPr lang="en-US" sz="4000" dirty="0">
                  <a:solidFill>
                    <a:srgbClr val="FFFF00"/>
                  </a:solidFill>
                </a:rPr>
                <a:t>ASSOCIATION RULES</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CDD3A05-A98F-E981-D79D-0A75769A3CB1}"/>
              </a:ext>
            </a:extLst>
          </p:cNvPr>
          <p:cNvSpPr/>
          <p:nvPr/>
        </p:nvSpPr>
        <p:spPr>
          <a:xfrm>
            <a:off x="5120934" y="930306"/>
            <a:ext cx="6116715" cy="2405499"/>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r>
              <a:rPr lang="en-US" sz="2000" b="0" i="0" dirty="0">
                <a:solidFill>
                  <a:schemeClr val="bg1"/>
                </a:solidFill>
                <a:effectLst/>
                <a:latin typeface="urw-din"/>
              </a:rPr>
              <a:t>Market basket analysis mainly works with the ASSOCIATION RULE {IF} -&gt; {THEN}.</a:t>
            </a:r>
          </a:p>
          <a:p>
            <a:pPr fontAlgn="base"/>
            <a:endParaRPr lang="en-US" sz="2000" b="0" i="0" dirty="0">
              <a:solidFill>
                <a:schemeClr val="bg1"/>
              </a:solidFill>
              <a:effectLst/>
              <a:latin typeface="urw-din"/>
            </a:endParaRPr>
          </a:p>
          <a:p>
            <a:pPr fontAlgn="base">
              <a:buFont typeface="Arial" panose="020B0604020202020204" pitchFamily="34" charset="0"/>
              <a:buChar char="•"/>
            </a:pPr>
            <a:r>
              <a:rPr lang="en-US" sz="2000" b="1" i="0" dirty="0">
                <a:solidFill>
                  <a:schemeClr val="bg1"/>
                </a:solidFill>
                <a:effectLst/>
                <a:latin typeface="urw-din"/>
              </a:rPr>
              <a:t>IF</a:t>
            </a:r>
            <a:r>
              <a:rPr lang="en-US" sz="2000" b="0" i="0" dirty="0">
                <a:solidFill>
                  <a:schemeClr val="bg1"/>
                </a:solidFill>
                <a:effectLst/>
                <a:latin typeface="urw-din"/>
              </a:rPr>
              <a:t> means </a:t>
            </a:r>
            <a:r>
              <a:rPr lang="en-US" sz="2000" b="1" i="0" dirty="0">
                <a:solidFill>
                  <a:schemeClr val="bg1"/>
                </a:solidFill>
                <a:effectLst/>
                <a:latin typeface="urw-din"/>
              </a:rPr>
              <a:t>Antecedent: </a:t>
            </a:r>
            <a:r>
              <a:rPr lang="en-US" sz="2000" b="0" i="0" dirty="0">
                <a:solidFill>
                  <a:schemeClr val="bg1"/>
                </a:solidFill>
                <a:effectLst/>
                <a:latin typeface="urw-din"/>
              </a:rPr>
              <a:t>An antecedent is an item found within the data</a:t>
            </a:r>
          </a:p>
          <a:p>
            <a:pPr fontAlgn="base">
              <a:buFont typeface="Arial" panose="020B0604020202020204" pitchFamily="34" charset="0"/>
              <a:buChar char="•"/>
            </a:pPr>
            <a:r>
              <a:rPr lang="en-US" sz="2000" b="1" i="0" dirty="0">
                <a:solidFill>
                  <a:schemeClr val="bg1"/>
                </a:solidFill>
                <a:effectLst/>
                <a:latin typeface="urw-din"/>
              </a:rPr>
              <a:t>THEN</a:t>
            </a:r>
            <a:r>
              <a:rPr lang="en-US" sz="2000" b="0" i="0" dirty="0">
                <a:solidFill>
                  <a:schemeClr val="bg1"/>
                </a:solidFill>
                <a:effectLst/>
                <a:latin typeface="urw-din"/>
              </a:rPr>
              <a:t> means </a:t>
            </a:r>
            <a:r>
              <a:rPr lang="en-US" sz="2000" b="1" i="0" dirty="0">
                <a:solidFill>
                  <a:schemeClr val="bg1"/>
                </a:solidFill>
                <a:effectLst/>
                <a:latin typeface="urw-din"/>
              </a:rPr>
              <a:t>Consequent: </a:t>
            </a:r>
            <a:r>
              <a:rPr lang="en-US" sz="2000" b="0" i="0" dirty="0">
                <a:solidFill>
                  <a:schemeClr val="bg1"/>
                </a:solidFill>
                <a:effectLst/>
                <a:latin typeface="urw-din"/>
              </a:rPr>
              <a:t>A consequent is an item found in combination with the antecedent.</a:t>
            </a:r>
          </a:p>
        </p:txBody>
      </p:sp>
      <p:sp>
        <p:nvSpPr>
          <p:cNvPr id="3" name="Rectangle: Rounded Corners 2">
            <a:extLst>
              <a:ext uri="{FF2B5EF4-FFF2-40B4-BE49-F238E27FC236}">
                <a16:creationId xmlns:a16="http://schemas.microsoft.com/office/drawing/2014/main" id="{0E665316-3AC8-4236-525A-7DE68A446444}"/>
              </a:ext>
            </a:extLst>
          </p:cNvPr>
          <p:cNvSpPr/>
          <p:nvPr/>
        </p:nvSpPr>
        <p:spPr>
          <a:xfrm>
            <a:off x="5120933" y="3595087"/>
            <a:ext cx="6116715" cy="2405499"/>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r>
              <a:rPr lang="en-US" sz="2000" b="0" i="0" dirty="0">
                <a:solidFill>
                  <a:schemeClr val="bg1"/>
                </a:solidFill>
                <a:effectLst/>
                <a:latin typeface="urw-din"/>
              </a:rPr>
              <a:t>Antecedent is the item sets that are available in data. By formulating from the rules means</a:t>
            </a:r>
            <a:r>
              <a:rPr lang="en-US" sz="2000" b="1" i="0" dirty="0">
                <a:solidFill>
                  <a:schemeClr val="bg1"/>
                </a:solidFill>
                <a:effectLst/>
                <a:latin typeface="urw-din"/>
              </a:rPr>
              <a:t> {if}</a:t>
            </a:r>
            <a:r>
              <a:rPr lang="en-US" sz="2000" b="0" i="0" dirty="0">
                <a:solidFill>
                  <a:schemeClr val="bg1"/>
                </a:solidFill>
                <a:effectLst/>
                <a:latin typeface="urw-din"/>
              </a:rPr>
              <a:t> component.</a:t>
            </a:r>
          </a:p>
          <a:p>
            <a:pPr fontAlgn="base"/>
            <a:endParaRPr lang="en-US" sz="2000" dirty="0">
              <a:solidFill>
                <a:schemeClr val="bg1"/>
              </a:solidFill>
              <a:latin typeface="urw-din"/>
            </a:endParaRPr>
          </a:p>
          <a:p>
            <a:pPr fontAlgn="base"/>
            <a:r>
              <a:rPr lang="en-US" sz="2000" b="0" i="0" dirty="0">
                <a:solidFill>
                  <a:schemeClr val="bg1"/>
                </a:solidFill>
                <a:effectLst/>
                <a:latin typeface="urw-din"/>
              </a:rPr>
              <a:t>Same as Consequent is the item that is found with the combination of Antecedents. By formulating from the rules means </a:t>
            </a:r>
            <a:r>
              <a:rPr lang="en-US" sz="2000" b="1" i="0" dirty="0">
                <a:solidFill>
                  <a:schemeClr val="bg1"/>
                </a:solidFill>
                <a:effectLst/>
                <a:latin typeface="urw-din"/>
              </a:rPr>
              <a:t>{THEN}</a:t>
            </a:r>
            <a:r>
              <a:rPr lang="en-US" sz="2000" b="0" i="0" dirty="0">
                <a:solidFill>
                  <a:schemeClr val="bg1"/>
                </a:solidFill>
                <a:effectLst/>
                <a:latin typeface="urw-din"/>
              </a:rPr>
              <a:t> component.</a:t>
            </a:r>
          </a:p>
        </p:txBody>
      </p:sp>
    </p:spTree>
    <p:extLst>
      <p:ext uri="{BB962C8B-B14F-4D97-AF65-F5344CB8AC3E}">
        <p14:creationId xmlns:p14="http://schemas.microsoft.com/office/powerpoint/2010/main" val="225008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954349" y="781260"/>
              <a:ext cx="2574524" cy="1938992"/>
            </a:xfrm>
            <a:prstGeom prst="rect">
              <a:avLst/>
            </a:prstGeom>
            <a:noFill/>
          </p:spPr>
          <p:txBody>
            <a:bodyPr wrap="square" rtlCol="0">
              <a:spAutoFit/>
            </a:bodyPr>
            <a:lstStyle/>
            <a:p>
              <a:r>
                <a:rPr lang="en-US" sz="4000" dirty="0">
                  <a:solidFill>
                    <a:srgbClr val="FFFF00"/>
                  </a:solidFill>
                </a:rPr>
                <a:t>EXECUTIVE SUMMARY</a:t>
              </a:r>
              <a:endParaRPr lang="en-IN" sz="4000" dirty="0">
                <a:solidFill>
                  <a:srgbClr val="FFFF00"/>
                </a:solidFill>
              </a:endParaRPr>
            </a:p>
            <a:p>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87E70C6C-6DAE-8AC0-67BB-993713FA5B60}"/>
              </a:ext>
            </a:extLst>
          </p:cNvPr>
          <p:cNvSpPr/>
          <p:nvPr/>
        </p:nvSpPr>
        <p:spPr>
          <a:xfrm>
            <a:off x="5120934" y="958788"/>
            <a:ext cx="6116715" cy="5450890"/>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Arial" panose="020B0604020202020204" pitchFamily="34" charset="0"/>
              <a:buChar char="•"/>
            </a:pPr>
            <a:r>
              <a:rPr lang="en-US" sz="2400" dirty="0"/>
              <a:t>A grocery store has Transactional Data with respect to customers. The data contains </a:t>
            </a:r>
            <a:r>
              <a:rPr lang="en-US" sz="2400" dirty="0" err="1"/>
              <a:t>Order_id</a:t>
            </a:r>
            <a:r>
              <a:rPr lang="en-US" sz="2400" dirty="0"/>
              <a:t> and Product purchased by the respective </a:t>
            </a:r>
            <a:r>
              <a:rPr lang="en-US" sz="2400" dirty="0" err="1"/>
              <a:t>Order_id</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data need to be analyzed for </a:t>
            </a:r>
            <a:r>
              <a:rPr lang="en-US" sz="2400" dirty="0">
                <a:solidFill>
                  <a:srgbClr val="FFFF00"/>
                </a:solidFill>
              </a:rPr>
              <a:t>market basket analysis </a:t>
            </a:r>
            <a:r>
              <a:rPr lang="en-US" sz="2400" dirty="0"/>
              <a:t>to be able to Recommend new item based on past purchases.</a:t>
            </a:r>
          </a:p>
          <a:p>
            <a:endParaRPr lang="en-US" sz="2400" dirty="0"/>
          </a:p>
          <a:p>
            <a:pPr marL="342900" indent="-342900">
              <a:buFont typeface="Arial" panose="020B0604020202020204" pitchFamily="34" charset="0"/>
              <a:buChar char="•"/>
            </a:pPr>
            <a:r>
              <a:rPr lang="en-US" sz="2400" dirty="0"/>
              <a:t> Need to identify </a:t>
            </a:r>
            <a:r>
              <a:rPr lang="en-US" sz="2400" dirty="0">
                <a:solidFill>
                  <a:srgbClr val="FFFF00"/>
                </a:solidFill>
              </a:rPr>
              <a:t>Most Popular Combos </a:t>
            </a:r>
            <a:r>
              <a:rPr lang="en-US" sz="2400" dirty="0"/>
              <a:t>and  </a:t>
            </a:r>
            <a:r>
              <a:rPr lang="en-US" sz="2400" dirty="0">
                <a:solidFill>
                  <a:srgbClr val="FFFF00"/>
                </a:solidFill>
              </a:rPr>
              <a:t>Suggest Best Meal Combos.</a:t>
            </a:r>
            <a:endParaRPr lang="en-IN" sz="2400" dirty="0"/>
          </a:p>
        </p:txBody>
      </p:sp>
    </p:spTree>
    <p:extLst>
      <p:ext uri="{BB962C8B-B14F-4D97-AF65-F5344CB8AC3E}">
        <p14:creationId xmlns:p14="http://schemas.microsoft.com/office/powerpoint/2010/main" val="44754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938992"/>
            </a:xfrm>
            <a:prstGeom prst="rect">
              <a:avLst/>
            </a:prstGeom>
            <a:noFill/>
          </p:spPr>
          <p:txBody>
            <a:bodyPr wrap="square" rtlCol="0">
              <a:spAutoFit/>
            </a:bodyPr>
            <a:lstStyle/>
            <a:p>
              <a:pPr algn="ctr"/>
              <a:r>
                <a:rPr lang="en-US" sz="4000" dirty="0">
                  <a:solidFill>
                    <a:srgbClr val="FFFF00"/>
                  </a:solidFill>
                </a:rPr>
                <a:t>ASSOCIATION RULES</a:t>
              </a:r>
            </a:p>
            <a:p>
              <a:pPr algn="ctr"/>
              <a:r>
                <a:rPr lang="en-US" sz="4000" dirty="0">
                  <a:solidFill>
                    <a:srgbClr val="FFFF00"/>
                  </a:solidFill>
                </a:rPr>
                <a:t>Case </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CDD3A05-A98F-E981-D79D-0A75769A3CB1}"/>
              </a:ext>
            </a:extLst>
          </p:cNvPr>
          <p:cNvSpPr/>
          <p:nvPr/>
        </p:nvSpPr>
        <p:spPr>
          <a:xfrm>
            <a:off x="5120934" y="930305"/>
            <a:ext cx="6428915" cy="3375365"/>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r>
              <a:rPr lang="en-US" sz="2400" b="0" i="0" dirty="0">
                <a:solidFill>
                  <a:schemeClr val="bg1"/>
                </a:solidFill>
                <a:effectLst/>
                <a:latin typeface="urw-din"/>
              </a:rPr>
              <a:t>For the case of Grocery store in a given set of transactions at lift 1.791 there exists relation, which forms Association Rule below</a:t>
            </a:r>
          </a:p>
          <a:p>
            <a:pPr fontAlgn="base"/>
            <a:endParaRPr lang="en-US" sz="2400" dirty="0">
              <a:solidFill>
                <a:schemeClr val="bg1"/>
              </a:solidFill>
              <a:latin typeface="urw-din"/>
            </a:endParaRPr>
          </a:p>
          <a:p>
            <a:pPr fontAlgn="base"/>
            <a:r>
              <a:rPr lang="en-US" sz="2400" b="0" i="0" dirty="0">
                <a:solidFill>
                  <a:schemeClr val="bg1"/>
                </a:solidFill>
                <a:effectLst/>
                <a:latin typeface="urw-din"/>
              </a:rPr>
              <a:t>Eggs, Ice Cream, Pasta               </a:t>
            </a:r>
            <a:r>
              <a:rPr lang="en-US" sz="2400" b="0" i="0" dirty="0">
                <a:solidFill>
                  <a:schemeClr val="bg1"/>
                </a:solidFill>
                <a:effectLst/>
                <a:latin typeface="urw-din"/>
                <a:sym typeface="Wingdings" panose="05000000000000000000" pitchFamily="2" charset="2"/>
              </a:rPr>
              <a:t>  Paper Towels</a:t>
            </a:r>
          </a:p>
          <a:p>
            <a:pPr fontAlgn="base"/>
            <a:endParaRPr lang="en-US" sz="2400" dirty="0">
              <a:solidFill>
                <a:schemeClr val="bg1"/>
              </a:solidFill>
              <a:latin typeface="urw-din"/>
              <a:sym typeface="Wingdings" panose="05000000000000000000" pitchFamily="2" charset="2"/>
            </a:endParaRPr>
          </a:p>
          <a:p>
            <a:pPr fontAlgn="base"/>
            <a:r>
              <a:rPr lang="en-US" sz="2400" dirty="0">
                <a:solidFill>
                  <a:schemeClr val="bg1"/>
                </a:solidFill>
                <a:latin typeface="urw-din"/>
                <a:sym typeface="Wingdings" panose="05000000000000000000" pitchFamily="2" charset="2"/>
              </a:rPr>
              <a:t>bagels, cereals, sandwich bags  Cheeses</a:t>
            </a:r>
            <a:endParaRPr lang="en-US" sz="2400" b="0" i="0" dirty="0">
              <a:solidFill>
                <a:schemeClr val="bg1"/>
              </a:solidFill>
              <a:effectLst/>
              <a:latin typeface="urw-din"/>
            </a:endParaRPr>
          </a:p>
        </p:txBody>
      </p:sp>
    </p:spTree>
    <p:extLst>
      <p:ext uri="{BB962C8B-B14F-4D97-AF65-F5344CB8AC3E}">
        <p14:creationId xmlns:p14="http://schemas.microsoft.com/office/powerpoint/2010/main" val="2554281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938992"/>
            </a:xfrm>
            <a:prstGeom prst="rect">
              <a:avLst/>
            </a:prstGeom>
            <a:noFill/>
          </p:spPr>
          <p:txBody>
            <a:bodyPr wrap="square" rtlCol="0">
              <a:spAutoFit/>
            </a:bodyPr>
            <a:lstStyle/>
            <a:p>
              <a:pPr algn="ctr"/>
              <a:r>
                <a:rPr lang="en-US" sz="4000" dirty="0">
                  <a:solidFill>
                    <a:srgbClr val="FFFF00"/>
                  </a:solidFill>
                </a:rPr>
                <a:t>ASSOCIATION RULES</a:t>
              </a:r>
            </a:p>
            <a:p>
              <a:pPr algn="ctr"/>
              <a:r>
                <a:rPr lang="en-US" sz="4000" dirty="0">
                  <a:solidFill>
                    <a:srgbClr val="FFFF00"/>
                  </a:solidFill>
                </a:rPr>
                <a:t>Case </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A7CBF1B3-CA6B-4AD2-AAAF-B7F8E5471DA3}"/>
              </a:ext>
            </a:extLst>
          </p:cNvPr>
          <p:cNvSpPr/>
          <p:nvPr/>
        </p:nvSpPr>
        <p:spPr>
          <a:xfrm>
            <a:off x="5123154" y="971351"/>
            <a:ext cx="6428915" cy="3316564"/>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r>
              <a:rPr lang="en-US" sz="2400" b="0" i="0" dirty="0">
                <a:solidFill>
                  <a:schemeClr val="bg1"/>
                </a:solidFill>
                <a:effectLst/>
                <a:latin typeface="urw-din"/>
              </a:rPr>
              <a:t>The Association rule tells that</a:t>
            </a:r>
          </a:p>
          <a:p>
            <a:pPr fontAlgn="base"/>
            <a:r>
              <a:rPr lang="en-US" sz="2400" b="1" i="0" dirty="0">
                <a:solidFill>
                  <a:schemeClr val="bg1"/>
                </a:solidFill>
                <a:effectLst/>
                <a:latin typeface="urw-din"/>
              </a:rPr>
              <a:t>IF</a:t>
            </a:r>
            <a:r>
              <a:rPr lang="en-US" sz="2400" b="0" i="0" dirty="0">
                <a:solidFill>
                  <a:schemeClr val="bg1"/>
                </a:solidFill>
                <a:effectLst/>
                <a:latin typeface="urw-din"/>
              </a:rPr>
              <a:t> means An antecedent is an item found within the data {Eggs, Ice Cream, Pasta }</a:t>
            </a:r>
          </a:p>
          <a:p>
            <a:pPr fontAlgn="base"/>
            <a:endParaRPr lang="en-US" sz="2400" dirty="0">
              <a:solidFill>
                <a:schemeClr val="bg1"/>
              </a:solidFill>
              <a:latin typeface="urw-din"/>
            </a:endParaRPr>
          </a:p>
          <a:p>
            <a:pPr fontAlgn="base"/>
            <a:r>
              <a:rPr lang="en-US" sz="2400" b="1" i="0" dirty="0">
                <a:solidFill>
                  <a:schemeClr val="bg1"/>
                </a:solidFill>
                <a:effectLst/>
                <a:latin typeface="urw-din"/>
              </a:rPr>
              <a:t>THEN</a:t>
            </a:r>
            <a:r>
              <a:rPr lang="en-US" sz="2400" b="0" i="0" dirty="0">
                <a:solidFill>
                  <a:schemeClr val="bg1"/>
                </a:solidFill>
                <a:effectLst/>
                <a:latin typeface="urw-din"/>
              </a:rPr>
              <a:t> means A consequent is an item {</a:t>
            </a:r>
            <a:r>
              <a:rPr lang="en-US" sz="2400" b="0" i="0" dirty="0">
                <a:solidFill>
                  <a:schemeClr val="bg1"/>
                </a:solidFill>
                <a:effectLst/>
                <a:latin typeface="urw-din"/>
                <a:sym typeface="Wingdings" panose="05000000000000000000" pitchFamily="2" charset="2"/>
              </a:rPr>
              <a:t>Paper Towels</a:t>
            </a:r>
            <a:r>
              <a:rPr lang="en-US" sz="2400" b="0" i="0" dirty="0">
                <a:solidFill>
                  <a:schemeClr val="bg1"/>
                </a:solidFill>
                <a:effectLst/>
                <a:latin typeface="urw-din"/>
              </a:rPr>
              <a:t>}  found in combination with the antecedent.</a:t>
            </a:r>
          </a:p>
        </p:txBody>
      </p:sp>
    </p:spTree>
    <p:extLst>
      <p:ext uri="{BB962C8B-B14F-4D97-AF65-F5344CB8AC3E}">
        <p14:creationId xmlns:p14="http://schemas.microsoft.com/office/powerpoint/2010/main" val="3382114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KNIME WORKFLOW</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FBED4612-296B-0624-DBBC-D31B2F93BBD6}"/>
              </a:ext>
            </a:extLst>
          </p:cNvPr>
          <p:cNvPicPr>
            <a:picLocks noChangeAspect="1"/>
          </p:cNvPicPr>
          <p:nvPr/>
        </p:nvPicPr>
        <p:blipFill>
          <a:blip r:embed="rId2"/>
          <a:stretch>
            <a:fillRect/>
          </a:stretch>
        </p:blipFill>
        <p:spPr>
          <a:xfrm>
            <a:off x="4524651" y="849990"/>
            <a:ext cx="7646543" cy="4476612"/>
          </a:xfrm>
          <a:prstGeom prst="rect">
            <a:avLst/>
          </a:prstGeom>
        </p:spPr>
      </p:pic>
    </p:spTree>
    <p:extLst>
      <p:ext uri="{BB962C8B-B14F-4D97-AF65-F5344CB8AC3E}">
        <p14:creationId xmlns:p14="http://schemas.microsoft.com/office/powerpoint/2010/main" val="924351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938992"/>
            </a:xfrm>
            <a:prstGeom prst="rect">
              <a:avLst/>
            </a:prstGeom>
            <a:noFill/>
          </p:spPr>
          <p:txBody>
            <a:bodyPr wrap="square" rtlCol="0">
              <a:spAutoFit/>
            </a:bodyPr>
            <a:lstStyle/>
            <a:p>
              <a:pPr algn="ctr"/>
              <a:r>
                <a:rPr lang="en-US" sz="4000" dirty="0">
                  <a:solidFill>
                    <a:srgbClr val="FFFF00"/>
                  </a:solidFill>
                </a:rPr>
                <a:t>Confidence &amp; Support</a:t>
              </a:r>
            </a:p>
            <a:p>
              <a:pPr algn="ctr"/>
              <a:r>
                <a:rPr lang="en-US" sz="4000" dirty="0">
                  <a:solidFill>
                    <a:srgbClr val="FFFF00"/>
                  </a:solidFill>
                </a:rPr>
                <a:t>Threshold</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A7CBF1B3-CA6B-4AD2-AAAF-B7F8E5471DA3}"/>
              </a:ext>
            </a:extLst>
          </p:cNvPr>
          <p:cNvSpPr/>
          <p:nvPr/>
        </p:nvSpPr>
        <p:spPr>
          <a:xfrm>
            <a:off x="5123154" y="971350"/>
            <a:ext cx="6428915" cy="3760447"/>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r>
              <a:rPr lang="en-US" sz="2400" b="0" i="0" dirty="0">
                <a:solidFill>
                  <a:schemeClr val="bg1"/>
                </a:solidFill>
                <a:effectLst/>
                <a:latin typeface="urw-din"/>
              </a:rPr>
              <a:t>The Threshold for Confidence &amp; Su</a:t>
            </a:r>
            <a:r>
              <a:rPr lang="en-US" sz="2400" dirty="0">
                <a:solidFill>
                  <a:schemeClr val="bg1"/>
                </a:solidFill>
                <a:latin typeface="urw-din"/>
              </a:rPr>
              <a:t>pport given as below:</a:t>
            </a:r>
          </a:p>
          <a:p>
            <a:pPr fontAlgn="base"/>
            <a:endParaRPr lang="en-US" sz="2400" dirty="0">
              <a:solidFill>
                <a:schemeClr val="bg1"/>
              </a:solidFill>
              <a:latin typeface="urw-din"/>
            </a:endParaRPr>
          </a:p>
          <a:p>
            <a:pPr fontAlgn="base"/>
            <a:r>
              <a:rPr lang="en-US" sz="2400" dirty="0">
                <a:solidFill>
                  <a:schemeClr val="bg1"/>
                </a:solidFill>
                <a:latin typeface="urw-din"/>
              </a:rPr>
              <a:t>Rule X </a:t>
            </a:r>
            <a:r>
              <a:rPr lang="en-US" sz="2400" dirty="0">
                <a:solidFill>
                  <a:schemeClr val="bg1"/>
                </a:solidFill>
                <a:latin typeface="urw-din"/>
                <a:sym typeface="Wingdings" panose="05000000000000000000" pitchFamily="2" charset="2"/>
              </a:rPr>
              <a:t> Y</a:t>
            </a:r>
          </a:p>
          <a:p>
            <a:pPr fontAlgn="base"/>
            <a:endParaRPr lang="en-US" sz="2400" dirty="0">
              <a:solidFill>
                <a:schemeClr val="bg1"/>
              </a:solidFill>
              <a:latin typeface="urw-din"/>
              <a:sym typeface="Wingdings" panose="05000000000000000000" pitchFamily="2" charset="2"/>
            </a:endParaRPr>
          </a:p>
          <a:p>
            <a:pPr fontAlgn="base"/>
            <a:r>
              <a:rPr lang="en-US" sz="2400" dirty="0">
                <a:solidFill>
                  <a:schemeClr val="bg1"/>
                </a:solidFill>
                <a:latin typeface="urw-din"/>
                <a:sym typeface="Wingdings" panose="05000000000000000000" pitchFamily="2" charset="2"/>
              </a:rPr>
              <a:t>Support = </a:t>
            </a:r>
            <a:r>
              <a:rPr lang="en-US" sz="2400" dirty="0" err="1">
                <a:solidFill>
                  <a:schemeClr val="bg1"/>
                </a:solidFill>
                <a:latin typeface="urw-din"/>
                <a:sym typeface="Wingdings" panose="05000000000000000000" pitchFamily="2" charset="2"/>
              </a:rPr>
              <a:t>frq</a:t>
            </a:r>
            <a:r>
              <a:rPr lang="en-US" sz="2400" dirty="0">
                <a:solidFill>
                  <a:schemeClr val="bg1"/>
                </a:solidFill>
                <a:latin typeface="urw-din"/>
                <a:sym typeface="Wingdings" panose="05000000000000000000" pitchFamily="2" charset="2"/>
              </a:rPr>
              <a:t>(X,Y)/N = 0.05 (Threshold)</a:t>
            </a:r>
          </a:p>
          <a:p>
            <a:pPr fontAlgn="base"/>
            <a:endParaRPr lang="en-US" sz="2400" dirty="0">
              <a:solidFill>
                <a:schemeClr val="bg1"/>
              </a:solidFill>
              <a:latin typeface="urw-din"/>
              <a:sym typeface="Wingdings" panose="05000000000000000000" pitchFamily="2" charset="2"/>
            </a:endParaRPr>
          </a:p>
          <a:p>
            <a:pPr fontAlgn="base"/>
            <a:r>
              <a:rPr lang="en-US" sz="2400" dirty="0">
                <a:solidFill>
                  <a:schemeClr val="bg1"/>
                </a:solidFill>
                <a:latin typeface="urw-din"/>
                <a:sym typeface="Wingdings" panose="05000000000000000000" pitchFamily="2" charset="2"/>
              </a:rPr>
              <a:t>Confidence = </a:t>
            </a:r>
            <a:r>
              <a:rPr lang="en-US" sz="2400" dirty="0" err="1">
                <a:solidFill>
                  <a:schemeClr val="bg1"/>
                </a:solidFill>
                <a:latin typeface="urw-din"/>
                <a:sym typeface="Wingdings" panose="05000000000000000000" pitchFamily="2" charset="2"/>
              </a:rPr>
              <a:t>frq</a:t>
            </a:r>
            <a:r>
              <a:rPr lang="en-US" sz="2400" dirty="0">
                <a:solidFill>
                  <a:schemeClr val="bg1"/>
                </a:solidFill>
                <a:latin typeface="urw-din"/>
                <a:sym typeface="Wingdings" panose="05000000000000000000" pitchFamily="2" charset="2"/>
              </a:rPr>
              <a:t>(X,Y)/</a:t>
            </a:r>
            <a:r>
              <a:rPr lang="en-US" sz="2400" dirty="0" err="1">
                <a:solidFill>
                  <a:schemeClr val="bg1"/>
                </a:solidFill>
                <a:latin typeface="urw-din"/>
                <a:sym typeface="Wingdings" panose="05000000000000000000" pitchFamily="2" charset="2"/>
              </a:rPr>
              <a:t>frq</a:t>
            </a:r>
            <a:r>
              <a:rPr lang="en-US" sz="2400" dirty="0">
                <a:solidFill>
                  <a:schemeClr val="bg1"/>
                </a:solidFill>
                <a:latin typeface="urw-din"/>
                <a:sym typeface="Wingdings" panose="05000000000000000000" pitchFamily="2" charset="2"/>
              </a:rPr>
              <a:t>(X) = 0.5 (Threshold)</a:t>
            </a:r>
          </a:p>
          <a:p>
            <a:pPr fontAlgn="base"/>
            <a:endParaRPr lang="en-US" sz="2400" dirty="0">
              <a:solidFill>
                <a:schemeClr val="bg1"/>
              </a:solidFill>
              <a:latin typeface="urw-din"/>
            </a:endParaRPr>
          </a:p>
        </p:txBody>
      </p:sp>
    </p:spTree>
    <p:extLst>
      <p:ext uri="{BB962C8B-B14F-4D97-AF65-F5344CB8AC3E}">
        <p14:creationId xmlns:p14="http://schemas.microsoft.com/office/powerpoint/2010/main" val="125494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Associations Table</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6E02B545-6C37-4201-6557-C9181A3F8A88}"/>
              </a:ext>
            </a:extLst>
          </p:cNvPr>
          <p:cNvPicPr>
            <a:picLocks noChangeAspect="1"/>
          </p:cNvPicPr>
          <p:nvPr/>
        </p:nvPicPr>
        <p:blipFill>
          <a:blip r:embed="rId2"/>
          <a:stretch>
            <a:fillRect/>
          </a:stretch>
        </p:blipFill>
        <p:spPr>
          <a:xfrm>
            <a:off x="4483222" y="781260"/>
            <a:ext cx="7708778" cy="5429250"/>
          </a:xfrm>
          <a:prstGeom prst="rect">
            <a:avLst/>
          </a:prstGeom>
        </p:spPr>
      </p:pic>
    </p:spTree>
    <p:extLst>
      <p:ext uri="{BB962C8B-B14F-4D97-AF65-F5344CB8AC3E}">
        <p14:creationId xmlns:p14="http://schemas.microsoft.com/office/powerpoint/2010/main" val="1615273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2554545"/>
            </a:xfrm>
            <a:prstGeom prst="rect">
              <a:avLst/>
            </a:prstGeom>
            <a:noFill/>
          </p:spPr>
          <p:txBody>
            <a:bodyPr wrap="square" rtlCol="0">
              <a:spAutoFit/>
            </a:bodyPr>
            <a:lstStyle/>
            <a:p>
              <a:pPr algn="ctr"/>
              <a:r>
                <a:rPr lang="en-US" sz="4000" dirty="0">
                  <a:solidFill>
                    <a:srgbClr val="FFFF00"/>
                  </a:solidFill>
                </a:rPr>
                <a:t>Support,</a:t>
              </a:r>
            </a:p>
            <a:p>
              <a:pPr algn="ctr"/>
              <a:r>
                <a:rPr lang="en-US" sz="4000" dirty="0">
                  <a:solidFill>
                    <a:srgbClr val="FFFF00"/>
                  </a:solidFill>
                </a:rPr>
                <a:t>Confidence</a:t>
              </a:r>
            </a:p>
            <a:p>
              <a:pPr algn="ctr"/>
              <a:r>
                <a:rPr lang="en-US" sz="4000" dirty="0">
                  <a:solidFill>
                    <a:srgbClr val="FFFF00"/>
                  </a:solidFill>
                </a:rPr>
                <a:t>&amp;</a:t>
              </a:r>
            </a:p>
            <a:p>
              <a:pPr algn="ctr"/>
              <a:r>
                <a:rPr lang="en-US" sz="4000" dirty="0">
                  <a:solidFill>
                    <a:srgbClr val="FFFF00"/>
                  </a:solidFill>
                </a:rPr>
                <a:t>Lift</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A7CBF1B3-CA6B-4AD2-AAAF-B7F8E5471DA3}"/>
              </a:ext>
            </a:extLst>
          </p:cNvPr>
          <p:cNvSpPr/>
          <p:nvPr/>
        </p:nvSpPr>
        <p:spPr>
          <a:xfrm>
            <a:off x="5123154" y="971350"/>
            <a:ext cx="6428915" cy="4133310"/>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r>
              <a:rPr lang="en-US" sz="2400" dirty="0">
                <a:solidFill>
                  <a:schemeClr val="bg1"/>
                </a:solidFill>
                <a:latin typeface="urw-din"/>
              </a:rPr>
              <a:t>Where X is Combination</a:t>
            </a:r>
          </a:p>
          <a:p>
            <a:pPr fontAlgn="base"/>
            <a:endParaRPr lang="en-US" sz="2400" dirty="0">
              <a:solidFill>
                <a:schemeClr val="bg1"/>
              </a:solidFill>
              <a:latin typeface="urw-din"/>
            </a:endParaRPr>
          </a:p>
          <a:p>
            <a:pPr fontAlgn="base"/>
            <a:r>
              <a:rPr lang="en-US" sz="2400" dirty="0">
                <a:solidFill>
                  <a:schemeClr val="bg1"/>
                </a:solidFill>
                <a:latin typeface="urw-din"/>
              </a:rPr>
              <a:t>Rule who bought X </a:t>
            </a:r>
            <a:r>
              <a:rPr lang="en-US" sz="2400" dirty="0">
                <a:solidFill>
                  <a:schemeClr val="bg1"/>
                </a:solidFill>
                <a:latin typeface="urw-din"/>
                <a:sym typeface="Wingdings" panose="05000000000000000000" pitchFamily="2" charset="2"/>
              </a:rPr>
              <a:t>  also bought Y</a:t>
            </a:r>
          </a:p>
          <a:p>
            <a:pPr fontAlgn="base"/>
            <a:endParaRPr lang="en-US" sz="2400" dirty="0">
              <a:solidFill>
                <a:schemeClr val="bg1"/>
              </a:solidFill>
              <a:latin typeface="urw-din"/>
              <a:sym typeface="Wingdings" panose="05000000000000000000" pitchFamily="2" charset="2"/>
            </a:endParaRPr>
          </a:p>
          <a:p>
            <a:pPr fontAlgn="base"/>
            <a:r>
              <a:rPr lang="en-US" sz="2400" dirty="0">
                <a:solidFill>
                  <a:schemeClr val="bg1"/>
                </a:solidFill>
                <a:latin typeface="urw-din"/>
                <a:sym typeface="Wingdings" panose="05000000000000000000" pitchFamily="2" charset="2"/>
              </a:rPr>
              <a:t>Support = </a:t>
            </a:r>
            <a:r>
              <a:rPr lang="en-US" sz="2400" dirty="0" err="1">
                <a:solidFill>
                  <a:schemeClr val="bg1"/>
                </a:solidFill>
                <a:latin typeface="urw-din"/>
                <a:sym typeface="Wingdings" panose="05000000000000000000" pitchFamily="2" charset="2"/>
              </a:rPr>
              <a:t>frq</a:t>
            </a:r>
            <a:r>
              <a:rPr lang="en-US" sz="2400" dirty="0">
                <a:solidFill>
                  <a:schemeClr val="bg1"/>
                </a:solidFill>
                <a:latin typeface="urw-din"/>
                <a:sym typeface="Wingdings" panose="05000000000000000000" pitchFamily="2" charset="2"/>
              </a:rPr>
              <a:t>(X,Y)/N</a:t>
            </a:r>
          </a:p>
          <a:p>
            <a:pPr fontAlgn="base"/>
            <a:endParaRPr lang="en-US" sz="2400" dirty="0">
              <a:solidFill>
                <a:schemeClr val="bg1"/>
              </a:solidFill>
              <a:latin typeface="urw-din"/>
              <a:sym typeface="Wingdings" panose="05000000000000000000" pitchFamily="2" charset="2"/>
            </a:endParaRPr>
          </a:p>
          <a:p>
            <a:pPr fontAlgn="base"/>
            <a:r>
              <a:rPr lang="en-US" sz="2400" dirty="0">
                <a:solidFill>
                  <a:schemeClr val="bg1"/>
                </a:solidFill>
                <a:latin typeface="urw-din"/>
                <a:sym typeface="Wingdings" panose="05000000000000000000" pitchFamily="2" charset="2"/>
              </a:rPr>
              <a:t>Confidence = </a:t>
            </a:r>
            <a:r>
              <a:rPr lang="en-US" sz="2400" dirty="0" err="1">
                <a:solidFill>
                  <a:schemeClr val="bg1"/>
                </a:solidFill>
                <a:latin typeface="urw-din"/>
                <a:sym typeface="Wingdings" panose="05000000000000000000" pitchFamily="2" charset="2"/>
              </a:rPr>
              <a:t>frq</a:t>
            </a:r>
            <a:r>
              <a:rPr lang="en-US" sz="2400" dirty="0">
                <a:solidFill>
                  <a:schemeClr val="bg1"/>
                </a:solidFill>
                <a:latin typeface="urw-din"/>
                <a:sym typeface="Wingdings" panose="05000000000000000000" pitchFamily="2" charset="2"/>
              </a:rPr>
              <a:t>(X,Y)/</a:t>
            </a:r>
            <a:r>
              <a:rPr lang="en-US" sz="2400" dirty="0" err="1">
                <a:solidFill>
                  <a:schemeClr val="bg1"/>
                </a:solidFill>
                <a:latin typeface="urw-din"/>
                <a:sym typeface="Wingdings" panose="05000000000000000000" pitchFamily="2" charset="2"/>
              </a:rPr>
              <a:t>frq</a:t>
            </a:r>
            <a:r>
              <a:rPr lang="en-US" sz="2400" dirty="0">
                <a:solidFill>
                  <a:schemeClr val="bg1"/>
                </a:solidFill>
                <a:latin typeface="urw-din"/>
                <a:sym typeface="Wingdings" panose="05000000000000000000" pitchFamily="2" charset="2"/>
              </a:rPr>
              <a:t>(X)</a:t>
            </a:r>
          </a:p>
          <a:p>
            <a:pPr fontAlgn="base"/>
            <a:endParaRPr lang="en-US" sz="2400" dirty="0">
              <a:solidFill>
                <a:schemeClr val="bg1"/>
              </a:solidFill>
              <a:latin typeface="urw-din"/>
              <a:sym typeface="Wingdings" panose="05000000000000000000" pitchFamily="2" charset="2"/>
            </a:endParaRPr>
          </a:p>
          <a:p>
            <a:pPr fontAlgn="base"/>
            <a:r>
              <a:rPr lang="en-US" sz="2400" dirty="0">
                <a:solidFill>
                  <a:schemeClr val="bg1"/>
                </a:solidFill>
                <a:latin typeface="urw-din"/>
                <a:sym typeface="Wingdings" panose="05000000000000000000" pitchFamily="2" charset="2"/>
              </a:rPr>
              <a:t>Lift = Support(X,Y) / [Support(X) * Support (Y)]</a:t>
            </a:r>
            <a:endParaRPr lang="en-US" sz="2400" dirty="0">
              <a:solidFill>
                <a:schemeClr val="bg1"/>
              </a:solidFill>
              <a:latin typeface="urw-din"/>
            </a:endParaRPr>
          </a:p>
          <a:p>
            <a:pPr fontAlgn="base"/>
            <a:endParaRPr lang="en-US" sz="2400" dirty="0">
              <a:solidFill>
                <a:schemeClr val="bg1"/>
              </a:solidFill>
              <a:latin typeface="urw-din"/>
            </a:endParaRPr>
          </a:p>
        </p:txBody>
      </p:sp>
    </p:spTree>
    <p:extLst>
      <p:ext uri="{BB962C8B-B14F-4D97-AF65-F5344CB8AC3E}">
        <p14:creationId xmlns:p14="http://schemas.microsoft.com/office/powerpoint/2010/main" val="3233439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3785652"/>
            </a:xfrm>
            <a:prstGeom prst="rect">
              <a:avLst/>
            </a:prstGeom>
            <a:noFill/>
          </p:spPr>
          <p:txBody>
            <a:bodyPr wrap="square" rtlCol="0">
              <a:spAutoFit/>
            </a:bodyPr>
            <a:lstStyle/>
            <a:p>
              <a:pPr algn="ctr"/>
              <a:r>
                <a:rPr lang="en-US" sz="4000" dirty="0">
                  <a:solidFill>
                    <a:srgbClr val="FFFF00"/>
                  </a:solidFill>
                </a:rPr>
                <a:t>Support,</a:t>
              </a:r>
            </a:p>
            <a:p>
              <a:pPr algn="ctr"/>
              <a:r>
                <a:rPr lang="en-US" sz="4000" dirty="0">
                  <a:solidFill>
                    <a:srgbClr val="FFFF00"/>
                  </a:solidFill>
                </a:rPr>
                <a:t>Confidence</a:t>
              </a:r>
            </a:p>
            <a:p>
              <a:pPr algn="ctr"/>
              <a:r>
                <a:rPr lang="en-US" sz="4000" dirty="0">
                  <a:solidFill>
                    <a:srgbClr val="FFFF00"/>
                  </a:solidFill>
                </a:rPr>
                <a:t>&amp;</a:t>
              </a:r>
            </a:p>
            <a:p>
              <a:pPr algn="ctr"/>
              <a:r>
                <a:rPr lang="en-US" sz="4000" dirty="0">
                  <a:solidFill>
                    <a:srgbClr val="FFFF00"/>
                  </a:solidFill>
                </a:rPr>
                <a:t>Lift</a:t>
              </a:r>
            </a:p>
            <a:p>
              <a:pPr algn="ctr"/>
              <a:endParaRPr lang="en-US" sz="4000" dirty="0">
                <a:solidFill>
                  <a:srgbClr val="FFFF00"/>
                </a:solidFill>
              </a:endParaRPr>
            </a:p>
            <a:p>
              <a:pPr algn="ctr"/>
              <a:r>
                <a:rPr lang="en-US" sz="4000" dirty="0">
                  <a:solidFill>
                    <a:srgbClr val="FFFF00"/>
                  </a:solidFill>
                </a:rPr>
                <a:t>Example</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A7CBF1B3-CA6B-4AD2-AAAF-B7F8E5471DA3}"/>
              </a:ext>
            </a:extLst>
          </p:cNvPr>
          <p:cNvSpPr/>
          <p:nvPr/>
        </p:nvSpPr>
        <p:spPr>
          <a:xfrm>
            <a:off x="5123154" y="971349"/>
            <a:ext cx="6428915" cy="5393939"/>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sz="2400" b="0" i="0" dirty="0">
                <a:solidFill>
                  <a:schemeClr val="bg1"/>
                </a:solidFill>
                <a:effectLst/>
                <a:latin typeface="source-serif-pro"/>
              </a:rPr>
              <a:t>Assume there are 100 customers</a:t>
            </a:r>
          </a:p>
          <a:p>
            <a:pPr algn="l"/>
            <a:endParaRPr lang="en-US" sz="2400" b="0" i="0" dirty="0">
              <a:solidFill>
                <a:schemeClr val="bg1"/>
              </a:solidFill>
              <a:effectLst/>
              <a:latin typeface="source-serif-pro"/>
            </a:endParaRPr>
          </a:p>
          <a:p>
            <a:pPr algn="l"/>
            <a:r>
              <a:rPr lang="en-US" sz="2400" b="0" i="0" dirty="0">
                <a:solidFill>
                  <a:schemeClr val="bg1"/>
                </a:solidFill>
                <a:effectLst/>
                <a:latin typeface="source-serif-pro"/>
              </a:rPr>
              <a:t>10 of them bought milk, 8 bought butter and 6 bought both of them.</a:t>
            </a:r>
          </a:p>
          <a:p>
            <a:pPr algn="l"/>
            <a:endParaRPr lang="en-US" sz="2400" b="0" i="0" dirty="0">
              <a:solidFill>
                <a:schemeClr val="bg1"/>
              </a:solidFill>
              <a:effectLst/>
              <a:latin typeface="source-serif-pro"/>
            </a:endParaRPr>
          </a:p>
          <a:p>
            <a:pPr algn="l"/>
            <a:r>
              <a:rPr lang="en-US" sz="2400" b="0" i="0" dirty="0">
                <a:solidFill>
                  <a:schemeClr val="bg1"/>
                </a:solidFill>
                <a:effectLst/>
                <a:latin typeface="source-serif-pro"/>
              </a:rPr>
              <a:t>bought milk =&gt; bought butter</a:t>
            </a:r>
          </a:p>
          <a:p>
            <a:pPr algn="l"/>
            <a:endParaRPr lang="en-US" sz="2400" b="0" i="0" dirty="0">
              <a:solidFill>
                <a:schemeClr val="bg1"/>
              </a:solidFill>
              <a:effectLst/>
              <a:latin typeface="source-serif-pro"/>
            </a:endParaRPr>
          </a:p>
          <a:p>
            <a:pPr marL="342900" indent="-342900" algn="l">
              <a:buFont typeface="Arial" panose="020B0604020202020204" pitchFamily="34" charset="0"/>
              <a:buChar char="•"/>
            </a:pPr>
            <a:r>
              <a:rPr lang="en-US" sz="2400" b="0" i="0" dirty="0">
                <a:solidFill>
                  <a:schemeClr val="bg1"/>
                </a:solidFill>
                <a:effectLst/>
                <a:latin typeface="source-serif-pro"/>
              </a:rPr>
              <a:t>support = P(Milk &amp; Butter) = 6/100 = 0.06</a:t>
            </a:r>
          </a:p>
          <a:p>
            <a:pPr marL="342900" indent="-342900" algn="l">
              <a:buFont typeface="Arial" panose="020B0604020202020204" pitchFamily="34" charset="0"/>
              <a:buChar char="•"/>
            </a:pPr>
            <a:r>
              <a:rPr lang="en-US" sz="2400" b="0" i="0" dirty="0">
                <a:solidFill>
                  <a:schemeClr val="bg1"/>
                </a:solidFill>
                <a:effectLst/>
                <a:latin typeface="source-serif-pro"/>
              </a:rPr>
              <a:t>confidence = support/P(Butter) = 0.06/0.08 = 0.75</a:t>
            </a:r>
          </a:p>
          <a:p>
            <a:pPr marL="342900" indent="-342900" algn="l">
              <a:buFont typeface="Arial" panose="020B0604020202020204" pitchFamily="34" charset="0"/>
              <a:buChar char="•"/>
            </a:pPr>
            <a:r>
              <a:rPr lang="en-US" sz="2400" b="0" i="0" dirty="0">
                <a:solidFill>
                  <a:schemeClr val="bg1"/>
                </a:solidFill>
                <a:effectLst/>
                <a:latin typeface="source-serif-pro"/>
              </a:rPr>
              <a:t>lift = confidence/P(Milk) = 0.75/0.10 = 7.5</a:t>
            </a:r>
          </a:p>
        </p:txBody>
      </p:sp>
    </p:spTree>
    <p:extLst>
      <p:ext uri="{BB962C8B-B14F-4D97-AF65-F5344CB8AC3E}">
        <p14:creationId xmlns:p14="http://schemas.microsoft.com/office/powerpoint/2010/main" val="1249853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Most Popular Combos</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A7CBF1B3-CA6B-4AD2-AAAF-B7F8E5471DA3}"/>
              </a:ext>
            </a:extLst>
          </p:cNvPr>
          <p:cNvSpPr/>
          <p:nvPr/>
        </p:nvSpPr>
        <p:spPr>
          <a:xfrm>
            <a:off x="4985549" y="3799618"/>
            <a:ext cx="6428915" cy="1713415"/>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sz="2400" b="0" i="0" dirty="0">
                <a:solidFill>
                  <a:schemeClr val="bg1"/>
                </a:solidFill>
                <a:effectLst/>
                <a:latin typeface="source-serif-pro"/>
              </a:rPr>
              <a:t>The above </a:t>
            </a:r>
            <a:r>
              <a:rPr lang="en-US" sz="2400" b="0" i="0" dirty="0">
                <a:solidFill>
                  <a:srgbClr val="FFFF00"/>
                </a:solidFill>
                <a:effectLst/>
                <a:latin typeface="source-serif-pro"/>
              </a:rPr>
              <a:t>items</a:t>
            </a:r>
            <a:r>
              <a:rPr lang="en-US" sz="2400" b="0" i="0" dirty="0">
                <a:solidFill>
                  <a:schemeClr val="bg1"/>
                </a:solidFill>
                <a:effectLst/>
                <a:latin typeface="source-serif-pro"/>
              </a:rPr>
              <a:t> are the top 5 most popular combos with its </a:t>
            </a:r>
            <a:r>
              <a:rPr lang="en-US" sz="2400" b="0" i="0" dirty="0">
                <a:solidFill>
                  <a:srgbClr val="FFFF00"/>
                </a:solidFill>
                <a:effectLst/>
                <a:latin typeface="source-serif-pro"/>
              </a:rPr>
              <a:t>Consequent</a:t>
            </a:r>
            <a:r>
              <a:rPr lang="en-US" sz="2400" b="0" i="0" dirty="0">
                <a:solidFill>
                  <a:schemeClr val="bg1"/>
                </a:solidFill>
                <a:effectLst/>
                <a:latin typeface="source-serif-pro"/>
              </a:rPr>
              <a:t>.</a:t>
            </a:r>
          </a:p>
        </p:txBody>
      </p:sp>
      <p:graphicFrame>
        <p:nvGraphicFramePr>
          <p:cNvPr id="4" name="Table 3">
            <a:extLst>
              <a:ext uri="{FF2B5EF4-FFF2-40B4-BE49-F238E27FC236}">
                <a16:creationId xmlns:a16="http://schemas.microsoft.com/office/drawing/2014/main" id="{5CE4C9FC-543C-7563-EE1E-45A44C287FD7}"/>
              </a:ext>
            </a:extLst>
          </p:cNvPr>
          <p:cNvGraphicFramePr>
            <a:graphicFrameLocks noGrp="1"/>
          </p:cNvGraphicFramePr>
          <p:nvPr>
            <p:extLst>
              <p:ext uri="{D42A27DB-BD31-4B8C-83A1-F6EECF244321}">
                <p14:modId xmlns:p14="http://schemas.microsoft.com/office/powerpoint/2010/main" val="2284968370"/>
              </p:ext>
            </p:extLst>
          </p:nvPr>
        </p:nvGraphicFramePr>
        <p:xfrm>
          <a:off x="4955157" y="1126354"/>
          <a:ext cx="6489700" cy="2290932"/>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394092972"/>
                    </a:ext>
                  </a:extLst>
                </a:gridCol>
                <a:gridCol w="1016000">
                  <a:extLst>
                    <a:ext uri="{9D8B030D-6E8A-4147-A177-3AD203B41FA5}">
                      <a16:colId xmlns:a16="http://schemas.microsoft.com/office/drawing/2014/main" val="3697572517"/>
                    </a:ext>
                  </a:extLst>
                </a:gridCol>
                <a:gridCol w="723900">
                  <a:extLst>
                    <a:ext uri="{9D8B030D-6E8A-4147-A177-3AD203B41FA5}">
                      <a16:colId xmlns:a16="http://schemas.microsoft.com/office/drawing/2014/main" val="2577894314"/>
                    </a:ext>
                  </a:extLst>
                </a:gridCol>
                <a:gridCol w="1016000">
                  <a:extLst>
                    <a:ext uri="{9D8B030D-6E8A-4147-A177-3AD203B41FA5}">
                      <a16:colId xmlns:a16="http://schemas.microsoft.com/office/drawing/2014/main" val="1021626412"/>
                    </a:ext>
                  </a:extLst>
                </a:gridCol>
                <a:gridCol w="825500">
                  <a:extLst>
                    <a:ext uri="{9D8B030D-6E8A-4147-A177-3AD203B41FA5}">
                      <a16:colId xmlns:a16="http://schemas.microsoft.com/office/drawing/2014/main" val="1108160428"/>
                    </a:ext>
                  </a:extLst>
                </a:gridCol>
                <a:gridCol w="2082800">
                  <a:extLst>
                    <a:ext uri="{9D8B030D-6E8A-4147-A177-3AD203B41FA5}">
                      <a16:colId xmlns:a16="http://schemas.microsoft.com/office/drawing/2014/main" val="1410427165"/>
                    </a:ext>
                  </a:extLst>
                </a:gridCol>
              </a:tblGrid>
              <a:tr h="307540">
                <a:tc>
                  <a:txBody>
                    <a:bodyPr/>
                    <a:lstStyle/>
                    <a:p>
                      <a:pPr algn="ctr" fontAlgn="ctr"/>
                      <a:r>
                        <a:rPr lang="en-IN" sz="1400" b="1" u="none" strike="noStrike">
                          <a:effectLst/>
                          <a:highlight>
                            <a:srgbClr val="FFFF00"/>
                          </a:highlight>
                        </a:rPr>
                        <a:t>Support</a:t>
                      </a:r>
                      <a:endParaRPr lang="en-IN" sz="1400" b="1"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a:effectLst/>
                          <a:highlight>
                            <a:srgbClr val="FFFF00"/>
                          </a:highlight>
                        </a:rPr>
                        <a:t>Confidence</a:t>
                      </a:r>
                      <a:endParaRPr lang="en-IN" sz="1400" b="1"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a:effectLst/>
                          <a:highlight>
                            <a:srgbClr val="FFFF00"/>
                          </a:highlight>
                        </a:rPr>
                        <a:t>Lift</a:t>
                      </a:r>
                      <a:endParaRPr lang="en-IN" sz="1400" b="1"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a:effectLst/>
                          <a:highlight>
                            <a:srgbClr val="FFFF00"/>
                          </a:highlight>
                        </a:rPr>
                        <a:t>Consequent</a:t>
                      </a:r>
                      <a:endParaRPr lang="en-IN" sz="1400" b="1"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a:effectLst/>
                          <a:highlight>
                            <a:srgbClr val="FFFF00"/>
                          </a:highlight>
                        </a:rPr>
                        <a:t>implies</a:t>
                      </a:r>
                      <a:endParaRPr lang="en-IN" sz="1400" b="1"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dirty="0">
                          <a:effectLst/>
                          <a:highlight>
                            <a:srgbClr val="FFFF00"/>
                          </a:highlight>
                        </a:rPr>
                        <a:t>Items</a:t>
                      </a:r>
                      <a:endParaRPr lang="en-IN" sz="1400" b="1" i="0" u="none" strike="noStrike" dirty="0">
                        <a:solidFill>
                          <a:srgbClr val="000000"/>
                        </a:solidFill>
                        <a:effectLst/>
                        <a:highlight>
                          <a:srgbClr val="FFFF00"/>
                        </a:highlight>
                        <a:latin typeface="Calibri" panose="020F0502020204030204" pitchFamily="34" charset="0"/>
                      </a:endParaRPr>
                    </a:p>
                  </a:txBody>
                  <a:tcPr marL="7620" marR="7620" marT="7620" marB="0" anchor="ctr"/>
                </a:tc>
                <a:extLst>
                  <a:ext uri="{0D108BD9-81ED-4DB2-BD59-A6C34878D82A}">
                    <a16:rowId xmlns:a16="http://schemas.microsoft.com/office/drawing/2014/main" val="155248471"/>
                  </a:ext>
                </a:extLst>
              </a:tr>
              <a:tr h="246032">
                <a:tc>
                  <a:txBody>
                    <a:bodyPr/>
                    <a:lstStyle/>
                    <a:p>
                      <a:pPr algn="ctr" fontAlgn="ctr"/>
                      <a:r>
                        <a:rPr lang="en-IN" sz="1400" u="none" strike="noStrike">
                          <a:effectLst/>
                        </a:rPr>
                        <a:t>0.06</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0.65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1.79</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400" u="none" strike="noStrike">
                          <a:effectLst/>
                        </a:rPr>
                        <a:t>paper towels</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&lt;---</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400" u="none" strike="noStrike">
                          <a:effectLst/>
                        </a:rPr>
                        <a:t>[eggs, ice cream, pasta]</a:t>
                      </a:r>
                      <a:endParaRPr lang="en-IN"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89653023"/>
                  </a:ext>
                </a:extLst>
              </a:tr>
              <a:tr h="246032">
                <a:tc>
                  <a:txBody>
                    <a:bodyPr/>
                    <a:lstStyle/>
                    <a:p>
                      <a:pPr algn="ctr" fontAlgn="ctr"/>
                      <a:r>
                        <a:rPr lang="en-IN" sz="1400" u="none" strike="noStrike">
                          <a:effectLst/>
                        </a:rPr>
                        <a:t>0.06</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0.64</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1.73</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400" u="none" strike="noStrike">
                          <a:effectLst/>
                        </a:rPr>
                        <a:t>pasta</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&lt;---</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400" u="none" strike="noStrike" dirty="0">
                          <a:effectLst/>
                        </a:rPr>
                        <a:t>[paper towels, eggs, ice cream]</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93559111"/>
                  </a:ext>
                </a:extLst>
              </a:tr>
              <a:tr h="246032">
                <a:tc>
                  <a:txBody>
                    <a:bodyPr/>
                    <a:lstStyle/>
                    <a:p>
                      <a:pPr algn="ctr" fontAlgn="ctr"/>
                      <a:r>
                        <a:rPr lang="en-IN" sz="1400" u="none" strike="noStrike">
                          <a:effectLst/>
                        </a:rPr>
                        <a:t>0.05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0.67</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1.73</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400" u="none" strike="noStrike">
                          <a:effectLst/>
                        </a:rPr>
                        <a:t>cheeses</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&lt;---</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400" u="none" strike="noStrike" dirty="0">
                          <a:effectLst/>
                        </a:rPr>
                        <a:t>[bagels, cereals, sandwich bags]</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78788578"/>
                  </a:ext>
                </a:extLst>
              </a:tr>
              <a:tr h="246032">
                <a:tc>
                  <a:txBody>
                    <a:bodyPr/>
                    <a:lstStyle/>
                    <a:p>
                      <a:pPr algn="ctr" fontAlgn="ctr"/>
                      <a:r>
                        <a:rPr lang="en-IN" sz="1400" u="none" strike="noStrike">
                          <a:effectLst/>
                        </a:rPr>
                        <a:t>0.05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0.64</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1.70</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400" u="none" strike="noStrike">
                          <a:effectLst/>
                        </a:rPr>
                        <a:t>juice</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&lt;---</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fi-FI" sz="1400" u="none" strike="noStrike">
                          <a:effectLst/>
                        </a:rPr>
                        <a:t>[yogurt, toilet paper, aluminum foil]</a:t>
                      </a:r>
                      <a:endParaRPr lang="fi-FI"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42491471"/>
                  </a:ext>
                </a:extLst>
              </a:tr>
              <a:tr h="246032">
                <a:tc>
                  <a:txBody>
                    <a:bodyPr/>
                    <a:lstStyle/>
                    <a:p>
                      <a:pPr algn="ctr" fontAlgn="ctr"/>
                      <a:r>
                        <a:rPr lang="en-IN" sz="1400" u="none" strike="noStrike">
                          <a:effectLst/>
                        </a:rPr>
                        <a:t>0.05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0.63</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1.68</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400" u="none" strike="noStrike" dirty="0">
                          <a:effectLst/>
                        </a:rPr>
                        <a:t>mixes</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a:effectLst/>
                        </a:rPr>
                        <a:t>&lt;---</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400" u="none" strike="noStrike" dirty="0">
                          <a:effectLst/>
                        </a:rPr>
                        <a:t>[yogurt, poultry, </a:t>
                      </a:r>
                      <a:r>
                        <a:rPr lang="en-IN" sz="1400" u="none" strike="noStrike" dirty="0" err="1">
                          <a:effectLst/>
                        </a:rPr>
                        <a:t>aluminum</a:t>
                      </a:r>
                      <a:r>
                        <a:rPr lang="en-IN" sz="1400" u="none" strike="noStrike" dirty="0">
                          <a:effectLst/>
                        </a:rPr>
                        <a:t> foil]</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50792707"/>
                  </a:ext>
                </a:extLst>
              </a:tr>
            </a:tbl>
          </a:graphicData>
        </a:graphic>
      </p:graphicFrame>
    </p:spTree>
    <p:extLst>
      <p:ext uri="{BB962C8B-B14F-4D97-AF65-F5344CB8AC3E}">
        <p14:creationId xmlns:p14="http://schemas.microsoft.com/office/powerpoint/2010/main" val="3173521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Popular Combo Meals</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A7CBF1B3-CA6B-4AD2-AAAF-B7F8E5471DA3}"/>
              </a:ext>
            </a:extLst>
          </p:cNvPr>
          <p:cNvSpPr/>
          <p:nvPr/>
        </p:nvSpPr>
        <p:spPr>
          <a:xfrm>
            <a:off x="4985549" y="3799618"/>
            <a:ext cx="6428915" cy="1713415"/>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sz="2400" b="0" i="0" dirty="0">
                <a:solidFill>
                  <a:schemeClr val="bg1"/>
                </a:solidFill>
                <a:effectLst/>
                <a:latin typeface="source-serif-pro"/>
              </a:rPr>
              <a:t>The above </a:t>
            </a:r>
            <a:r>
              <a:rPr lang="en-US" sz="2400" b="0" i="0" dirty="0">
                <a:solidFill>
                  <a:srgbClr val="FFFF00"/>
                </a:solidFill>
                <a:effectLst/>
                <a:latin typeface="source-serif-pro"/>
              </a:rPr>
              <a:t>items</a:t>
            </a:r>
            <a:r>
              <a:rPr lang="en-US" sz="2400" b="0" i="0" dirty="0">
                <a:solidFill>
                  <a:schemeClr val="bg1"/>
                </a:solidFill>
                <a:effectLst/>
                <a:latin typeface="source-serif-pro"/>
              </a:rPr>
              <a:t> are the top 5 most popular combo Meals with its </a:t>
            </a:r>
            <a:r>
              <a:rPr lang="en-US" sz="2400" b="0" i="0" dirty="0">
                <a:solidFill>
                  <a:srgbClr val="FFFF00"/>
                </a:solidFill>
                <a:effectLst/>
                <a:latin typeface="source-serif-pro"/>
              </a:rPr>
              <a:t>Consequent</a:t>
            </a:r>
            <a:r>
              <a:rPr lang="en-US" sz="2400" b="0" i="0" dirty="0">
                <a:solidFill>
                  <a:schemeClr val="bg1"/>
                </a:solidFill>
                <a:effectLst/>
                <a:latin typeface="source-serif-pro"/>
              </a:rPr>
              <a:t>.</a:t>
            </a:r>
          </a:p>
        </p:txBody>
      </p:sp>
      <p:graphicFrame>
        <p:nvGraphicFramePr>
          <p:cNvPr id="4" name="Table 3">
            <a:extLst>
              <a:ext uri="{FF2B5EF4-FFF2-40B4-BE49-F238E27FC236}">
                <a16:creationId xmlns:a16="http://schemas.microsoft.com/office/drawing/2014/main" id="{5CE4C9FC-543C-7563-EE1E-45A44C287FD7}"/>
              </a:ext>
            </a:extLst>
          </p:cNvPr>
          <p:cNvGraphicFramePr>
            <a:graphicFrameLocks noGrp="1"/>
          </p:cNvGraphicFramePr>
          <p:nvPr>
            <p:extLst>
              <p:ext uri="{D42A27DB-BD31-4B8C-83A1-F6EECF244321}">
                <p14:modId xmlns:p14="http://schemas.microsoft.com/office/powerpoint/2010/main" val="91488500"/>
              </p:ext>
            </p:extLst>
          </p:nvPr>
        </p:nvGraphicFramePr>
        <p:xfrm>
          <a:off x="4955157" y="1126354"/>
          <a:ext cx="6489700" cy="2102624"/>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394092972"/>
                    </a:ext>
                  </a:extLst>
                </a:gridCol>
                <a:gridCol w="1016000">
                  <a:extLst>
                    <a:ext uri="{9D8B030D-6E8A-4147-A177-3AD203B41FA5}">
                      <a16:colId xmlns:a16="http://schemas.microsoft.com/office/drawing/2014/main" val="3697572517"/>
                    </a:ext>
                  </a:extLst>
                </a:gridCol>
                <a:gridCol w="723900">
                  <a:extLst>
                    <a:ext uri="{9D8B030D-6E8A-4147-A177-3AD203B41FA5}">
                      <a16:colId xmlns:a16="http://schemas.microsoft.com/office/drawing/2014/main" val="2577894314"/>
                    </a:ext>
                  </a:extLst>
                </a:gridCol>
                <a:gridCol w="1016000">
                  <a:extLst>
                    <a:ext uri="{9D8B030D-6E8A-4147-A177-3AD203B41FA5}">
                      <a16:colId xmlns:a16="http://schemas.microsoft.com/office/drawing/2014/main" val="1021626412"/>
                    </a:ext>
                  </a:extLst>
                </a:gridCol>
                <a:gridCol w="825500">
                  <a:extLst>
                    <a:ext uri="{9D8B030D-6E8A-4147-A177-3AD203B41FA5}">
                      <a16:colId xmlns:a16="http://schemas.microsoft.com/office/drawing/2014/main" val="1108160428"/>
                    </a:ext>
                  </a:extLst>
                </a:gridCol>
                <a:gridCol w="2082800">
                  <a:extLst>
                    <a:ext uri="{9D8B030D-6E8A-4147-A177-3AD203B41FA5}">
                      <a16:colId xmlns:a16="http://schemas.microsoft.com/office/drawing/2014/main" val="1410427165"/>
                    </a:ext>
                  </a:extLst>
                </a:gridCol>
              </a:tblGrid>
              <a:tr h="307540">
                <a:tc>
                  <a:txBody>
                    <a:bodyPr/>
                    <a:lstStyle/>
                    <a:p>
                      <a:pPr algn="ctr" fontAlgn="ctr"/>
                      <a:r>
                        <a:rPr lang="en-IN" sz="1400" b="1" u="none" strike="noStrike">
                          <a:effectLst/>
                          <a:highlight>
                            <a:srgbClr val="FFFF00"/>
                          </a:highlight>
                        </a:rPr>
                        <a:t>Support</a:t>
                      </a:r>
                      <a:endParaRPr lang="en-IN" sz="1400" b="1"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a:effectLst/>
                          <a:highlight>
                            <a:srgbClr val="FFFF00"/>
                          </a:highlight>
                        </a:rPr>
                        <a:t>Confidence</a:t>
                      </a:r>
                      <a:endParaRPr lang="en-IN" sz="1400" b="1"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a:effectLst/>
                          <a:highlight>
                            <a:srgbClr val="FFFF00"/>
                          </a:highlight>
                        </a:rPr>
                        <a:t>Lift</a:t>
                      </a:r>
                      <a:endParaRPr lang="en-IN" sz="1400" b="1"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dirty="0">
                          <a:effectLst/>
                          <a:highlight>
                            <a:srgbClr val="FFFF00"/>
                          </a:highlight>
                        </a:rPr>
                        <a:t>Consequent</a:t>
                      </a:r>
                      <a:endParaRPr lang="en-IN" sz="1400" b="1" i="0" u="none" strike="noStrike" dirty="0">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a:effectLst/>
                          <a:highlight>
                            <a:srgbClr val="FFFF00"/>
                          </a:highlight>
                        </a:rPr>
                        <a:t>implies</a:t>
                      </a:r>
                      <a:endParaRPr lang="en-IN" sz="1400" b="1"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IN" sz="1400" b="1" u="none" strike="noStrike" dirty="0">
                          <a:effectLst/>
                          <a:highlight>
                            <a:srgbClr val="FFFF00"/>
                          </a:highlight>
                        </a:rPr>
                        <a:t>Items</a:t>
                      </a:r>
                      <a:endParaRPr lang="en-IN" sz="1400" b="1" i="0" u="none" strike="noStrike" dirty="0">
                        <a:solidFill>
                          <a:srgbClr val="000000"/>
                        </a:solidFill>
                        <a:effectLst/>
                        <a:highlight>
                          <a:srgbClr val="FFFF00"/>
                        </a:highlight>
                        <a:latin typeface="Calibri" panose="020F0502020204030204" pitchFamily="34" charset="0"/>
                      </a:endParaRPr>
                    </a:p>
                  </a:txBody>
                  <a:tcPr marL="7620" marR="7620" marT="7620" marB="0" anchor="ctr"/>
                </a:tc>
                <a:extLst>
                  <a:ext uri="{0D108BD9-81ED-4DB2-BD59-A6C34878D82A}">
                    <a16:rowId xmlns:a16="http://schemas.microsoft.com/office/drawing/2014/main" val="155248471"/>
                  </a:ext>
                </a:extLst>
              </a:tr>
              <a:tr h="246032">
                <a:tc>
                  <a:txBody>
                    <a:bodyPr/>
                    <a:lstStyle/>
                    <a:p>
                      <a:pPr algn="ctr" fontAlgn="ctr"/>
                      <a:r>
                        <a:rPr lang="en-IN" sz="1400" b="0" i="0" u="none" strike="noStrike">
                          <a:solidFill>
                            <a:srgbClr val="000000"/>
                          </a:solidFill>
                          <a:effectLst/>
                          <a:latin typeface="Calibri" panose="020F0502020204030204" pitchFamily="34" charset="0"/>
                        </a:rPr>
                        <a:t>0.06</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0.65</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1.79</a:t>
                      </a:r>
                    </a:p>
                  </a:txBody>
                  <a:tcPr marL="7620" marR="7620" marT="7620" marB="0" anchor="ctr"/>
                </a:tc>
                <a:tc>
                  <a:txBody>
                    <a:bodyPr/>
                    <a:lstStyle/>
                    <a:p>
                      <a:pPr algn="r" fontAlgn="ctr"/>
                      <a:r>
                        <a:rPr lang="en-IN" sz="1400" b="0" i="0" u="none" strike="noStrike">
                          <a:solidFill>
                            <a:srgbClr val="000000"/>
                          </a:solidFill>
                          <a:effectLst/>
                          <a:latin typeface="Calibri" panose="020F0502020204030204" pitchFamily="34" charset="0"/>
                        </a:rPr>
                        <a:t>paper towels</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&lt;---</a:t>
                      </a:r>
                    </a:p>
                  </a:txBody>
                  <a:tcPr marL="7620" marR="7620" marT="7620" marB="0" anchor="ctr"/>
                </a:tc>
                <a:tc>
                  <a:txBody>
                    <a:bodyPr/>
                    <a:lstStyle/>
                    <a:p>
                      <a:pPr algn="l" fontAlgn="ctr"/>
                      <a:r>
                        <a:rPr lang="en-IN" sz="1400" b="0" i="0" u="none" strike="noStrike">
                          <a:solidFill>
                            <a:srgbClr val="000000"/>
                          </a:solidFill>
                          <a:effectLst/>
                          <a:latin typeface="Calibri" panose="020F0502020204030204" pitchFamily="34" charset="0"/>
                        </a:rPr>
                        <a:t>[eggs, ice cream, pasta]</a:t>
                      </a:r>
                    </a:p>
                  </a:txBody>
                  <a:tcPr marL="7620" marR="7620" marT="7620" marB="0" anchor="ctr"/>
                </a:tc>
                <a:extLst>
                  <a:ext uri="{0D108BD9-81ED-4DB2-BD59-A6C34878D82A}">
                    <a16:rowId xmlns:a16="http://schemas.microsoft.com/office/drawing/2014/main" val="2889653023"/>
                  </a:ext>
                </a:extLst>
              </a:tr>
              <a:tr h="246032">
                <a:tc>
                  <a:txBody>
                    <a:bodyPr/>
                    <a:lstStyle/>
                    <a:p>
                      <a:pPr algn="ctr" fontAlgn="ctr"/>
                      <a:r>
                        <a:rPr lang="en-IN" sz="1400" b="0" i="0" u="none" strike="noStrike">
                          <a:solidFill>
                            <a:srgbClr val="000000"/>
                          </a:solidFill>
                          <a:effectLst/>
                          <a:latin typeface="Calibri" panose="020F0502020204030204" pitchFamily="34" charset="0"/>
                        </a:rPr>
                        <a:t>0.05</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0.61</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1.66</a:t>
                      </a:r>
                    </a:p>
                  </a:txBody>
                  <a:tcPr marL="7620" marR="7620" marT="7620" marB="0" anchor="ctr"/>
                </a:tc>
                <a:tc>
                  <a:txBody>
                    <a:bodyPr/>
                    <a:lstStyle/>
                    <a:p>
                      <a:pPr algn="r" fontAlgn="ctr"/>
                      <a:r>
                        <a:rPr lang="en-IN" sz="1400" b="0" i="0" u="none" strike="noStrike">
                          <a:solidFill>
                            <a:srgbClr val="000000"/>
                          </a:solidFill>
                          <a:effectLst/>
                          <a:latin typeface="Calibri" panose="020F0502020204030204" pitchFamily="34" charset="0"/>
                        </a:rPr>
                        <a:t>sandwich bags</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&lt;---</a:t>
                      </a:r>
                    </a:p>
                  </a:txBody>
                  <a:tcPr marL="7620" marR="7620" marT="7620" marB="0" anchor="ctr"/>
                </a:tc>
                <a:tc>
                  <a:txBody>
                    <a:bodyPr/>
                    <a:lstStyle/>
                    <a:p>
                      <a:pPr algn="l" fontAlgn="ctr"/>
                      <a:r>
                        <a:rPr lang="en-IN" sz="1400" b="0" i="0" u="none" strike="noStrike">
                          <a:solidFill>
                            <a:srgbClr val="000000"/>
                          </a:solidFill>
                          <a:effectLst/>
                          <a:latin typeface="Calibri" panose="020F0502020204030204" pitchFamily="34" charset="0"/>
                        </a:rPr>
                        <a:t>[cheeses, bagels, cereals]</a:t>
                      </a:r>
                    </a:p>
                  </a:txBody>
                  <a:tcPr marL="7620" marR="7620" marT="7620" marB="0" anchor="ctr"/>
                </a:tc>
                <a:extLst>
                  <a:ext uri="{0D108BD9-81ED-4DB2-BD59-A6C34878D82A}">
                    <a16:rowId xmlns:a16="http://schemas.microsoft.com/office/drawing/2014/main" val="2293559111"/>
                  </a:ext>
                </a:extLst>
              </a:tr>
              <a:tr h="246032">
                <a:tc>
                  <a:txBody>
                    <a:bodyPr/>
                    <a:lstStyle/>
                    <a:p>
                      <a:pPr algn="ctr" fontAlgn="ctr"/>
                      <a:r>
                        <a:rPr lang="en-IN" sz="1400" b="0" i="0" u="none" strike="noStrike">
                          <a:solidFill>
                            <a:srgbClr val="000000"/>
                          </a:solidFill>
                          <a:effectLst/>
                          <a:latin typeface="Calibri" panose="020F0502020204030204" pitchFamily="34" charset="0"/>
                        </a:rPr>
                        <a:t>0.05</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0.61</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1.62</a:t>
                      </a:r>
                    </a:p>
                  </a:txBody>
                  <a:tcPr marL="7620" marR="7620" marT="7620" marB="0" anchor="ctr"/>
                </a:tc>
                <a:tc>
                  <a:txBody>
                    <a:bodyPr/>
                    <a:lstStyle/>
                    <a:p>
                      <a:pPr algn="r" fontAlgn="ctr"/>
                      <a:r>
                        <a:rPr lang="en-IN" sz="1400" b="0" i="0" u="none" strike="noStrike">
                          <a:solidFill>
                            <a:srgbClr val="000000"/>
                          </a:solidFill>
                          <a:effectLst/>
                          <a:latin typeface="Calibri" panose="020F0502020204030204" pitchFamily="34" charset="0"/>
                        </a:rPr>
                        <a:t>coffee/tea</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&lt;---</a:t>
                      </a:r>
                    </a:p>
                  </a:txBody>
                  <a:tcPr marL="7620" marR="7620" marT="7620" marB="0" anchor="ctr"/>
                </a:tc>
                <a:tc>
                  <a:txBody>
                    <a:bodyPr/>
                    <a:lstStyle/>
                    <a:p>
                      <a:pPr algn="l" fontAlgn="ctr"/>
                      <a:r>
                        <a:rPr lang="en-IN" sz="1400" b="0" i="0" u="none" strike="noStrike">
                          <a:solidFill>
                            <a:srgbClr val="000000"/>
                          </a:solidFill>
                          <a:effectLst/>
                          <a:latin typeface="Calibri" panose="020F0502020204030204" pitchFamily="34" charset="0"/>
                        </a:rPr>
                        <a:t>[yogurt, cheeses, cereals]</a:t>
                      </a:r>
                    </a:p>
                  </a:txBody>
                  <a:tcPr marL="7620" marR="7620" marT="7620" marB="0" anchor="ctr"/>
                </a:tc>
                <a:extLst>
                  <a:ext uri="{0D108BD9-81ED-4DB2-BD59-A6C34878D82A}">
                    <a16:rowId xmlns:a16="http://schemas.microsoft.com/office/drawing/2014/main" val="2378788578"/>
                  </a:ext>
                </a:extLst>
              </a:tr>
              <a:tr h="246032">
                <a:tc>
                  <a:txBody>
                    <a:bodyPr/>
                    <a:lstStyle/>
                    <a:p>
                      <a:pPr algn="ctr" fontAlgn="ctr"/>
                      <a:r>
                        <a:rPr lang="en-IN" sz="1400" b="0" i="0" u="none" strike="noStrike">
                          <a:solidFill>
                            <a:srgbClr val="000000"/>
                          </a:solidFill>
                          <a:effectLst/>
                          <a:latin typeface="Calibri" panose="020F0502020204030204" pitchFamily="34" charset="0"/>
                        </a:rPr>
                        <a:t>0.05</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0.57</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1.52</a:t>
                      </a:r>
                    </a:p>
                  </a:txBody>
                  <a:tcPr marL="7620" marR="7620" marT="7620" marB="0" anchor="ctr"/>
                </a:tc>
                <a:tc>
                  <a:txBody>
                    <a:bodyPr/>
                    <a:lstStyle/>
                    <a:p>
                      <a:pPr algn="r" fontAlgn="ctr"/>
                      <a:r>
                        <a:rPr lang="en-IN" sz="1400" b="0" i="0" u="none" strike="noStrike">
                          <a:solidFill>
                            <a:srgbClr val="000000"/>
                          </a:solidFill>
                          <a:effectLst/>
                          <a:latin typeface="Calibri" panose="020F0502020204030204" pitchFamily="34" charset="0"/>
                        </a:rPr>
                        <a:t>laundry detergent</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&lt;---</a:t>
                      </a:r>
                    </a:p>
                  </a:txBody>
                  <a:tcPr marL="7620" marR="7620" marT="7620" marB="0" anchor="ctr"/>
                </a:tc>
                <a:tc>
                  <a:txBody>
                    <a:bodyPr/>
                    <a:lstStyle/>
                    <a:p>
                      <a:pPr algn="l" fontAlgn="ctr"/>
                      <a:r>
                        <a:rPr lang="en-IN" sz="1400" b="0" i="0" u="none" strike="noStrike">
                          <a:solidFill>
                            <a:srgbClr val="000000"/>
                          </a:solidFill>
                          <a:effectLst/>
                          <a:latin typeface="Calibri" panose="020F0502020204030204" pitchFamily="34" charset="0"/>
                        </a:rPr>
                        <a:t>[poultry, milk, cereals]</a:t>
                      </a:r>
                    </a:p>
                  </a:txBody>
                  <a:tcPr marL="7620" marR="7620" marT="7620" marB="0" anchor="ctr"/>
                </a:tc>
                <a:extLst>
                  <a:ext uri="{0D108BD9-81ED-4DB2-BD59-A6C34878D82A}">
                    <a16:rowId xmlns:a16="http://schemas.microsoft.com/office/drawing/2014/main" val="3942491471"/>
                  </a:ext>
                </a:extLst>
              </a:tr>
              <a:tr h="246032">
                <a:tc>
                  <a:txBody>
                    <a:bodyPr/>
                    <a:lstStyle/>
                    <a:p>
                      <a:pPr algn="ctr" fontAlgn="ctr"/>
                      <a:r>
                        <a:rPr lang="en-IN" sz="1400" b="0" i="0" u="none" strike="noStrike">
                          <a:solidFill>
                            <a:srgbClr val="000000"/>
                          </a:solidFill>
                          <a:effectLst/>
                          <a:latin typeface="Calibri" panose="020F0502020204030204" pitchFamily="34" charset="0"/>
                        </a:rPr>
                        <a:t>0.08</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0.56</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1.50</a:t>
                      </a:r>
                    </a:p>
                  </a:txBody>
                  <a:tcPr marL="7620" marR="7620" marT="7620" marB="0" anchor="ctr"/>
                </a:tc>
                <a:tc>
                  <a:txBody>
                    <a:bodyPr/>
                    <a:lstStyle/>
                    <a:p>
                      <a:pPr algn="r" fontAlgn="ctr"/>
                      <a:r>
                        <a:rPr lang="en-IN" sz="1400" b="0" i="0" u="none" strike="noStrike">
                          <a:solidFill>
                            <a:srgbClr val="000000"/>
                          </a:solidFill>
                          <a:effectLst/>
                          <a:latin typeface="Calibri" panose="020F0502020204030204" pitchFamily="34" charset="0"/>
                        </a:rPr>
                        <a:t>individual meals</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&lt;---</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rPr>
                        <a:t>[sandwich loaves, lunch meat]</a:t>
                      </a:r>
                    </a:p>
                  </a:txBody>
                  <a:tcPr marL="7620" marR="7620" marT="7620" marB="0" anchor="ctr"/>
                </a:tc>
                <a:extLst>
                  <a:ext uri="{0D108BD9-81ED-4DB2-BD59-A6C34878D82A}">
                    <a16:rowId xmlns:a16="http://schemas.microsoft.com/office/drawing/2014/main" val="4150792707"/>
                  </a:ext>
                </a:extLst>
              </a:tr>
            </a:tbl>
          </a:graphicData>
        </a:graphic>
      </p:graphicFrame>
    </p:spTree>
    <p:extLst>
      <p:ext uri="{BB962C8B-B14F-4D97-AF65-F5344CB8AC3E}">
        <p14:creationId xmlns:p14="http://schemas.microsoft.com/office/powerpoint/2010/main" val="121036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707886"/>
            </a:xfrm>
            <a:prstGeom prst="rect">
              <a:avLst/>
            </a:prstGeom>
            <a:noFill/>
          </p:spPr>
          <p:txBody>
            <a:bodyPr wrap="square" rtlCol="0">
              <a:spAutoFit/>
            </a:bodyPr>
            <a:lstStyle/>
            <a:p>
              <a:pPr algn="ctr"/>
              <a:r>
                <a:rPr lang="en-US" sz="4000" dirty="0">
                  <a:solidFill>
                    <a:srgbClr val="FFFF00"/>
                  </a:solidFill>
                </a:rPr>
                <a:t>Offers</a:t>
              </a: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A7CBF1B3-CA6B-4AD2-AAAF-B7F8E5471DA3}"/>
              </a:ext>
            </a:extLst>
          </p:cNvPr>
          <p:cNvSpPr/>
          <p:nvPr/>
        </p:nvSpPr>
        <p:spPr>
          <a:xfrm>
            <a:off x="5045844" y="1020908"/>
            <a:ext cx="6428915" cy="3045065"/>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l">
              <a:buFont typeface="Arial" panose="020B0604020202020204" pitchFamily="34" charset="0"/>
              <a:buChar char="•"/>
            </a:pPr>
            <a:r>
              <a:rPr lang="en-US" sz="2400" b="0" i="0" dirty="0">
                <a:solidFill>
                  <a:srgbClr val="FFFF00"/>
                </a:solidFill>
                <a:effectLst/>
                <a:latin typeface="source-serif-pro"/>
              </a:rPr>
              <a:t>Poultry</a:t>
            </a:r>
            <a:r>
              <a:rPr lang="en-US" sz="2400" b="0" i="0" dirty="0">
                <a:solidFill>
                  <a:schemeClr val="bg1"/>
                </a:solidFill>
                <a:effectLst/>
                <a:latin typeface="source-serif-pro"/>
              </a:rPr>
              <a:t> as consequent came 234 times, we can offer Buy 2kg get 1 kg Free</a:t>
            </a:r>
          </a:p>
          <a:p>
            <a:pPr marL="342900" indent="-342900" algn="l">
              <a:buFont typeface="Arial" panose="020B0604020202020204" pitchFamily="34" charset="0"/>
              <a:buChar char="•"/>
            </a:pPr>
            <a:endParaRPr lang="en-US" sz="2400" dirty="0">
              <a:solidFill>
                <a:schemeClr val="bg1"/>
              </a:solidFill>
              <a:latin typeface="source-serif-pro"/>
            </a:endParaRPr>
          </a:p>
          <a:p>
            <a:pPr marL="342900" indent="-342900" algn="l">
              <a:buFont typeface="Arial" panose="020B0604020202020204" pitchFamily="34" charset="0"/>
              <a:buChar char="•"/>
            </a:pPr>
            <a:r>
              <a:rPr lang="en-US" sz="2400" dirty="0">
                <a:solidFill>
                  <a:schemeClr val="bg1"/>
                </a:solidFill>
                <a:latin typeface="source-serif-pro"/>
              </a:rPr>
              <a:t>We can offer </a:t>
            </a:r>
            <a:r>
              <a:rPr lang="en-US" sz="2400" dirty="0">
                <a:solidFill>
                  <a:srgbClr val="FFFF00"/>
                </a:solidFill>
                <a:latin typeface="source-serif-pro"/>
              </a:rPr>
              <a:t>Dinner rolls </a:t>
            </a:r>
            <a:r>
              <a:rPr lang="en-US" sz="2400" dirty="0">
                <a:solidFill>
                  <a:schemeClr val="bg1"/>
                </a:solidFill>
                <a:latin typeface="source-serif-pro"/>
              </a:rPr>
              <a:t>for </a:t>
            </a:r>
            <a:r>
              <a:rPr lang="en-US" sz="2400" dirty="0">
                <a:solidFill>
                  <a:srgbClr val="FFFF00"/>
                </a:solidFill>
                <a:latin typeface="source-serif-pro"/>
              </a:rPr>
              <a:t>free</a:t>
            </a:r>
            <a:r>
              <a:rPr lang="en-US" sz="2400" dirty="0">
                <a:solidFill>
                  <a:schemeClr val="bg1"/>
                </a:solidFill>
                <a:latin typeface="source-serif-pro"/>
              </a:rPr>
              <a:t>, who buys Sauces, Poultry, Ice Cream. Since Dinner rolls appeared 7 times as consequent in top 50 association rules.</a:t>
            </a:r>
            <a:endParaRPr lang="en-US" sz="2400" b="0" i="0" dirty="0">
              <a:solidFill>
                <a:schemeClr val="bg1"/>
              </a:solidFill>
              <a:effectLst/>
              <a:latin typeface="source-serif-pro"/>
            </a:endParaRPr>
          </a:p>
        </p:txBody>
      </p:sp>
    </p:spTree>
    <p:extLst>
      <p:ext uri="{BB962C8B-B14F-4D97-AF65-F5344CB8AC3E}">
        <p14:creationId xmlns:p14="http://schemas.microsoft.com/office/powerpoint/2010/main" val="8871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954350" y="781260"/>
              <a:ext cx="2574524" cy="1323439"/>
            </a:xfrm>
            <a:prstGeom prst="rect">
              <a:avLst/>
            </a:prstGeom>
            <a:noFill/>
          </p:spPr>
          <p:txBody>
            <a:bodyPr wrap="square" rtlCol="0">
              <a:spAutoFit/>
            </a:bodyPr>
            <a:lstStyle/>
            <a:p>
              <a:r>
                <a:rPr lang="en-US" sz="4000" dirty="0">
                  <a:solidFill>
                    <a:srgbClr val="FFFF00"/>
                  </a:solidFill>
                </a:rPr>
                <a:t>AGENDA</a:t>
              </a:r>
              <a:endParaRPr lang="en-IN" sz="4000" dirty="0">
                <a:solidFill>
                  <a:srgbClr val="FFFF00"/>
                </a:solidFill>
              </a:endParaRPr>
            </a:p>
            <a:p>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2054823"/>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3200" b="1" dirty="0"/>
              <a:t>Perform </a:t>
            </a:r>
            <a:r>
              <a:rPr lang="en-US" sz="3200" b="1" dirty="0">
                <a:solidFill>
                  <a:srgbClr val="FFFF00"/>
                </a:solidFill>
              </a:rPr>
              <a:t>Market Basket Analysis </a:t>
            </a:r>
            <a:r>
              <a:rPr lang="en-US" sz="3200" b="1" dirty="0"/>
              <a:t>by using Association Rules.</a:t>
            </a:r>
            <a:endParaRPr lang="en-IN" sz="3200" b="1" dirty="0"/>
          </a:p>
        </p:txBody>
      </p:sp>
      <p:sp>
        <p:nvSpPr>
          <p:cNvPr id="3" name="Rectangle: Rounded Corners 2">
            <a:extLst>
              <a:ext uri="{FF2B5EF4-FFF2-40B4-BE49-F238E27FC236}">
                <a16:creationId xmlns:a16="http://schemas.microsoft.com/office/drawing/2014/main" id="{EE8ED50F-D72F-630C-466A-58E5FE5DA300}"/>
              </a:ext>
            </a:extLst>
          </p:cNvPr>
          <p:cNvSpPr/>
          <p:nvPr/>
        </p:nvSpPr>
        <p:spPr>
          <a:xfrm>
            <a:off x="5120934" y="3429000"/>
            <a:ext cx="6116715" cy="2054823"/>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3200" b="1" dirty="0">
                <a:solidFill>
                  <a:srgbClr val="FFFF00"/>
                </a:solidFill>
              </a:rPr>
              <a:t>Identify Popular combos </a:t>
            </a:r>
            <a:r>
              <a:rPr lang="en-US" sz="3200" b="1" dirty="0"/>
              <a:t>and </a:t>
            </a:r>
            <a:r>
              <a:rPr lang="en-US" sz="3200" b="1" dirty="0">
                <a:solidFill>
                  <a:srgbClr val="FFFF00"/>
                </a:solidFill>
              </a:rPr>
              <a:t>Suggest best meal combos</a:t>
            </a:r>
            <a:endParaRPr lang="en-IN" sz="3200" b="1" dirty="0">
              <a:solidFill>
                <a:srgbClr val="FFFF00"/>
              </a:solidFill>
            </a:endParaRPr>
          </a:p>
        </p:txBody>
      </p:sp>
    </p:spTree>
    <p:extLst>
      <p:ext uri="{BB962C8B-B14F-4D97-AF65-F5344CB8AC3E}">
        <p14:creationId xmlns:p14="http://schemas.microsoft.com/office/powerpoint/2010/main" val="1970056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0" y="781260"/>
              <a:ext cx="4483223" cy="707886"/>
            </a:xfrm>
            <a:prstGeom prst="rect">
              <a:avLst/>
            </a:prstGeom>
            <a:noFill/>
          </p:spPr>
          <p:txBody>
            <a:bodyPr wrap="square" rtlCol="0">
              <a:spAutoFit/>
            </a:bodyPr>
            <a:lstStyle/>
            <a:p>
              <a:pPr algn="ctr"/>
              <a:r>
                <a:rPr lang="en-US" sz="4000" dirty="0">
                  <a:solidFill>
                    <a:srgbClr val="FFFF00"/>
                  </a:solidFill>
                </a:rPr>
                <a:t>Recommendations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r>
              <a:rPr lang="en-US" sz="2400" b="1" dirty="0"/>
              <a:t>Run Combo offers in Weekends vigorously, that’s where high orders flow.</a:t>
            </a:r>
          </a:p>
          <a:p>
            <a:pPr marL="457200" indent="-457200">
              <a:buFont typeface="Arial" panose="020B0604020202020204" pitchFamily="34" charset="0"/>
              <a:buChar char="•"/>
            </a:pPr>
            <a:endParaRPr lang="en-US" sz="2400" b="1" dirty="0">
              <a:solidFill>
                <a:srgbClr val="FFFF00"/>
              </a:solidFill>
            </a:endParaRPr>
          </a:p>
          <a:p>
            <a:pPr marL="457200" indent="-457200">
              <a:buFont typeface="Arial" panose="020B0604020202020204" pitchFamily="34" charset="0"/>
              <a:buChar char="•"/>
            </a:pPr>
            <a:r>
              <a:rPr lang="en-US" sz="2400" b="1" dirty="0"/>
              <a:t>Poultry is most frequent item and most consequent item, lucrative offers can run on it.</a:t>
            </a:r>
          </a:p>
          <a:p>
            <a:endParaRPr lang="en-US" sz="2400" b="1" dirty="0"/>
          </a:p>
          <a:p>
            <a:pPr marL="457200" indent="-457200">
              <a:buFont typeface="Arial" panose="020B0604020202020204" pitchFamily="34" charset="0"/>
              <a:buChar char="•"/>
            </a:pPr>
            <a:r>
              <a:rPr lang="en-US" sz="2400" b="1" dirty="0"/>
              <a:t>Beef and toilet paper are common in people who bought most &amp; least number of items, since it is a necessity, free offers can be released on both.</a:t>
            </a:r>
          </a:p>
        </p:txBody>
      </p:sp>
    </p:spTree>
    <p:extLst>
      <p:ext uri="{BB962C8B-B14F-4D97-AF65-F5344CB8AC3E}">
        <p14:creationId xmlns:p14="http://schemas.microsoft.com/office/powerpoint/2010/main" val="2019159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0" y="781260"/>
              <a:ext cx="4483223" cy="707886"/>
            </a:xfrm>
            <a:prstGeom prst="rect">
              <a:avLst/>
            </a:prstGeom>
            <a:noFill/>
          </p:spPr>
          <p:txBody>
            <a:bodyPr wrap="square" rtlCol="0">
              <a:spAutoFit/>
            </a:bodyPr>
            <a:lstStyle/>
            <a:p>
              <a:pPr algn="ctr"/>
              <a:r>
                <a:rPr lang="en-US" sz="4000" dirty="0">
                  <a:solidFill>
                    <a:srgbClr val="FFFF00"/>
                  </a:solidFill>
                </a:rPr>
                <a:t>Recommendations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4405175"/>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r>
              <a:rPr lang="en-US" sz="2400" b="1" dirty="0"/>
              <a:t>Since there is slight decline in Trend,  uncommon combination can be offered for example.</a:t>
            </a:r>
          </a:p>
          <a:p>
            <a:pPr marL="457200" indent="-457200">
              <a:buFont typeface="Arial" panose="020B0604020202020204" pitchFamily="34" charset="0"/>
              <a:buChar char="•"/>
            </a:pPr>
            <a:endParaRPr lang="en-US" sz="2400" b="1" dirty="0"/>
          </a:p>
          <a:p>
            <a:pPr algn="ctr"/>
            <a:r>
              <a:rPr lang="en-US" sz="2400" b="1" dirty="0"/>
              <a:t>{Poultry, Milk, Cereals} </a:t>
            </a:r>
            <a:r>
              <a:rPr lang="en-US" sz="2400" b="1" dirty="0">
                <a:sym typeface="Wingdings" panose="05000000000000000000" pitchFamily="2" charset="2"/>
              </a:rPr>
              <a:t> Laundry Detergent</a:t>
            </a:r>
            <a:endParaRPr lang="en-US" sz="2400" b="1" dirty="0"/>
          </a:p>
          <a:p>
            <a:pPr marL="457200" indent="-457200">
              <a:buFont typeface="Arial" panose="020B0604020202020204" pitchFamily="34" charset="0"/>
              <a:buChar char="•"/>
            </a:pPr>
            <a:endParaRPr lang="en-US" sz="2400" b="1" dirty="0">
              <a:solidFill>
                <a:srgbClr val="FFFF00"/>
              </a:solidFill>
            </a:endParaRPr>
          </a:p>
          <a:p>
            <a:endParaRPr lang="en-US" sz="2400" b="1" dirty="0"/>
          </a:p>
        </p:txBody>
      </p:sp>
    </p:spTree>
    <p:extLst>
      <p:ext uri="{BB962C8B-B14F-4D97-AF65-F5344CB8AC3E}">
        <p14:creationId xmlns:p14="http://schemas.microsoft.com/office/powerpoint/2010/main" val="75167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10657458" cy="6858000"/>
            <a:chOff x="0" y="0"/>
            <a:chExt cx="10657458"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1534541" y="2396996"/>
              <a:ext cx="9122917" cy="2400657"/>
            </a:xfrm>
            <a:prstGeom prst="rect">
              <a:avLst/>
            </a:prstGeom>
            <a:noFill/>
          </p:spPr>
          <p:txBody>
            <a:bodyPr wrap="square" rtlCol="0">
              <a:spAutoFit/>
            </a:bodyPr>
            <a:lstStyle/>
            <a:p>
              <a:pPr algn="ctr"/>
              <a:r>
                <a:rPr lang="en-US" sz="15000" dirty="0">
                  <a:solidFill>
                    <a:schemeClr val="accent2">
                      <a:lumMod val="75000"/>
                    </a:schemeClr>
                  </a:solidFill>
                </a:rPr>
                <a:t>Thank You</a:t>
              </a:r>
              <a:endParaRPr lang="en-IN" sz="15000" dirty="0">
                <a:solidFill>
                  <a:schemeClr val="accent2">
                    <a:lumMod val="75000"/>
                  </a:schemeClr>
                </a:solidFill>
              </a:endParaRP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5696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781260"/>
              <a:ext cx="2871927" cy="1938992"/>
            </a:xfrm>
            <a:prstGeom prst="rect">
              <a:avLst/>
            </a:prstGeom>
            <a:noFill/>
          </p:spPr>
          <p:txBody>
            <a:bodyPr wrap="square" rtlCol="0">
              <a:spAutoFit/>
            </a:bodyPr>
            <a:lstStyle/>
            <a:p>
              <a:pPr algn="ctr"/>
              <a:r>
                <a:rPr lang="en-US" sz="4000" dirty="0">
                  <a:solidFill>
                    <a:srgbClr val="FFFF00"/>
                  </a:solidFill>
                </a:rPr>
                <a:t>PROBLEM STATEMENT</a:t>
              </a:r>
              <a:endParaRPr lang="en-IN" sz="4000" dirty="0">
                <a:solidFill>
                  <a:srgbClr val="FFFF00"/>
                </a:solidFill>
              </a:endParaRPr>
            </a:p>
            <a:p>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479373"/>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r>
              <a:rPr lang="en-US" sz="2400" b="1" dirty="0"/>
              <a:t>The data contains Customer transactional data with their order id’s and items bought with respective order id’s.</a:t>
            </a:r>
          </a:p>
          <a:p>
            <a:endParaRPr lang="en-US" sz="2400" b="1" dirty="0"/>
          </a:p>
          <a:p>
            <a:pPr marL="457200" indent="-457200">
              <a:buFont typeface="Arial" panose="020B0604020202020204" pitchFamily="34" charset="0"/>
              <a:buChar char="•"/>
            </a:pPr>
            <a:r>
              <a:rPr lang="en-US" sz="2400" b="1" dirty="0"/>
              <a:t>Understanding customer data by visualization and deriving insights.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Performing Market Basket Analysis so that new items can be recommended based on historical data.</a:t>
            </a:r>
            <a:endParaRPr lang="en-US" sz="3200" b="1" dirty="0"/>
          </a:p>
        </p:txBody>
      </p:sp>
    </p:spTree>
    <p:extLst>
      <p:ext uri="{BB962C8B-B14F-4D97-AF65-F5344CB8AC3E}">
        <p14:creationId xmlns:p14="http://schemas.microsoft.com/office/powerpoint/2010/main" val="247209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pic>
        <p:nvPicPr>
          <p:cNvPr id="8" name="Picture 7">
            <a:extLst>
              <a:ext uri="{FF2B5EF4-FFF2-40B4-BE49-F238E27FC236}">
                <a16:creationId xmlns:a16="http://schemas.microsoft.com/office/drawing/2014/main" id="{6A259C1D-6841-6D02-F42D-DDFD225F446C}"/>
              </a:ext>
            </a:extLst>
          </p:cNvPr>
          <p:cNvPicPr>
            <a:picLocks noChangeAspect="1"/>
          </p:cNvPicPr>
          <p:nvPr/>
        </p:nvPicPr>
        <p:blipFill>
          <a:blip r:embed="rId2"/>
          <a:stretch>
            <a:fillRect/>
          </a:stretch>
        </p:blipFill>
        <p:spPr>
          <a:xfrm>
            <a:off x="590573" y="781260"/>
            <a:ext cx="11010854" cy="5976000"/>
          </a:xfrm>
          <a:prstGeom prst="rect">
            <a:avLst/>
          </a:prstGeom>
          <a:noFill/>
          <a:ln>
            <a:solidFill>
              <a:schemeClr val="tx1"/>
            </a:solidFill>
          </a:ln>
        </p:spPr>
      </p:pic>
    </p:spTree>
    <p:extLst>
      <p:ext uri="{BB962C8B-B14F-4D97-AF65-F5344CB8AC3E}">
        <p14:creationId xmlns:p14="http://schemas.microsoft.com/office/powerpoint/2010/main" val="221736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928453" y="912550"/>
            <a:ext cx="7109535" cy="5727947"/>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endParaRPr lang="en-US" sz="2400" b="1" dirty="0"/>
          </a:p>
          <a:p>
            <a:r>
              <a:rPr lang="en-US" sz="2400" b="1" u="sng" dirty="0"/>
              <a:t>Observations</a:t>
            </a:r>
          </a:p>
          <a:p>
            <a:endParaRPr lang="en-US" sz="2400" b="1" dirty="0"/>
          </a:p>
          <a:p>
            <a:pPr marL="457200" indent="-457200">
              <a:buFont typeface="Arial" panose="020B0604020202020204" pitchFamily="34" charset="0"/>
              <a:buChar char="•"/>
            </a:pPr>
            <a:r>
              <a:rPr lang="en-US" sz="2400" b="1" dirty="0"/>
              <a:t>Order id’s count distribution is rectangular.</a:t>
            </a:r>
          </a:p>
          <a:p>
            <a:pPr marL="457200" indent="-457200">
              <a:buFont typeface="Arial" panose="020B0604020202020204" pitchFamily="34" charset="0"/>
              <a:buChar char="•"/>
            </a:pPr>
            <a:endParaRPr lang="en-US" sz="2400" b="1" dirty="0">
              <a:solidFill>
                <a:srgbClr val="FFFF00"/>
              </a:solidFill>
            </a:endParaRPr>
          </a:p>
          <a:p>
            <a:pPr marL="457200" indent="-457200">
              <a:buFont typeface="Arial" panose="020B0604020202020204" pitchFamily="34" charset="0"/>
              <a:buChar char="•"/>
            </a:pPr>
            <a:r>
              <a:rPr lang="en-US" sz="2400" b="1" dirty="0">
                <a:solidFill>
                  <a:srgbClr val="FFFF00"/>
                </a:solidFill>
              </a:rPr>
              <a:t>1071,1013,957,226 </a:t>
            </a:r>
            <a:r>
              <a:rPr lang="en-US" sz="2400" b="1" dirty="0"/>
              <a:t>order id’s have highest number of items order around 34.</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solidFill>
                  <a:srgbClr val="FFFF00"/>
                </a:solidFill>
              </a:rPr>
              <a:t>Poultry, soda, cereals</a:t>
            </a:r>
            <a:r>
              <a:rPr lang="en-US" sz="2400" b="1" dirty="0"/>
              <a:t> are </a:t>
            </a:r>
            <a:r>
              <a:rPr lang="en-US" sz="2400" b="1" dirty="0">
                <a:solidFill>
                  <a:srgbClr val="FFFF00"/>
                </a:solidFill>
              </a:rPr>
              <a:t>highest</a:t>
            </a:r>
            <a:r>
              <a:rPr lang="en-US" sz="2400" b="1" dirty="0"/>
              <a:t> sold but very close to average number of products which is 557.</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Total </a:t>
            </a:r>
            <a:r>
              <a:rPr lang="en-US" sz="2400" b="1" dirty="0">
                <a:solidFill>
                  <a:srgbClr val="FFFF00"/>
                </a:solidFill>
              </a:rPr>
              <a:t>order id’s</a:t>
            </a:r>
            <a:r>
              <a:rPr lang="en-US" sz="2400" b="1" dirty="0"/>
              <a:t> are </a:t>
            </a:r>
            <a:r>
              <a:rPr lang="en-US" sz="2400" b="1" dirty="0">
                <a:solidFill>
                  <a:srgbClr val="FFFF00"/>
                </a:solidFill>
              </a:rPr>
              <a:t>1139</a:t>
            </a:r>
            <a:r>
              <a:rPr lang="en-US" sz="2400" b="1" dirty="0"/>
              <a:t> and </a:t>
            </a:r>
            <a:r>
              <a:rPr lang="en-US" sz="2400" b="1" dirty="0">
                <a:solidFill>
                  <a:srgbClr val="FFFF00"/>
                </a:solidFill>
              </a:rPr>
              <a:t>37</a:t>
            </a:r>
            <a:r>
              <a:rPr lang="en-US" sz="2400" b="1" dirty="0"/>
              <a:t> individual </a:t>
            </a:r>
            <a:r>
              <a:rPr lang="en-US" sz="2400" b="1" dirty="0">
                <a:solidFill>
                  <a:srgbClr val="FFFF00"/>
                </a:solidFill>
              </a:rPr>
              <a:t>products</a:t>
            </a:r>
            <a:r>
              <a:rPr lang="en-US" sz="2400" b="1" dirty="0"/>
              <a:t>.</a:t>
            </a:r>
          </a:p>
          <a:p>
            <a:endParaRPr lang="en-US" sz="2400" b="1" dirty="0"/>
          </a:p>
          <a:p>
            <a:pPr marL="457200" indent="-457200">
              <a:buFont typeface="Arial" panose="020B0604020202020204" pitchFamily="34" charset="0"/>
              <a:buChar char="•"/>
            </a:pPr>
            <a:r>
              <a:rPr lang="en-US" sz="2400" b="1" dirty="0">
                <a:solidFill>
                  <a:srgbClr val="FFFF00"/>
                </a:solidFill>
              </a:rPr>
              <a:t>No Null </a:t>
            </a:r>
            <a:r>
              <a:rPr lang="en-US" sz="2400" b="1" dirty="0"/>
              <a:t>values were Observed.</a:t>
            </a:r>
          </a:p>
          <a:p>
            <a:endParaRPr lang="en-US" sz="2400" b="1" dirty="0"/>
          </a:p>
        </p:txBody>
      </p:sp>
    </p:spTree>
    <p:extLst>
      <p:ext uri="{BB962C8B-B14F-4D97-AF65-F5344CB8AC3E}">
        <p14:creationId xmlns:p14="http://schemas.microsoft.com/office/powerpoint/2010/main" val="252489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pic>
        <p:nvPicPr>
          <p:cNvPr id="3" name="Picture 2">
            <a:extLst>
              <a:ext uri="{FF2B5EF4-FFF2-40B4-BE49-F238E27FC236}">
                <a16:creationId xmlns:a16="http://schemas.microsoft.com/office/drawing/2014/main" id="{6493D0CB-43B6-12FF-4994-F4AD6EC8194E}"/>
              </a:ext>
            </a:extLst>
          </p:cNvPr>
          <p:cNvPicPr>
            <a:picLocks noChangeAspect="1"/>
          </p:cNvPicPr>
          <p:nvPr/>
        </p:nvPicPr>
        <p:blipFill>
          <a:blip r:embed="rId2"/>
          <a:stretch>
            <a:fillRect/>
          </a:stretch>
        </p:blipFill>
        <p:spPr>
          <a:xfrm>
            <a:off x="537269" y="781260"/>
            <a:ext cx="11117461" cy="5976000"/>
          </a:xfrm>
          <a:prstGeom prst="rect">
            <a:avLst/>
          </a:prstGeom>
          <a:ln>
            <a:solidFill>
              <a:schemeClr val="tx1"/>
            </a:solidFill>
          </a:ln>
        </p:spPr>
      </p:pic>
    </p:spTree>
    <p:extLst>
      <p:ext uri="{BB962C8B-B14F-4D97-AF65-F5344CB8AC3E}">
        <p14:creationId xmlns:p14="http://schemas.microsoft.com/office/powerpoint/2010/main" val="407277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pic>
        <p:nvPicPr>
          <p:cNvPr id="4" name="Picture 3">
            <a:extLst>
              <a:ext uri="{FF2B5EF4-FFF2-40B4-BE49-F238E27FC236}">
                <a16:creationId xmlns:a16="http://schemas.microsoft.com/office/drawing/2014/main" id="{FDC7E8F9-16E4-0285-A039-F170C21C632F}"/>
              </a:ext>
            </a:extLst>
          </p:cNvPr>
          <p:cNvPicPr>
            <a:picLocks noChangeAspect="1"/>
          </p:cNvPicPr>
          <p:nvPr/>
        </p:nvPicPr>
        <p:blipFill>
          <a:blip r:embed="rId2"/>
          <a:stretch>
            <a:fillRect/>
          </a:stretch>
        </p:blipFill>
        <p:spPr>
          <a:xfrm>
            <a:off x="493500" y="781260"/>
            <a:ext cx="11205000" cy="5976000"/>
          </a:xfrm>
          <a:prstGeom prst="rect">
            <a:avLst/>
          </a:prstGeom>
        </p:spPr>
      </p:pic>
    </p:spTree>
    <p:extLst>
      <p:ext uri="{BB962C8B-B14F-4D97-AF65-F5344CB8AC3E}">
        <p14:creationId xmlns:p14="http://schemas.microsoft.com/office/powerpoint/2010/main" val="6724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Exploratory Data Analysis</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928453" y="912550"/>
            <a:ext cx="7109535" cy="5727947"/>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endParaRPr lang="en-US" sz="2400" b="1" dirty="0"/>
          </a:p>
          <a:p>
            <a:r>
              <a:rPr lang="en-US" sz="2400" b="1" u="sng" dirty="0"/>
              <a:t>Observations</a:t>
            </a:r>
          </a:p>
          <a:p>
            <a:endParaRPr lang="en-US" sz="2400" b="1" dirty="0"/>
          </a:p>
          <a:p>
            <a:pPr marL="457200" indent="-457200">
              <a:buFont typeface="Arial" panose="020B0604020202020204" pitchFamily="34" charset="0"/>
              <a:buChar char="•"/>
            </a:pPr>
            <a:r>
              <a:rPr lang="en-US" sz="2400" b="1" dirty="0"/>
              <a:t>Top 30 orders who bought highest number of items are </a:t>
            </a:r>
            <a:r>
              <a:rPr lang="en-US" sz="2400" b="1" dirty="0">
                <a:solidFill>
                  <a:srgbClr val="FFFF00"/>
                </a:solidFill>
              </a:rPr>
              <a:t>beef, soda, toilet paper, shampoo, dinner rolls</a:t>
            </a:r>
            <a:r>
              <a:rPr lang="en-US" sz="2400" b="1" dirty="0"/>
              <a:t> top </a:t>
            </a:r>
            <a:r>
              <a:rPr lang="en-US" sz="2400" b="1" dirty="0">
                <a:solidFill>
                  <a:srgbClr val="FFFF00"/>
                </a:solidFill>
              </a:rPr>
              <a:t>most bought item</a:t>
            </a:r>
            <a:r>
              <a:rPr lang="en-US" sz="2400" b="1" dirty="0"/>
              <a:t>.</a:t>
            </a:r>
          </a:p>
          <a:p>
            <a:pPr marL="457200" indent="-457200">
              <a:buFont typeface="Arial" panose="020B0604020202020204" pitchFamily="34" charset="0"/>
              <a:buChar char="•"/>
            </a:pPr>
            <a:endParaRPr lang="en-US" sz="2400" b="1" dirty="0">
              <a:solidFill>
                <a:srgbClr val="FFFF00"/>
              </a:solidFill>
            </a:endParaRPr>
          </a:p>
          <a:p>
            <a:pPr marL="457200" indent="-457200">
              <a:buFont typeface="Arial" panose="020B0604020202020204" pitchFamily="34" charset="0"/>
              <a:buChar char="•"/>
            </a:pPr>
            <a:r>
              <a:rPr lang="en-US" sz="2400" b="1" dirty="0"/>
              <a:t>Bottom 30 orders who bought least number of items </a:t>
            </a:r>
            <a:r>
              <a:rPr lang="en-US" sz="2400" b="1" dirty="0">
                <a:solidFill>
                  <a:srgbClr val="FFFF00"/>
                </a:solidFill>
              </a:rPr>
              <a:t>juice, beef, bagels, toilet paper, pork</a:t>
            </a:r>
            <a:r>
              <a:rPr lang="en-US" sz="2400" b="1" dirty="0"/>
              <a:t> top </a:t>
            </a:r>
            <a:r>
              <a:rPr lang="en-US" sz="2400" b="1" dirty="0">
                <a:solidFill>
                  <a:srgbClr val="FFFF00"/>
                </a:solidFill>
              </a:rPr>
              <a:t>most bought item</a:t>
            </a:r>
            <a:r>
              <a:rPr lang="en-US" sz="2400" b="1" dirty="0"/>
              <a:t>.</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Beef and toilet paper are common in people who bought most &amp; least number of items.</a:t>
            </a:r>
          </a:p>
          <a:p>
            <a:endParaRPr lang="en-US" sz="2400" b="1" dirty="0"/>
          </a:p>
          <a:p>
            <a:pPr marL="457200" indent="-457200">
              <a:buFont typeface="Arial" panose="020B0604020202020204" pitchFamily="34" charset="0"/>
              <a:buChar char="•"/>
            </a:pPr>
            <a:endParaRPr lang="en-US" sz="2400" b="1" dirty="0"/>
          </a:p>
          <a:p>
            <a:endParaRPr lang="en-US" sz="2400" b="1" dirty="0"/>
          </a:p>
        </p:txBody>
      </p:sp>
    </p:spTree>
    <p:extLst>
      <p:ext uri="{BB962C8B-B14F-4D97-AF65-F5344CB8AC3E}">
        <p14:creationId xmlns:p14="http://schemas.microsoft.com/office/powerpoint/2010/main" val="44211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1328</Words>
  <Application>Microsoft Office PowerPoint</Application>
  <PresentationFormat>Widescreen</PresentationFormat>
  <Paragraphs>247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source-serif-pro</vt:lpstr>
      <vt:lpstr>urw-din</vt:lpstr>
      <vt:lpstr>Office Theme</vt:lpstr>
      <vt:lpstr>MRA Project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1</dc:title>
  <dc:creator>vikram reddy</dc:creator>
  <cp:lastModifiedBy>vikram reddy</cp:lastModifiedBy>
  <cp:revision>152</cp:revision>
  <dcterms:created xsi:type="dcterms:W3CDTF">2023-01-22T14:01:39Z</dcterms:created>
  <dcterms:modified xsi:type="dcterms:W3CDTF">2023-01-29T17:56:53Z</dcterms:modified>
</cp:coreProperties>
</file>