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2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0" r:id="rId6"/>
    <p:sldId id="262" r:id="rId7"/>
    <p:sldId id="272" r:id="rId8"/>
    <p:sldId id="274" r:id="rId9"/>
    <p:sldId id="275" r:id="rId10"/>
    <p:sldId id="276" r:id="rId11"/>
    <p:sldId id="273" r:id="rId12"/>
    <p:sldId id="265" r:id="rId13"/>
    <p:sldId id="266" r:id="rId14"/>
    <p:sldId id="277" r:id="rId15"/>
    <p:sldId id="267" r:id="rId16"/>
    <p:sldId id="269" r:id="rId17"/>
    <p:sldId id="270" r:id="rId18"/>
    <p:sldId id="271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RYNBVtxuzAHXrqckDjEGmTs11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A391A-7015-4E3A-BB12-BE682009EDBD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415421-D826-4C18-96D4-52DAA44954D0}">
      <dgm:prSet phldrT="[Text]"/>
      <dgm:spPr/>
      <dgm:t>
        <a:bodyPr/>
        <a:lstStyle/>
        <a:p>
          <a:r>
            <a:rPr lang="en-US" dirty="0"/>
            <a:t>Business Problem Understanding </a:t>
          </a:r>
          <a:endParaRPr lang="en-IN" dirty="0"/>
        </a:p>
      </dgm:t>
    </dgm:pt>
    <dgm:pt modelId="{782E44BF-A0BA-4B90-BFEC-411408BF6718}" type="parTrans" cxnId="{B1CF1A62-431E-4AEA-AB11-AFD668961CC0}">
      <dgm:prSet/>
      <dgm:spPr/>
      <dgm:t>
        <a:bodyPr/>
        <a:lstStyle/>
        <a:p>
          <a:endParaRPr lang="en-IN"/>
        </a:p>
      </dgm:t>
    </dgm:pt>
    <dgm:pt modelId="{001E414A-A027-43A3-8529-B8A5329AE42E}" type="sibTrans" cxnId="{B1CF1A62-431E-4AEA-AB11-AFD668961CC0}">
      <dgm:prSet/>
      <dgm:spPr/>
      <dgm:t>
        <a:bodyPr/>
        <a:lstStyle/>
        <a:p>
          <a:endParaRPr lang="en-IN"/>
        </a:p>
      </dgm:t>
    </dgm:pt>
    <dgm:pt modelId="{30CC9317-20BE-432E-98FB-2C14B8FA1103}">
      <dgm:prSet phldrT="[Text]"/>
      <dgm:spPr/>
      <dgm:t>
        <a:bodyPr/>
        <a:lstStyle/>
        <a:p>
          <a:r>
            <a:rPr lang="en-US" dirty="0"/>
            <a:t>Data Acquisition &amp; Understanding  </a:t>
          </a:r>
          <a:endParaRPr lang="en-IN" dirty="0"/>
        </a:p>
      </dgm:t>
    </dgm:pt>
    <dgm:pt modelId="{4CF6F56C-FB23-44B5-9C80-F965D1AD4CDA}" type="parTrans" cxnId="{578A6DF8-2645-45D2-BFE6-59B14678646A}">
      <dgm:prSet/>
      <dgm:spPr/>
      <dgm:t>
        <a:bodyPr/>
        <a:lstStyle/>
        <a:p>
          <a:endParaRPr lang="en-IN"/>
        </a:p>
      </dgm:t>
    </dgm:pt>
    <dgm:pt modelId="{C1C62328-2FD4-41FE-8C74-B394ADDA8421}" type="sibTrans" cxnId="{578A6DF8-2645-45D2-BFE6-59B14678646A}">
      <dgm:prSet/>
      <dgm:spPr/>
      <dgm:t>
        <a:bodyPr/>
        <a:lstStyle/>
        <a:p>
          <a:endParaRPr lang="en-IN"/>
        </a:p>
      </dgm:t>
    </dgm:pt>
    <dgm:pt modelId="{1E297930-39DD-4BC8-93F8-E4F7A1609AFA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5007C43C-0B55-48A2-8F9B-4FEA1D074761}" type="parTrans" cxnId="{C458B7B7-E2EE-404A-8A30-CB7D6F4D502D}">
      <dgm:prSet/>
      <dgm:spPr/>
      <dgm:t>
        <a:bodyPr/>
        <a:lstStyle/>
        <a:p>
          <a:endParaRPr lang="en-IN"/>
        </a:p>
      </dgm:t>
    </dgm:pt>
    <dgm:pt modelId="{3F8B5352-55E7-4DD1-BFFA-5F16A1AC6ED4}" type="sibTrans" cxnId="{C458B7B7-E2EE-404A-8A30-CB7D6F4D502D}">
      <dgm:prSet/>
      <dgm:spPr/>
      <dgm:t>
        <a:bodyPr/>
        <a:lstStyle/>
        <a:p>
          <a:endParaRPr lang="en-IN"/>
        </a:p>
      </dgm:t>
    </dgm:pt>
    <dgm:pt modelId="{C449CC17-5926-4923-A0EC-7A4E1FB76B29}">
      <dgm:prSet/>
      <dgm:spPr/>
      <dgm:t>
        <a:bodyPr/>
        <a:lstStyle/>
        <a:p>
          <a:r>
            <a:rPr lang="en-US" dirty="0"/>
            <a:t>Feature Engineering</a:t>
          </a:r>
          <a:endParaRPr lang="en-IN" dirty="0"/>
        </a:p>
      </dgm:t>
    </dgm:pt>
    <dgm:pt modelId="{4BAD0286-481F-4131-B4F0-3968B30C8F3D}" type="parTrans" cxnId="{A764049B-0CF4-4392-B78C-8D8389264487}">
      <dgm:prSet/>
      <dgm:spPr/>
      <dgm:t>
        <a:bodyPr/>
        <a:lstStyle/>
        <a:p>
          <a:endParaRPr lang="en-IN"/>
        </a:p>
      </dgm:t>
    </dgm:pt>
    <dgm:pt modelId="{0AB645C9-F399-43C7-9A9E-C2881AAD0848}" type="sibTrans" cxnId="{A764049B-0CF4-4392-B78C-8D8389264487}">
      <dgm:prSet/>
      <dgm:spPr/>
      <dgm:t>
        <a:bodyPr/>
        <a:lstStyle/>
        <a:p>
          <a:endParaRPr lang="en-IN"/>
        </a:p>
      </dgm:t>
    </dgm:pt>
    <dgm:pt modelId="{3C94C00E-FC5A-4D2C-8CD4-F331CE3AB6A7}">
      <dgm:prSet/>
      <dgm:spPr/>
      <dgm:t>
        <a:bodyPr/>
        <a:lstStyle/>
        <a:p>
          <a:r>
            <a:rPr lang="en-US" dirty="0"/>
            <a:t>Model Building </a:t>
          </a:r>
          <a:endParaRPr lang="en-IN" dirty="0"/>
        </a:p>
      </dgm:t>
    </dgm:pt>
    <dgm:pt modelId="{D5B6D950-D7A9-48F2-8BE6-343131E6A2D1}" type="parTrans" cxnId="{6EB9B387-C267-4B9A-BE52-0A07F40DA8E1}">
      <dgm:prSet/>
      <dgm:spPr/>
      <dgm:t>
        <a:bodyPr/>
        <a:lstStyle/>
        <a:p>
          <a:endParaRPr lang="en-IN"/>
        </a:p>
      </dgm:t>
    </dgm:pt>
    <dgm:pt modelId="{F478F9BF-F79A-4D30-BA16-ABAAB406E96E}" type="sibTrans" cxnId="{6EB9B387-C267-4B9A-BE52-0A07F40DA8E1}">
      <dgm:prSet/>
      <dgm:spPr/>
      <dgm:t>
        <a:bodyPr/>
        <a:lstStyle/>
        <a:p>
          <a:endParaRPr lang="en-IN"/>
        </a:p>
      </dgm:t>
    </dgm:pt>
    <dgm:pt modelId="{360798D2-E987-4748-AE06-394C1A733502}">
      <dgm:prSet/>
      <dgm:spPr/>
      <dgm:t>
        <a:bodyPr/>
        <a:lstStyle/>
        <a:p>
          <a:r>
            <a:rPr lang="en-US" dirty="0"/>
            <a:t>Model Deployment</a:t>
          </a:r>
          <a:endParaRPr lang="en-IN" dirty="0"/>
        </a:p>
      </dgm:t>
    </dgm:pt>
    <dgm:pt modelId="{BC337ED0-17F2-4822-8104-CC18A1A953D2}" type="parTrans" cxnId="{7D971AC4-9F14-4DB1-ADAD-A24F92D95CAA}">
      <dgm:prSet/>
      <dgm:spPr/>
      <dgm:t>
        <a:bodyPr/>
        <a:lstStyle/>
        <a:p>
          <a:endParaRPr lang="en-IN"/>
        </a:p>
      </dgm:t>
    </dgm:pt>
    <dgm:pt modelId="{48FB4C3B-1B95-47E9-8F8E-01C4E6BBF8EA}" type="sibTrans" cxnId="{7D971AC4-9F14-4DB1-ADAD-A24F92D95CAA}">
      <dgm:prSet/>
      <dgm:spPr/>
      <dgm:t>
        <a:bodyPr/>
        <a:lstStyle/>
        <a:p>
          <a:endParaRPr lang="en-IN"/>
        </a:p>
      </dgm:t>
    </dgm:pt>
    <dgm:pt modelId="{8E024ACA-4D3A-4319-BA1B-C419D9EC9218}" type="pres">
      <dgm:prSet presAssocID="{1ABA391A-7015-4E3A-BB12-BE682009EDBD}" presName="linearFlow" presStyleCnt="0">
        <dgm:presLayoutVars>
          <dgm:resizeHandles val="exact"/>
        </dgm:presLayoutVars>
      </dgm:prSet>
      <dgm:spPr/>
    </dgm:pt>
    <dgm:pt modelId="{9D43F314-C5ED-45F4-8978-2CF1215C39FF}" type="pres">
      <dgm:prSet presAssocID="{A7415421-D826-4C18-96D4-52DAA44954D0}" presName="node" presStyleLbl="node1" presStyleIdx="0" presStyleCnt="6">
        <dgm:presLayoutVars>
          <dgm:bulletEnabled val="1"/>
        </dgm:presLayoutVars>
      </dgm:prSet>
      <dgm:spPr/>
    </dgm:pt>
    <dgm:pt modelId="{A463F748-94EF-4142-9134-1E63BBE7B50B}" type="pres">
      <dgm:prSet presAssocID="{001E414A-A027-43A3-8529-B8A5329AE42E}" presName="sibTrans" presStyleLbl="sibTrans2D1" presStyleIdx="0" presStyleCnt="5"/>
      <dgm:spPr/>
    </dgm:pt>
    <dgm:pt modelId="{2FB8F7DD-CECE-4E69-8F00-F365653BCEC5}" type="pres">
      <dgm:prSet presAssocID="{001E414A-A027-43A3-8529-B8A5329AE42E}" presName="connectorText" presStyleLbl="sibTrans2D1" presStyleIdx="0" presStyleCnt="5"/>
      <dgm:spPr/>
    </dgm:pt>
    <dgm:pt modelId="{D27DDDC7-8E0C-4EA2-AFC6-39E2E56787CB}" type="pres">
      <dgm:prSet presAssocID="{30CC9317-20BE-432E-98FB-2C14B8FA1103}" presName="node" presStyleLbl="node1" presStyleIdx="1" presStyleCnt="6">
        <dgm:presLayoutVars>
          <dgm:bulletEnabled val="1"/>
        </dgm:presLayoutVars>
      </dgm:prSet>
      <dgm:spPr/>
    </dgm:pt>
    <dgm:pt modelId="{592B94C6-4885-40C3-8885-896E98F09201}" type="pres">
      <dgm:prSet presAssocID="{C1C62328-2FD4-41FE-8C74-B394ADDA8421}" presName="sibTrans" presStyleLbl="sibTrans2D1" presStyleIdx="1" presStyleCnt="5"/>
      <dgm:spPr/>
    </dgm:pt>
    <dgm:pt modelId="{1B67BACF-8387-43E0-8A7E-8F71AD7E1178}" type="pres">
      <dgm:prSet presAssocID="{C1C62328-2FD4-41FE-8C74-B394ADDA8421}" presName="connectorText" presStyleLbl="sibTrans2D1" presStyleIdx="1" presStyleCnt="5"/>
      <dgm:spPr/>
    </dgm:pt>
    <dgm:pt modelId="{F68EA9ED-5775-4705-8E45-B7DB3E96DCC9}" type="pres">
      <dgm:prSet presAssocID="{1E297930-39DD-4BC8-93F8-E4F7A1609AFA}" presName="node" presStyleLbl="node1" presStyleIdx="2" presStyleCnt="6">
        <dgm:presLayoutVars>
          <dgm:bulletEnabled val="1"/>
        </dgm:presLayoutVars>
      </dgm:prSet>
      <dgm:spPr/>
    </dgm:pt>
    <dgm:pt modelId="{90723E8A-07F5-45EC-AB02-9DD5F7F8B8C8}" type="pres">
      <dgm:prSet presAssocID="{3F8B5352-55E7-4DD1-BFFA-5F16A1AC6ED4}" presName="sibTrans" presStyleLbl="sibTrans2D1" presStyleIdx="2" presStyleCnt="5"/>
      <dgm:spPr/>
    </dgm:pt>
    <dgm:pt modelId="{F06A864A-8799-4C33-817F-2A6490526CFA}" type="pres">
      <dgm:prSet presAssocID="{3F8B5352-55E7-4DD1-BFFA-5F16A1AC6ED4}" presName="connectorText" presStyleLbl="sibTrans2D1" presStyleIdx="2" presStyleCnt="5"/>
      <dgm:spPr/>
    </dgm:pt>
    <dgm:pt modelId="{EC502E46-2B3D-4AD3-8C4E-E5D9C66DB53E}" type="pres">
      <dgm:prSet presAssocID="{C449CC17-5926-4923-A0EC-7A4E1FB76B29}" presName="node" presStyleLbl="node1" presStyleIdx="3" presStyleCnt="6">
        <dgm:presLayoutVars>
          <dgm:bulletEnabled val="1"/>
        </dgm:presLayoutVars>
      </dgm:prSet>
      <dgm:spPr/>
    </dgm:pt>
    <dgm:pt modelId="{7DD332B1-A01C-49AA-9537-F7A7C9FB489E}" type="pres">
      <dgm:prSet presAssocID="{0AB645C9-F399-43C7-9A9E-C2881AAD0848}" presName="sibTrans" presStyleLbl="sibTrans2D1" presStyleIdx="3" presStyleCnt="5"/>
      <dgm:spPr/>
    </dgm:pt>
    <dgm:pt modelId="{36D553CC-4268-4BDB-90C6-744830AAE6E5}" type="pres">
      <dgm:prSet presAssocID="{0AB645C9-F399-43C7-9A9E-C2881AAD0848}" presName="connectorText" presStyleLbl="sibTrans2D1" presStyleIdx="3" presStyleCnt="5"/>
      <dgm:spPr/>
    </dgm:pt>
    <dgm:pt modelId="{5A3E4460-7FFB-44FC-B172-8ABEF6EF67EB}" type="pres">
      <dgm:prSet presAssocID="{3C94C00E-FC5A-4D2C-8CD4-F331CE3AB6A7}" presName="node" presStyleLbl="node1" presStyleIdx="4" presStyleCnt="6">
        <dgm:presLayoutVars>
          <dgm:bulletEnabled val="1"/>
        </dgm:presLayoutVars>
      </dgm:prSet>
      <dgm:spPr/>
    </dgm:pt>
    <dgm:pt modelId="{DD377D16-A513-403A-A9C1-1E60571E4C51}" type="pres">
      <dgm:prSet presAssocID="{F478F9BF-F79A-4D30-BA16-ABAAB406E96E}" presName="sibTrans" presStyleLbl="sibTrans2D1" presStyleIdx="4" presStyleCnt="5"/>
      <dgm:spPr/>
    </dgm:pt>
    <dgm:pt modelId="{B4096555-B5A7-40A0-8357-D010AAEF251D}" type="pres">
      <dgm:prSet presAssocID="{F478F9BF-F79A-4D30-BA16-ABAAB406E96E}" presName="connectorText" presStyleLbl="sibTrans2D1" presStyleIdx="4" presStyleCnt="5"/>
      <dgm:spPr/>
    </dgm:pt>
    <dgm:pt modelId="{2D43556E-D67E-46F8-89E2-25C32C804B53}" type="pres">
      <dgm:prSet presAssocID="{360798D2-E987-4748-AE06-394C1A733502}" presName="node" presStyleLbl="node1" presStyleIdx="5" presStyleCnt="6">
        <dgm:presLayoutVars>
          <dgm:bulletEnabled val="1"/>
        </dgm:presLayoutVars>
      </dgm:prSet>
      <dgm:spPr/>
    </dgm:pt>
  </dgm:ptLst>
  <dgm:cxnLst>
    <dgm:cxn modelId="{2C6C781A-EC97-4D8F-9A6A-79C62D1B2B42}" type="presOf" srcId="{A7415421-D826-4C18-96D4-52DAA44954D0}" destId="{9D43F314-C5ED-45F4-8978-2CF1215C39FF}" srcOrd="0" destOrd="0" presId="urn:microsoft.com/office/officeart/2005/8/layout/process2"/>
    <dgm:cxn modelId="{8D76C11A-E2C9-4BB9-B6E1-3F46BB0257F1}" type="presOf" srcId="{0AB645C9-F399-43C7-9A9E-C2881AAD0848}" destId="{36D553CC-4268-4BDB-90C6-744830AAE6E5}" srcOrd="1" destOrd="0" presId="urn:microsoft.com/office/officeart/2005/8/layout/process2"/>
    <dgm:cxn modelId="{4CE37221-7175-40A2-B77D-34143EB17B5C}" type="presOf" srcId="{360798D2-E987-4748-AE06-394C1A733502}" destId="{2D43556E-D67E-46F8-89E2-25C32C804B53}" srcOrd="0" destOrd="0" presId="urn:microsoft.com/office/officeart/2005/8/layout/process2"/>
    <dgm:cxn modelId="{D146F43E-A6E9-4790-A083-D26538015B83}" type="presOf" srcId="{30CC9317-20BE-432E-98FB-2C14B8FA1103}" destId="{D27DDDC7-8E0C-4EA2-AFC6-39E2E56787CB}" srcOrd="0" destOrd="0" presId="urn:microsoft.com/office/officeart/2005/8/layout/process2"/>
    <dgm:cxn modelId="{E1DF285E-1B70-4869-B3B1-BE3F802BF26B}" type="presOf" srcId="{0AB645C9-F399-43C7-9A9E-C2881AAD0848}" destId="{7DD332B1-A01C-49AA-9537-F7A7C9FB489E}" srcOrd="0" destOrd="0" presId="urn:microsoft.com/office/officeart/2005/8/layout/process2"/>
    <dgm:cxn modelId="{4200915E-2948-4106-B47A-D51D8203B14E}" type="presOf" srcId="{3F8B5352-55E7-4DD1-BFFA-5F16A1AC6ED4}" destId="{F06A864A-8799-4C33-817F-2A6490526CFA}" srcOrd="1" destOrd="0" presId="urn:microsoft.com/office/officeart/2005/8/layout/process2"/>
    <dgm:cxn modelId="{B1CF1A62-431E-4AEA-AB11-AFD668961CC0}" srcId="{1ABA391A-7015-4E3A-BB12-BE682009EDBD}" destId="{A7415421-D826-4C18-96D4-52DAA44954D0}" srcOrd="0" destOrd="0" parTransId="{782E44BF-A0BA-4B90-BFEC-411408BF6718}" sibTransId="{001E414A-A027-43A3-8529-B8A5329AE42E}"/>
    <dgm:cxn modelId="{E3F99A64-A8E4-41B6-BEA1-487E985B95D6}" type="presOf" srcId="{C1C62328-2FD4-41FE-8C74-B394ADDA8421}" destId="{1B67BACF-8387-43E0-8A7E-8F71AD7E1178}" srcOrd="1" destOrd="0" presId="urn:microsoft.com/office/officeart/2005/8/layout/process2"/>
    <dgm:cxn modelId="{B98CC345-EC0C-4617-AC54-21787D185DBC}" type="presOf" srcId="{1E297930-39DD-4BC8-93F8-E4F7A1609AFA}" destId="{F68EA9ED-5775-4705-8E45-B7DB3E96DCC9}" srcOrd="0" destOrd="0" presId="urn:microsoft.com/office/officeart/2005/8/layout/process2"/>
    <dgm:cxn modelId="{70C8E64D-0F0C-4596-AADB-96F4B0216474}" type="presOf" srcId="{F478F9BF-F79A-4D30-BA16-ABAAB406E96E}" destId="{B4096555-B5A7-40A0-8357-D010AAEF251D}" srcOrd="1" destOrd="0" presId="urn:microsoft.com/office/officeart/2005/8/layout/process2"/>
    <dgm:cxn modelId="{229F4381-7D2F-4C76-B760-6A84E8C1942E}" type="presOf" srcId="{C1C62328-2FD4-41FE-8C74-B394ADDA8421}" destId="{592B94C6-4885-40C3-8885-896E98F09201}" srcOrd="0" destOrd="0" presId="urn:microsoft.com/office/officeart/2005/8/layout/process2"/>
    <dgm:cxn modelId="{6EB9B387-C267-4B9A-BE52-0A07F40DA8E1}" srcId="{1ABA391A-7015-4E3A-BB12-BE682009EDBD}" destId="{3C94C00E-FC5A-4D2C-8CD4-F331CE3AB6A7}" srcOrd="4" destOrd="0" parTransId="{D5B6D950-D7A9-48F2-8BE6-343131E6A2D1}" sibTransId="{F478F9BF-F79A-4D30-BA16-ABAAB406E96E}"/>
    <dgm:cxn modelId="{4FAF1388-5879-4CE8-8FB0-235826FEEAC7}" type="presOf" srcId="{1ABA391A-7015-4E3A-BB12-BE682009EDBD}" destId="{8E024ACA-4D3A-4319-BA1B-C419D9EC9218}" srcOrd="0" destOrd="0" presId="urn:microsoft.com/office/officeart/2005/8/layout/process2"/>
    <dgm:cxn modelId="{A764049B-0CF4-4392-B78C-8D8389264487}" srcId="{1ABA391A-7015-4E3A-BB12-BE682009EDBD}" destId="{C449CC17-5926-4923-A0EC-7A4E1FB76B29}" srcOrd="3" destOrd="0" parTransId="{4BAD0286-481F-4131-B4F0-3968B30C8F3D}" sibTransId="{0AB645C9-F399-43C7-9A9E-C2881AAD0848}"/>
    <dgm:cxn modelId="{56E280B6-EDC2-4075-A9F5-F4395C189513}" type="presOf" srcId="{001E414A-A027-43A3-8529-B8A5329AE42E}" destId="{2FB8F7DD-CECE-4E69-8F00-F365653BCEC5}" srcOrd="1" destOrd="0" presId="urn:microsoft.com/office/officeart/2005/8/layout/process2"/>
    <dgm:cxn modelId="{C458B7B7-E2EE-404A-8A30-CB7D6F4D502D}" srcId="{1ABA391A-7015-4E3A-BB12-BE682009EDBD}" destId="{1E297930-39DD-4BC8-93F8-E4F7A1609AFA}" srcOrd="2" destOrd="0" parTransId="{5007C43C-0B55-48A2-8F9B-4FEA1D074761}" sibTransId="{3F8B5352-55E7-4DD1-BFFA-5F16A1AC6ED4}"/>
    <dgm:cxn modelId="{C06FF2BA-0384-4EF7-87B4-F74C1297DED7}" type="presOf" srcId="{F478F9BF-F79A-4D30-BA16-ABAAB406E96E}" destId="{DD377D16-A513-403A-A9C1-1E60571E4C51}" srcOrd="0" destOrd="0" presId="urn:microsoft.com/office/officeart/2005/8/layout/process2"/>
    <dgm:cxn modelId="{CEBD9AC0-49A2-44E2-8660-B5BD2FBAC316}" type="presOf" srcId="{001E414A-A027-43A3-8529-B8A5329AE42E}" destId="{A463F748-94EF-4142-9134-1E63BBE7B50B}" srcOrd="0" destOrd="0" presId="urn:microsoft.com/office/officeart/2005/8/layout/process2"/>
    <dgm:cxn modelId="{7D971AC4-9F14-4DB1-ADAD-A24F92D95CAA}" srcId="{1ABA391A-7015-4E3A-BB12-BE682009EDBD}" destId="{360798D2-E987-4748-AE06-394C1A733502}" srcOrd="5" destOrd="0" parTransId="{BC337ED0-17F2-4822-8104-CC18A1A953D2}" sibTransId="{48FB4C3B-1B95-47E9-8F8E-01C4E6BBF8EA}"/>
    <dgm:cxn modelId="{3BDCBDE2-E217-42B3-A4CA-0F1C3EFBCEFB}" type="presOf" srcId="{3C94C00E-FC5A-4D2C-8CD4-F331CE3AB6A7}" destId="{5A3E4460-7FFB-44FC-B172-8ABEF6EF67EB}" srcOrd="0" destOrd="0" presId="urn:microsoft.com/office/officeart/2005/8/layout/process2"/>
    <dgm:cxn modelId="{57B212F2-0977-48BB-A34E-D54104706D6B}" type="presOf" srcId="{C449CC17-5926-4923-A0EC-7A4E1FB76B29}" destId="{EC502E46-2B3D-4AD3-8C4E-E5D9C66DB53E}" srcOrd="0" destOrd="0" presId="urn:microsoft.com/office/officeart/2005/8/layout/process2"/>
    <dgm:cxn modelId="{578A6DF8-2645-45D2-BFE6-59B14678646A}" srcId="{1ABA391A-7015-4E3A-BB12-BE682009EDBD}" destId="{30CC9317-20BE-432E-98FB-2C14B8FA1103}" srcOrd="1" destOrd="0" parTransId="{4CF6F56C-FB23-44B5-9C80-F965D1AD4CDA}" sibTransId="{C1C62328-2FD4-41FE-8C74-B394ADDA8421}"/>
    <dgm:cxn modelId="{668D00F9-B6EC-4AC0-B194-E111FDFD8BCB}" type="presOf" srcId="{3F8B5352-55E7-4DD1-BFFA-5F16A1AC6ED4}" destId="{90723E8A-07F5-45EC-AB02-9DD5F7F8B8C8}" srcOrd="0" destOrd="0" presId="urn:microsoft.com/office/officeart/2005/8/layout/process2"/>
    <dgm:cxn modelId="{A76188B4-4F7E-44B5-BC2C-E49E4FE9629F}" type="presParOf" srcId="{8E024ACA-4D3A-4319-BA1B-C419D9EC9218}" destId="{9D43F314-C5ED-45F4-8978-2CF1215C39FF}" srcOrd="0" destOrd="0" presId="urn:microsoft.com/office/officeart/2005/8/layout/process2"/>
    <dgm:cxn modelId="{ADE6A8CA-A245-4B64-B613-1AB378E46A53}" type="presParOf" srcId="{8E024ACA-4D3A-4319-BA1B-C419D9EC9218}" destId="{A463F748-94EF-4142-9134-1E63BBE7B50B}" srcOrd="1" destOrd="0" presId="urn:microsoft.com/office/officeart/2005/8/layout/process2"/>
    <dgm:cxn modelId="{E04C5F41-C5E7-4EE3-B12C-96EFC55C3F9E}" type="presParOf" srcId="{A463F748-94EF-4142-9134-1E63BBE7B50B}" destId="{2FB8F7DD-CECE-4E69-8F00-F365653BCEC5}" srcOrd="0" destOrd="0" presId="urn:microsoft.com/office/officeart/2005/8/layout/process2"/>
    <dgm:cxn modelId="{5016F0D3-12AE-4157-B741-CA6D43D95522}" type="presParOf" srcId="{8E024ACA-4D3A-4319-BA1B-C419D9EC9218}" destId="{D27DDDC7-8E0C-4EA2-AFC6-39E2E56787CB}" srcOrd="2" destOrd="0" presId="urn:microsoft.com/office/officeart/2005/8/layout/process2"/>
    <dgm:cxn modelId="{7034CA95-99A4-4668-9F96-7022852002E6}" type="presParOf" srcId="{8E024ACA-4D3A-4319-BA1B-C419D9EC9218}" destId="{592B94C6-4885-40C3-8885-896E98F09201}" srcOrd="3" destOrd="0" presId="urn:microsoft.com/office/officeart/2005/8/layout/process2"/>
    <dgm:cxn modelId="{BB32C1FD-10E3-4E22-8296-448012D7965A}" type="presParOf" srcId="{592B94C6-4885-40C3-8885-896E98F09201}" destId="{1B67BACF-8387-43E0-8A7E-8F71AD7E1178}" srcOrd="0" destOrd="0" presId="urn:microsoft.com/office/officeart/2005/8/layout/process2"/>
    <dgm:cxn modelId="{D8A311AA-917D-4BD0-AAA4-D9784DE7A7BE}" type="presParOf" srcId="{8E024ACA-4D3A-4319-BA1B-C419D9EC9218}" destId="{F68EA9ED-5775-4705-8E45-B7DB3E96DCC9}" srcOrd="4" destOrd="0" presId="urn:microsoft.com/office/officeart/2005/8/layout/process2"/>
    <dgm:cxn modelId="{49557D4F-3067-47FC-B8E8-741FEDB27155}" type="presParOf" srcId="{8E024ACA-4D3A-4319-BA1B-C419D9EC9218}" destId="{90723E8A-07F5-45EC-AB02-9DD5F7F8B8C8}" srcOrd="5" destOrd="0" presId="urn:microsoft.com/office/officeart/2005/8/layout/process2"/>
    <dgm:cxn modelId="{EDE61E8F-D6C9-4FD6-97C0-67951B4E99A3}" type="presParOf" srcId="{90723E8A-07F5-45EC-AB02-9DD5F7F8B8C8}" destId="{F06A864A-8799-4C33-817F-2A6490526CFA}" srcOrd="0" destOrd="0" presId="urn:microsoft.com/office/officeart/2005/8/layout/process2"/>
    <dgm:cxn modelId="{E84B3A69-4EA2-4A3E-ADEF-E0AAF3D4A1BB}" type="presParOf" srcId="{8E024ACA-4D3A-4319-BA1B-C419D9EC9218}" destId="{EC502E46-2B3D-4AD3-8C4E-E5D9C66DB53E}" srcOrd="6" destOrd="0" presId="urn:microsoft.com/office/officeart/2005/8/layout/process2"/>
    <dgm:cxn modelId="{7412A1F2-8955-48E0-AF70-158E815F667A}" type="presParOf" srcId="{8E024ACA-4D3A-4319-BA1B-C419D9EC9218}" destId="{7DD332B1-A01C-49AA-9537-F7A7C9FB489E}" srcOrd="7" destOrd="0" presId="urn:microsoft.com/office/officeart/2005/8/layout/process2"/>
    <dgm:cxn modelId="{80808B2F-E674-438A-AFBF-912E7F927857}" type="presParOf" srcId="{7DD332B1-A01C-49AA-9537-F7A7C9FB489E}" destId="{36D553CC-4268-4BDB-90C6-744830AAE6E5}" srcOrd="0" destOrd="0" presId="urn:microsoft.com/office/officeart/2005/8/layout/process2"/>
    <dgm:cxn modelId="{E68BB2FF-DA62-42E3-95AD-2EC002D81C64}" type="presParOf" srcId="{8E024ACA-4D3A-4319-BA1B-C419D9EC9218}" destId="{5A3E4460-7FFB-44FC-B172-8ABEF6EF67EB}" srcOrd="8" destOrd="0" presId="urn:microsoft.com/office/officeart/2005/8/layout/process2"/>
    <dgm:cxn modelId="{FAF01EA2-31F6-493E-A106-7437BF63C834}" type="presParOf" srcId="{8E024ACA-4D3A-4319-BA1B-C419D9EC9218}" destId="{DD377D16-A513-403A-A9C1-1E60571E4C51}" srcOrd="9" destOrd="0" presId="urn:microsoft.com/office/officeart/2005/8/layout/process2"/>
    <dgm:cxn modelId="{483377D9-3551-4DE5-B7EA-16EFA94EFAC2}" type="presParOf" srcId="{DD377D16-A513-403A-A9C1-1E60571E4C51}" destId="{B4096555-B5A7-40A0-8357-D010AAEF251D}" srcOrd="0" destOrd="0" presId="urn:microsoft.com/office/officeart/2005/8/layout/process2"/>
    <dgm:cxn modelId="{615E9756-5D5A-4F04-BCFE-EC9AE78190C8}" type="presParOf" srcId="{8E024ACA-4D3A-4319-BA1B-C419D9EC9218}" destId="{2D43556E-D67E-46F8-89E2-25C32C804B53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3F314-C5ED-45F4-8978-2CF1215C39FF}">
      <dsp:nvSpPr>
        <dsp:cNvPr id="0" name=""/>
        <dsp:cNvSpPr/>
      </dsp:nvSpPr>
      <dsp:spPr>
        <a:xfrm>
          <a:off x="2835866" y="1910"/>
          <a:ext cx="1602826" cy="56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Problem Understanding </a:t>
          </a:r>
          <a:endParaRPr lang="en-IN" sz="1400" kern="1200" dirty="0"/>
        </a:p>
      </dsp:txBody>
      <dsp:txXfrm>
        <a:off x="2852447" y="18491"/>
        <a:ext cx="1569664" cy="532957"/>
      </dsp:txXfrm>
    </dsp:sp>
    <dsp:sp modelId="{A463F748-94EF-4142-9134-1E63BBE7B50B}">
      <dsp:nvSpPr>
        <dsp:cNvPr id="0" name=""/>
        <dsp:cNvSpPr/>
      </dsp:nvSpPr>
      <dsp:spPr>
        <a:xfrm rot="5400000">
          <a:off x="3531132" y="582183"/>
          <a:ext cx="212294" cy="254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560854" y="603412"/>
        <a:ext cx="152851" cy="148606"/>
      </dsp:txXfrm>
    </dsp:sp>
    <dsp:sp modelId="{D27DDDC7-8E0C-4EA2-AFC6-39E2E56787CB}">
      <dsp:nvSpPr>
        <dsp:cNvPr id="0" name=""/>
        <dsp:cNvSpPr/>
      </dsp:nvSpPr>
      <dsp:spPr>
        <a:xfrm>
          <a:off x="2835866" y="851090"/>
          <a:ext cx="1602826" cy="56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Acquisition &amp; Understanding  </a:t>
          </a:r>
          <a:endParaRPr lang="en-IN" sz="1400" kern="1200" dirty="0"/>
        </a:p>
      </dsp:txBody>
      <dsp:txXfrm>
        <a:off x="2852447" y="867671"/>
        <a:ext cx="1569664" cy="532957"/>
      </dsp:txXfrm>
    </dsp:sp>
    <dsp:sp modelId="{592B94C6-4885-40C3-8885-896E98F09201}">
      <dsp:nvSpPr>
        <dsp:cNvPr id="0" name=""/>
        <dsp:cNvSpPr/>
      </dsp:nvSpPr>
      <dsp:spPr>
        <a:xfrm rot="5400000">
          <a:off x="3531132" y="1431363"/>
          <a:ext cx="212294" cy="254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560854" y="1452592"/>
        <a:ext cx="152851" cy="148606"/>
      </dsp:txXfrm>
    </dsp:sp>
    <dsp:sp modelId="{F68EA9ED-5775-4705-8E45-B7DB3E96DCC9}">
      <dsp:nvSpPr>
        <dsp:cNvPr id="0" name=""/>
        <dsp:cNvSpPr/>
      </dsp:nvSpPr>
      <dsp:spPr>
        <a:xfrm>
          <a:off x="2835866" y="1700270"/>
          <a:ext cx="1602826" cy="56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Exploratory Data Analysis</a:t>
          </a:r>
          <a:endParaRPr lang="en-IN" sz="1400" kern="1200" dirty="0"/>
        </a:p>
      </dsp:txBody>
      <dsp:txXfrm>
        <a:off x="2852447" y="1716851"/>
        <a:ext cx="1569664" cy="532957"/>
      </dsp:txXfrm>
    </dsp:sp>
    <dsp:sp modelId="{90723E8A-07F5-45EC-AB02-9DD5F7F8B8C8}">
      <dsp:nvSpPr>
        <dsp:cNvPr id="0" name=""/>
        <dsp:cNvSpPr/>
      </dsp:nvSpPr>
      <dsp:spPr>
        <a:xfrm rot="5400000">
          <a:off x="3531132" y="2280543"/>
          <a:ext cx="212294" cy="254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560854" y="2301772"/>
        <a:ext cx="152851" cy="148606"/>
      </dsp:txXfrm>
    </dsp:sp>
    <dsp:sp modelId="{EC502E46-2B3D-4AD3-8C4E-E5D9C66DB53E}">
      <dsp:nvSpPr>
        <dsp:cNvPr id="0" name=""/>
        <dsp:cNvSpPr/>
      </dsp:nvSpPr>
      <dsp:spPr>
        <a:xfrm>
          <a:off x="2835866" y="2549449"/>
          <a:ext cx="1602826" cy="56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Engineering</a:t>
          </a:r>
          <a:endParaRPr lang="en-IN" sz="1400" kern="1200" dirty="0"/>
        </a:p>
      </dsp:txBody>
      <dsp:txXfrm>
        <a:off x="2852447" y="2566030"/>
        <a:ext cx="1569664" cy="532957"/>
      </dsp:txXfrm>
    </dsp:sp>
    <dsp:sp modelId="{7DD332B1-A01C-49AA-9537-F7A7C9FB489E}">
      <dsp:nvSpPr>
        <dsp:cNvPr id="0" name=""/>
        <dsp:cNvSpPr/>
      </dsp:nvSpPr>
      <dsp:spPr>
        <a:xfrm rot="5400000">
          <a:off x="3531132" y="3129722"/>
          <a:ext cx="212294" cy="254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560854" y="3150951"/>
        <a:ext cx="152851" cy="148606"/>
      </dsp:txXfrm>
    </dsp:sp>
    <dsp:sp modelId="{5A3E4460-7FFB-44FC-B172-8ABEF6EF67EB}">
      <dsp:nvSpPr>
        <dsp:cNvPr id="0" name=""/>
        <dsp:cNvSpPr/>
      </dsp:nvSpPr>
      <dsp:spPr>
        <a:xfrm>
          <a:off x="2835866" y="3398629"/>
          <a:ext cx="1602826" cy="56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Building </a:t>
          </a:r>
          <a:endParaRPr lang="en-IN" sz="1400" kern="1200" dirty="0"/>
        </a:p>
      </dsp:txBody>
      <dsp:txXfrm>
        <a:off x="2852447" y="3415210"/>
        <a:ext cx="1569664" cy="532957"/>
      </dsp:txXfrm>
    </dsp:sp>
    <dsp:sp modelId="{DD377D16-A513-403A-A9C1-1E60571E4C51}">
      <dsp:nvSpPr>
        <dsp:cNvPr id="0" name=""/>
        <dsp:cNvSpPr/>
      </dsp:nvSpPr>
      <dsp:spPr>
        <a:xfrm rot="5400000">
          <a:off x="3531132" y="3978902"/>
          <a:ext cx="212294" cy="254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560854" y="4000131"/>
        <a:ext cx="152851" cy="148606"/>
      </dsp:txXfrm>
    </dsp:sp>
    <dsp:sp modelId="{2D43556E-D67E-46F8-89E2-25C32C804B53}">
      <dsp:nvSpPr>
        <dsp:cNvPr id="0" name=""/>
        <dsp:cNvSpPr/>
      </dsp:nvSpPr>
      <dsp:spPr>
        <a:xfrm>
          <a:off x="2835866" y="4247809"/>
          <a:ext cx="1602826" cy="56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Deployment</a:t>
          </a:r>
          <a:endParaRPr lang="en-IN" sz="1400" kern="1200" dirty="0"/>
        </a:p>
      </dsp:txBody>
      <dsp:txXfrm>
        <a:off x="2852447" y="4264390"/>
        <a:ext cx="1569664" cy="532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3:18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13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14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14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14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38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59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9:1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9:28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4:26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24575,'1089'0'-1365,"-1067"0"-5461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4:30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24575,'792'0'0,"-758"2"0,57 9 0,-57-5 0,54 2 0,40-9-1365,-106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01.9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03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05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06.7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07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38:12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569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72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764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716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713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73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B25BC0D-3B03-428D-8B1A-4B15BCE4A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47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B25BC0D-3B03-428D-8B1A-4B15BCE4A40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620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25BC0D-3B03-428D-8B1A-4B15BCE4A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61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25BC0D-3B03-428D-8B1A-4B15BCE4A40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0527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25BC0D-3B03-428D-8B1A-4B15BCE4A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512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0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4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15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3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25BC0D-3B03-428D-8B1A-4B15BCE4A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207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25BC0D-3B03-428D-8B1A-4B15BCE4A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2.xml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customXml" Target="../ink/ink6.xml"/><Relationship Id="rId12" Type="http://schemas.openxmlformats.org/officeDocument/2006/relationships/customXml" Target="../ink/ink11.xml"/><Relationship Id="rId17" Type="http://schemas.openxmlformats.org/officeDocument/2006/relationships/customXml" Target="../ink/ink16.xml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5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5.xml"/><Relationship Id="rId11" Type="http://schemas.openxmlformats.org/officeDocument/2006/relationships/customXml" Target="../ink/ink10.xml"/><Relationship Id="rId5" Type="http://schemas.openxmlformats.org/officeDocument/2006/relationships/image" Target="../media/image8.png"/><Relationship Id="rId15" Type="http://schemas.openxmlformats.org/officeDocument/2006/relationships/customXml" Target="../ink/ink14.xml"/><Relationship Id="rId10" Type="http://schemas.openxmlformats.org/officeDocument/2006/relationships/customXml" Target="../ink/ink9.xml"/><Relationship Id="rId19" Type="http://schemas.openxmlformats.org/officeDocument/2006/relationships/customXml" Target="../ink/ink17.xml"/><Relationship Id="rId4" Type="http://schemas.openxmlformats.org/officeDocument/2006/relationships/customXml" Target="../ink/ink4.xml"/><Relationship Id="rId9" Type="http://schemas.openxmlformats.org/officeDocument/2006/relationships/customXml" Target="../ink/ink8.xml"/><Relationship Id="rId14" Type="http://schemas.openxmlformats.org/officeDocument/2006/relationships/customXml" Target="../ink/ink13.xml"/><Relationship Id="rId2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923731" y="846805"/>
            <a:ext cx="7963384" cy="489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2776"/>
              </a:buClr>
              <a:buSzPts val="3600"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IN" sz="2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Classification Project: Predict Liver Disease</a:t>
            </a:r>
            <a:endParaRPr lang="en-IN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 Members :</a:t>
            </a:r>
            <a:endParaRPr lang="en-US" sz="16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6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               </a:t>
            </a:r>
            <a:r>
              <a:rPr lang="en-IN" dirty="0" err="1">
                <a:solidFill>
                  <a:srgbClr val="222222"/>
                </a:solidFill>
                <a:latin typeface="docs-Calibri"/>
              </a:rPr>
              <a:t>Ananthalakshmi</a:t>
            </a:r>
            <a:r>
              <a:rPr lang="en-IN" dirty="0">
                <a:solidFill>
                  <a:srgbClr val="222222"/>
                </a:solidFill>
                <a:latin typeface="docs-Calibri"/>
              </a:rPr>
              <a:t> </a:t>
            </a:r>
            <a:r>
              <a:rPr lang="en-IN" dirty="0" err="1">
                <a:solidFill>
                  <a:srgbClr val="222222"/>
                </a:solidFill>
                <a:latin typeface="docs-Calibri"/>
              </a:rPr>
              <a:t>Saripalle</a:t>
            </a:r>
            <a:endParaRPr lang="en-IN" b="0" i="0" dirty="0">
              <a:solidFill>
                <a:srgbClr val="222222"/>
              </a:solidFill>
              <a:effectLst/>
              <a:latin typeface="docs-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  </a:t>
            </a:r>
            <a:r>
              <a:rPr lang="en-IN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Mr.Bhavin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Sutariya</a:t>
            </a:r>
            <a:r>
              <a:rPr lang="en-US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  Mr. Saurabh Vilas </a:t>
            </a:r>
            <a:r>
              <a:rPr lang="en-IN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Mestry</a:t>
            </a:r>
            <a:endParaRPr lang="en-IN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IN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                    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Mr. Vikram Dattatray </a:t>
            </a:r>
            <a:r>
              <a:rPr lang="en-IN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Yewale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IN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                    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Mr. Rohit Vilas </a:t>
            </a:r>
            <a:r>
              <a:rPr lang="en-IN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Shewale</a:t>
            </a:r>
            <a:endParaRPr lang="en-IN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IN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                    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MEENUGA JYOTHI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&lt;Mentor Name : </a:t>
            </a:r>
            <a:r>
              <a:rPr lang="en-US" i="0" u="none" strike="noStrike" cap="none">
                <a:latin typeface="Verdana"/>
                <a:ea typeface="Verdana"/>
                <a:cs typeface="Verdana"/>
                <a:sym typeface="Verdana"/>
              </a:rPr>
              <a:t>Varun Sir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185195" y="74826"/>
            <a:ext cx="8503149" cy="73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358328" y="3350970"/>
            <a:ext cx="853397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Balancing the dataset</a:t>
            </a: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FF0AC9BE-1372-C5D5-CC4A-4CC627D6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1" y="1079676"/>
            <a:ext cx="5497166" cy="20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77;p6">
            <a:extLst>
              <a:ext uri="{FF2B5EF4-FFF2-40B4-BE49-F238E27FC236}">
                <a16:creationId xmlns:a16="http://schemas.microsoft.com/office/drawing/2014/main" id="{0378D496-7EE1-40AE-AFAC-0C41374E9649}"/>
              </a:ext>
            </a:extLst>
          </p:cNvPr>
          <p:cNvSpPr/>
          <p:nvPr/>
        </p:nvSpPr>
        <p:spPr>
          <a:xfrm>
            <a:off x="197005" y="732744"/>
            <a:ext cx="853397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Category is highly imbalanced </a:t>
            </a: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F1A876-8B1F-CBF1-6E14-F588A43CF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50" y="4152123"/>
            <a:ext cx="4638675" cy="2047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9512C7-3E5B-0809-73CA-B2138811D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727" y="3894851"/>
            <a:ext cx="3143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1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185195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</a:rPr>
              <a:t>Feature Engineering :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0" y="789524"/>
            <a:ext cx="85339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Finding the important Features using Decision Tree Regressor </a:t>
            </a:r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Sex, Cholesterol, protein are less important for model Building </a:t>
            </a: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4DC6FF1-3ECA-BA78-7F7E-6951DBD9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0" y="3013789"/>
            <a:ext cx="7445828" cy="3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9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"/>
          <p:cNvSpPr txBox="1"/>
          <p:nvPr/>
        </p:nvSpPr>
        <p:spPr>
          <a:xfrm>
            <a:off x="107779" y="41967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0"/>
          <p:cNvSpPr txBox="1"/>
          <p:nvPr/>
        </p:nvSpPr>
        <p:spPr>
          <a:xfrm>
            <a:off x="661827" y="1095244"/>
            <a:ext cx="71099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multipl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models and check their  accuracy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10D16-58D8-EB15-E45E-AEB8706D6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891" y="1702770"/>
            <a:ext cx="4410075" cy="3452459"/>
          </a:xfrm>
          <a:prstGeom prst="rect">
            <a:avLst/>
          </a:prstGeom>
        </p:spPr>
      </p:pic>
      <p:sp>
        <p:nvSpPr>
          <p:cNvPr id="6" name="Google Shape;411;p10">
            <a:extLst>
              <a:ext uri="{FF2B5EF4-FFF2-40B4-BE49-F238E27FC236}">
                <a16:creationId xmlns:a16="http://schemas.microsoft.com/office/drawing/2014/main" id="{B3A2D7AE-D154-3D65-790A-0A9A56641421}"/>
              </a:ext>
            </a:extLst>
          </p:cNvPr>
          <p:cNvSpPr txBox="1"/>
          <p:nvPr/>
        </p:nvSpPr>
        <p:spPr>
          <a:xfrm>
            <a:off x="936171" y="5762756"/>
            <a:ext cx="710992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 gives high accuracy so we finalize this model.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10"/>
          <p:cNvCxnSpPr/>
          <p:nvPr/>
        </p:nvCxnSpPr>
        <p:spPr>
          <a:xfrm>
            <a:off x="4381019" y="1054799"/>
            <a:ext cx="0" cy="290578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" name="Google Shape;407;p10"/>
          <p:cNvCxnSpPr>
            <a:cxnSpLocks/>
          </p:cNvCxnSpPr>
          <p:nvPr/>
        </p:nvCxnSpPr>
        <p:spPr>
          <a:xfrm>
            <a:off x="173619" y="3944645"/>
            <a:ext cx="878518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8" name="Google Shape;408;p10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0" y="2116628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0"/>
          <p:cNvSpPr txBox="1"/>
          <p:nvPr/>
        </p:nvSpPr>
        <p:spPr>
          <a:xfrm>
            <a:off x="4566212" y="1113016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0"/>
          <p:cNvSpPr txBox="1"/>
          <p:nvPr/>
        </p:nvSpPr>
        <p:spPr>
          <a:xfrm>
            <a:off x="1685299" y="305924"/>
            <a:ext cx="53914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– Random Forest Classifier </a:t>
            </a:r>
          </a:p>
        </p:txBody>
      </p:sp>
      <p:pic>
        <p:nvPicPr>
          <p:cNvPr id="414" name="Google Shape;4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20C7F-8732-DA5F-1288-FF467A892A09}"/>
              </a:ext>
            </a:extLst>
          </p:cNvPr>
          <p:cNvSpPr txBox="1"/>
          <p:nvPr/>
        </p:nvSpPr>
        <p:spPr>
          <a:xfrm>
            <a:off x="31006" y="1449353"/>
            <a:ext cx="4095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Century Gothic"/>
                <a:cs typeface="Century Gothic"/>
                <a:sym typeface="Century Gothic"/>
              </a:rPr>
              <a:t>Independent Variable = 12,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+mn-lt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Century Gothic"/>
                <a:cs typeface="Century Gothic"/>
                <a:sym typeface="Century Gothic"/>
              </a:rPr>
              <a:t>arget variable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dirty="0">
                <a:latin typeface="+mn-lt"/>
                <a:ea typeface="Century Gothic"/>
              </a:rPr>
              <a:t>Size of data = 3280 x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03713-4BA8-4E19-C08E-902E7A8A40A6}"/>
              </a:ext>
            </a:extLst>
          </p:cNvPr>
          <p:cNvSpPr txBox="1"/>
          <p:nvPr/>
        </p:nvSpPr>
        <p:spPr>
          <a:xfrm>
            <a:off x="31006" y="2709037"/>
            <a:ext cx="40953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data : 2296 x 13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sym typeface="Century Gothic"/>
              </a:rPr>
              <a:t>Testing data : 984 x 13</a:t>
            </a:r>
            <a:endParaRPr lang="en-US" sz="1100" dirty="0">
              <a:ea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DF35A-1EE9-7CB5-F101-0F414BA42EFA}"/>
              </a:ext>
            </a:extLst>
          </p:cNvPr>
          <p:cNvSpPr txBox="1"/>
          <p:nvPr/>
        </p:nvSpPr>
        <p:spPr>
          <a:xfrm>
            <a:off x="4566212" y="1677790"/>
            <a:ext cx="409537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dirty="0" err="1">
                <a:ea typeface="Century Gothic"/>
              </a:rPr>
              <a:t>max_depth</a:t>
            </a:r>
            <a:r>
              <a:rPr lang="en-US" sz="1100" dirty="0">
                <a:ea typeface="Century Gothic"/>
              </a:rPr>
              <a:t> =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dirty="0" err="1">
                <a:ea typeface="Century Gothic"/>
              </a:rPr>
              <a:t>min_samples_leaf</a:t>
            </a:r>
            <a:r>
              <a:rPr lang="en-US" sz="1100" dirty="0">
                <a:ea typeface="Century Gothic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dirty="0" err="1">
                <a:ea typeface="Century Gothic"/>
              </a:rPr>
              <a:t>n_estimators</a:t>
            </a:r>
            <a:r>
              <a:rPr lang="en-US" sz="1100" dirty="0">
                <a:ea typeface="Century Gothic"/>
              </a:rPr>
              <a:t> = 25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dirty="0" err="1">
                <a:ea typeface="Century Gothic"/>
              </a:rPr>
              <a:t>n_jobs</a:t>
            </a:r>
            <a:r>
              <a:rPr lang="en-US" sz="1100" dirty="0">
                <a:ea typeface="Century Gothic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dirty="0" err="1">
                <a:ea typeface="Century Gothic"/>
              </a:rPr>
              <a:t>random_state</a:t>
            </a:r>
            <a:r>
              <a:rPr lang="en-US" sz="1100" dirty="0">
                <a:ea typeface="Century Gothic"/>
              </a:rPr>
              <a:t> = 42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90F37-4CFE-D315-14C5-E48E0B045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4" y="4317173"/>
            <a:ext cx="5199391" cy="2217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A75AB32A-60E9-D226-143E-AADB0352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1" y="4168451"/>
            <a:ext cx="3352800" cy="2514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0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"/>
          <p:cNvSpPr txBox="1"/>
          <p:nvPr/>
        </p:nvSpPr>
        <p:spPr>
          <a:xfrm>
            <a:off x="185195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3A3234-55E6-F36B-14A0-D132FAAEC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76" y="2138362"/>
            <a:ext cx="7557795" cy="2581275"/>
          </a:xfrm>
          <a:prstGeom prst="rect">
            <a:avLst/>
          </a:prstGeom>
        </p:spPr>
      </p:pic>
      <p:sp>
        <p:nvSpPr>
          <p:cNvPr id="4" name="Google Shape;408;p10">
            <a:extLst>
              <a:ext uri="{FF2B5EF4-FFF2-40B4-BE49-F238E27FC236}">
                <a16:creationId xmlns:a16="http://schemas.microsoft.com/office/drawing/2014/main" id="{167BACDB-69BC-DC22-3CC1-2ACF9BED130C}"/>
              </a:ext>
            </a:extLst>
          </p:cNvPr>
          <p:cNvSpPr txBox="1"/>
          <p:nvPr/>
        </p:nvSpPr>
        <p:spPr>
          <a:xfrm>
            <a:off x="690464" y="1140338"/>
            <a:ext cx="523447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 using new class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entury Gothic"/>
                <a:ea typeface="Arial"/>
                <a:cs typeface="Arial"/>
                <a:sym typeface="Century Gothic"/>
              </a:rPr>
              <a:t>Craete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entury Gothic"/>
                <a:ea typeface="Arial"/>
                <a:cs typeface="Arial"/>
                <a:sym typeface="Century Gothic"/>
              </a:rPr>
              <a:t> a new feature and predict their Category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3EAE33-2C7B-9DDA-4A02-336C4A1A1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2" y="2332654"/>
            <a:ext cx="7651102" cy="3853979"/>
          </a:xfrm>
          <a:prstGeom prst="rect">
            <a:avLst/>
          </a:prstGeom>
        </p:spPr>
      </p:pic>
      <p:sp>
        <p:nvSpPr>
          <p:cNvPr id="2" name="Google Shape;408;p10">
            <a:extLst>
              <a:ext uri="{FF2B5EF4-FFF2-40B4-BE49-F238E27FC236}">
                <a16:creationId xmlns:a16="http://schemas.microsoft.com/office/drawing/2014/main" id="{1105B552-C4A9-C4C1-6009-FEE7E86D43E8}"/>
              </a:ext>
            </a:extLst>
          </p:cNvPr>
          <p:cNvSpPr txBox="1"/>
          <p:nvPr/>
        </p:nvSpPr>
        <p:spPr>
          <a:xfrm>
            <a:off x="793102" y="945382"/>
            <a:ext cx="746449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 using Streamlit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script file in .</a:t>
            </a:r>
            <a:r>
              <a:rPr lang="en-US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</a:t>
            </a: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format and run in command prompt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11">
            <a:extLst>
              <a:ext uri="{FF2B5EF4-FFF2-40B4-BE49-F238E27FC236}">
                <a16:creationId xmlns:a16="http://schemas.microsoft.com/office/drawing/2014/main" id="{8D5DDD9D-3F8D-B6AE-F3FA-948CEB2B3C6C}"/>
              </a:ext>
            </a:extLst>
          </p:cNvPr>
          <p:cNvSpPr txBox="1"/>
          <p:nvPr/>
        </p:nvSpPr>
        <p:spPr>
          <a:xfrm>
            <a:off x="91889" y="44314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Deployment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/>
        </p:nvSpPr>
        <p:spPr>
          <a:xfrm>
            <a:off x="600834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4"/>
          <p:cNvSpPr txBox="1"/>
          <p:nvPr/>
        </p:nvSpPr>
        <p:spPr>
          <a:xfrm>
            <a:off x="600834" y="290578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8;p10">
            <a:extLst>
              <a:ext uri="{FF2B5EF4-FFF2-40B4-BE49-F238E27FC236}">
                <a16:creationId xmlns:a16="http://schemas.microsoft.com/office/drawing/2014/main" id="{65F0F5C7-6704-2E25-671B-687B59AD5EF1}"/>
              </a:ext>
            </a:extLst>
          </p:cNvPr>
          <p:cNvSpPr txBox="1"/>
          <p:nvPr/>
        </p:nvSpPr>
        <p:spPr>
          <a:xfrm>
            <a:off x="914398" y="1186970"/>
            <a:ext cx="629816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ata is highly imbalanced (65%)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eed to know which features is important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odel selection for batter accuracy.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8;p10">
            <a:extLst>
              <a:ext uri="{FF2B5EF4-FFF2-40B4-BE49-F238E27FC236}">
                <a16:creationId xmlns:a16="http://schemas.microsoft.com/office/drawing/2014/main" id="{DE495775-3955-79E5-DB8E-53C6B925D98C}"/>
              </a:ext>
            </a:extLst>
          </p:cNvPr>
          <p:cNvSpPr txBox="1"/>
          <p:nvPr/>
        </p:nvSpPr>
        <p:spPr>
          <a:xfrm>
            <a:off x="914398" y="3824453"/>
            <a:ext cx="629816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Balancing the dataset import </a:t>
            </a:r>
            <a:r>
              <a:rPr lang="en-US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imblearn</a:t>
            </a: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library and Use Random Over Sampling Method.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Feature selection use </a:t>
            </a:r>
            <a:r>
              <a:rPr lang="en-US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sklearn</a:t>
            </a: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library and import Decision Tree Classifier, plot them in bar plot to see important features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the multiple Models and see their accuracy and compare their accuracy.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615820" y="3632940"/>
            <a:ext cx="8342944" cy="154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variable to be predicted is categorical (no disease, suspect disease, hepatitis c, fibrosis, cirrhosis).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IN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dataset is having incidents raised by customers. Which contains an event log of an incident management process extracted from a service desk platform of an IT company</a:t>
            </a:r>
            <a:endParaRPr sz="13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0" y="2903091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"/>
          <p:cNvSpPr txBox="1"/>
          <p:nvPr/>
        </p:nvSpPr>
        <p:spPr>
          <a:xfrm>
            <a:off x="195950" y="1460870"/>
            <a:ext cx="8117625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Classification Project: Predict Liver Disease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"/>
          <p:cNvSpPr txBox="1"/>
          <p:nvPr/>
        </p:nvSpPr>
        <p:spPr>
          <a:xfrm>
            <a:off x="370390" y="217732"/>
            <a:ext cx="648761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2178C17-FC33-188B-2641-0A9606BC1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582999"/>
              </p:ext>
            </p:extLst>
          </p:nvPr>
        </p:nvGraphicFramePr>
        <p:xfrm>
          <a:off x="853440" y="1087120"/>
          <a:ext cx="7274560" cy="481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/>
        </p:nvSpPr>
        <p:spPr>
          <a:xfrm>
            <a:off x="60832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2C05365-68F5-71A2-46B5-68A759A3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38622"/>
              </p:ext>
            </p:extLst>
          </p:nvPr>
        </p:nvGraphicFramePr>
        <p:xfrm>
          <a:off x="1571328" y="1948134"/>
          <a:ext cx="6136640" cy="468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320">
                  <a:extLst>
                    <a:ext uri="{9D8B030D-6E8A-4147-A177-3AD203B41FA5}">
                      <a16:colId xmlns:a16="http://schemas.microsoft.com/office/drawing/2014/main" val="4123417851"/>
                    </a:ext>
                  </a:extLst>
                </a:gridCol>
                <a:gridCol w="3068320">
                  <a:extLst>
                    <a:ext uri="{9D8B030D-6E8A-4147-A177-3AD203B41FA5}">
                      <a16:colId xmlns:a16="http://schemas.microsoft.com/office/drawing/2014/main" val="3943611212"/>
                    </a:ext>
                  </a:extLst>
                </a:gridCol>
              </a:tblGrid>
              <a:tr h="585651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variables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20651"/>
                  </a:ext>
                </a:extLst>
              </a:tr>
              <a:tr h="585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Categorical Variable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684053"/>
                  </a:ext>
                </a:extLst>
              </a:tr>
              <a:tr h="585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 Variable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727220"/>
                  </a:ext>
                </a:extLst>
              </a:tr>
              <a:tr h="585651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observations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63218"/>
                  </a:ext>
                </a:extLst>
              </a:tr>
              <a:tr h="585651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Missing cells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99902"/>
                  </a:ext>
                </a:extLst>
              </a:tr>
              <a:tr h="585651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Missing cells (%)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0.4%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70088"/>
                  </a:ext>
                </a:extLst>
              </a:tr>
              <a:tr h="585651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Duplicate rows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38880"/>
                  </a:ext>
                </a:extLst>
              </a:tr>
              <a:tr h="585651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Target Variable have 5 categories (</a:t>
                      </a:r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disease, suspect disease, hepatitis c, fibrosis, cirrhosis)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24501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E986E9-0AE7-F7FD-F7D5-DC4B73FF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1" y="621613"/>
            <a:ext cx="8891157" cy="121651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185195" y="100245"/>
            <a:ext cx="8503149" cy="65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-73435" y="858536"/>
            <a:ext cx="90322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protine</a:t>
            </a:r>
            <a:r>
              <a:rPr lang="en-IN" sz="18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a high cardinality (199 Distinct Value ).</a:t>
            </a:r>
            <a:endParaRPr lang="en-US" dirty="0">
              <a:solidFill>
                <a:srgbClr val="385623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742950" marR="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85623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</a:t>
            </a:r>
            <a:r>
              <a:rPr lang="en-US" sz="1800" b="0" u="none" strike="noStrike" cap="none" dirty="0" err="1">
                <a:solidFill>
                  <a:srgbClr val="385623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spartate_aminotransferase</a:t>
            </a:r>
            <a:r>
              <a:rPr lang="en-US" sz="1800" b="0" u="none" strike="noStrike" cap="none" dirty="0">
                <a:solidFill>
                  <a:srgbClr val="385623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is highly overall correlated with </a:t>
            </a:r>
            <a:r>
              <a:rPr lang="en-US" sz="1800" b="0" u="none" strike="noStrike" cap="none" dirty="0" err="1">
                <a:solidFill>
                  <a:srgbClr val="385623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gamma_glutamyl_transferase</a:t>
            </a:r>
            <a:endParaRPr lang="en-US" sz="1800" b="0" u="none" strike="noStrike" cap="none" dirty="0">
              <a:solidFill>
                <a:srgbClr val="385623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800" dirty="0">
              <a:solidFill>
                <a:srgbClr val="385623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184DE1F-DD13-FB5B-CEC7-6A4EE5FE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6" y="2405756"/>
            <a:ext cx="8674007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0" y="122071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400050" y="901770"/>
            <a:ext cx="853397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There is Whitespaces in Column names </a:t>
            </a: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2D54E7-FD4F-DF52-81E5-063471B94275}"/>
              </a:ext>
            </a:extLst>
          </p:cNvPr>
          <p:cNvSpPr txBox="1"/>
          <p:nvPr/>
        </p:nvSpPr>
        <p:spPr>
          <a:xfrm>
            <a:off x="400050" y="3931825"/>
            <a:ext cx="621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1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Removing  the whitespaces from column name.</a:t>
            </a:r>
            <a:endParaRPr lang="en-US" sz="14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A2F58-B2AB-32B6-2119-F5D123FFC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86" y="4759233"/>
            <a:ext cx="8343900" cy="582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37CB9B-2DD5-E6D2-4671-22E8F2743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86" y="1516581"/>
            <a:ext cx="7666781" cy="16802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BD9FB81-9968-5F1A-5728-B402CD368B2C}"/>
                  </a:ext>
                </a:extLst>
              </p14:cNvPr>
              <p14:cNvContentPartPr/>
              <p14:nvPr/>
            </p14:nvContentPartPr>
            <p14:xfrm>
              <a:off x="3642300" y="285726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BD9FB81-9968-5F1A-5728-B402CD368B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7980" y="28529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5E13EDF-A152-5207-B835-81D5DF21A996}"/>
                  </a:ext>
                </a:extLst>
              </p14:cNvPr>
              <p14:cNvContentPartPr/>
              <p14:nvPr/>
            </p14:nvContentPartPr>
            <p14:xfrm>
              <a:off x="3685467" y="2873542"/>
              <a:ext cx="40032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5E13EDF-A152-5207-B835-81D5DF21A9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1147" y="2869222"/>
                <a:ext cx="4089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E62DD81-FA98-D093-E384-32403C0547C9}"/>
                  </a:ext>
                </a:extLst>
              </p14:cNvPr>
              <p14:cNvContentPartPr/>
              <p14:nvPr/>
            </p14:nvContentPartPr>
            <p14:xfrm>
              <a:off x="5000907" y="2864182"/>
              <a:ext cx="428760" cy="1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E62DD81-FA98-D093-E384-32403C0547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6587" y="2859862"/>
                <a:ext cx="43740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42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209590" y="38494"/>
            <a:ext cx="8503149" cy="61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494452" y="654016"/>
            <a:ext cx="853397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category, sex, protein column has Object datatype</a:t>
            </a:r>
            <a:endParaRPr lang="en-US"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2D54E7-FD4F-DF52-81E5-063471B94275}"/>
              </a:ext>
            </a:extLst>
          </p:cNvPr>
          <p:cNvSpPr txBox="1"/>
          <p:nvPr/>
        </p:nvSpPr>
        <p:spPr>
          <a:xfrm>
            <a:off x="522147" y="4074201"/>
            <a:ext cx="5673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Changing the datatype of Category Column (Target Variable) and sex column.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68E2C4-F664-1135-9E9E-F1BBC1E329DF}"/>
              </a:ext>
            </a:extLst>
          </p:cNvPr>
          <p:cNvGrpSpPr/>
          <p:nvPr/>
        </p:nvGrpSpPr>
        <p:grpSpPr>
          <a:xfrm>
            <a:off x="2276427" y="5066302"/>
            <a:ext cx="360" cy="360"/>
            <a:chOff x="2276427" y="506630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EB5AFED-80BE-5149-BD0A-03F6EBB72631}"/>
                    </a:ext>
                  </a:extLst>
                </p14:cNvPr>
                <p14:cNvContentPartPr/>
                <p14:nvPr/>
              </p14:nvContentPartPr>
              <p14:xfrm>
                <a:off x="2276427" y="5066302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EB5AFED-80BE-5149-BD0A-03F6EBB72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2107" y="506198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553439-CA44-586E-2432-4C8B2C33C445}"/>
                    </a:ext>
                  </a:extLst>
                </p14:cNvPr>
                <p14:cNvContentPartPr/>
                <p14:nvPr/>
              </p14:nvContentPartPr>
              <p14:xfrm>
                <a:off x="2276427" y="506630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553439-CA44-586E-2432-4C8B2C33C4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2107" y="506198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F86D14-4F8D-3635-83D0-6A36AD104768}"/>
                  </a:ext>
                </a:extLst>
              </p14:cNvPr>
              <p14:cNvContentPartPr/>
              <p14:nvPr/>
            </p14:nvContentPartPr>
            <p14:xfrm>
              <a:off x="1455627" y="544898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F86D14-4F8D-3635-83D0-6A36AD1047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1307" y="544466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619E7-E19F-DDBA-00D7-36C515C95798}"/>
              </a:ext>
            </a:extLst>
          </p:cNvPr>
          <p:cNvGrpSpPr/>
          <p:nvPr/>
        </p:nvGrpSpPr>
        <p:grpSpPr>
          <a:xfrm>
            <a:off x="1614387" y="3946702"/>
            <a:ext cx="360" cy="360"/>
            <a:chOff x="1614387" y="394670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DDC7F0-5105-C95C-811F-4FDB37EDFEB2}"/>
                    </a:ext>
                  </a:extLst>
                </p14:cNvPr>
                <p14:cNvContentPartPr/>
                <p14:nvPr/>
              </p14:nvContentPartPr>
              <p14:xfrm>
                <a:off x="1614387" y="394670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DDC7F0-5105-C95C-811F-4FDB37EDFE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10067" y="394238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84C289-92A4-7EDF-6FC8-7C3D81702221}"/>
                    </a:ext>
                  </a:extLst>
                </p14:cNvPr>
                <p14:cNvContentPartPr/>
                <p14:nvPr/>
              </p14:nvContentPartPr>
              <p14:xfrm>
                <a:off x="1614387" y="3946702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84C289-92A4-7EDF-6FC8-7C3D817022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10067" y="394238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6BA36B-EE31-F8DF-CDDA-C589875B9D32}"/>
                  </a:ext>
                </a:extLst>
              </p14:cNvPr>
              <p14:cNvContentPartPr/>
              <p14:nvPr/>
            </p14:nvContentPartPr>
            <p14:xfrm>
              <a:off x="522147" y="384374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6BA36B-EE31-F8DF-CDDA-C589875B9D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827" y="383942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CD06BB-AC7B-C909-5635-3340F866CA49}"/>
                  </a:ext>
                </a:extLst>
              </p14:cNvPr>
              <p14:cNvContentPartPr/>
              <p14:nvPr/>
            </p14:nvContentPartPr>
            <p14:xfrm>
              <a:off x="1315227" y="338654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CD06BB-AC7B-C909-5635-3340F866CA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0907" y="338222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12E6CFC-02BA-4D9E-A94E-05CE2A1C77E7}"/>
              </a:ext>
            </a:extLst>
          </p:cNvPr>
          <p:cNvGrpSpPr/>
          <p:nvPr/>
        </p:nvGrpSpPr>
        <p:grpSpPr>
          <a:xfrm>
            <a:off x="2071227" y="2957422"/>
            <a:ext cx="360" cy="360"/>
            <a:chOff x="2071227" y="295742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E65663-61D1-C4CE-EF1D-461C944F6C23}"/>
                    </a:ext>
                  </a:extLst>
                </p14:cNvPr>
                <p14:cNvContentPartPr/>
                <p14:nvPr/>
              </p14:nvContentPartPr>
              <p14:xfrm>
                <a:off x="2071227" y="2957422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E65663-61D1-C4CE-EF1D-461C944F6C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907" y="295310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D4F75E-5443-6EDD-9B56-2E24EBDE0307}"/>
                    </a:ext>
                  </a:extLst>
                </p14:cNvPr>
                <p14:cNvContentPartPr/>
                <p14:nvPr/>
              </p14:nvContentPartPr>
              <p14:xfrm>
                <a:off x="2071227" y="295742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D4F75E-5443-6EDD-9B56-2E24EBDE03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907" y="295310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3CA32-90BE-96F8-D34C-038B6E891828}"/>
                    </a:ext>
                  </a:extLst>
                </p14:cNvPr>
                <p14:cNvContentPartPr/>
                <p14:nvPr/>
              </p14:nvContentPartPr>
              <p14:xfrm>
                <a:off x="2071227" y="295742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3CA32-90BE-96F8-D34C-038B6E8918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907" y="295310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0E56DE-5A0E-1387-C4AC-54EDF5400714}"/>
                  </a:ext>
                </a:extLst>
              </p14:cNvPr>
              <p14:cNvContentPartPr/>
              <p14:nvPr/>
            </p14:nvContentPartPr>
            <p14:xfrm>
              <a:off x="-1381173" y="222950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0E56DE-5A0E-1387-C4AC-54EDF5400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85493" y="222518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A3708D-E819-5818-CDCD-A169CCFA24CF}"/>
                  </a:ext>
                </a:extLst>
              </p14:cNvPr>
              <p14:cNvContentPartPr/>
              <p14:nvPr/>
            </p14:nvContentPartPr>
            <p14:xfrm>
              <a:off x="-756213" y="244406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A3708D-E819-5818-CDCD-A169CCFA2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60533" y="243974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4DDC0D-1A0B-7E6E-428A-744395030F06}"/>
                  </a:ext>
                </a:extLst>
              </p14:cNvPr>
              <p14:cNvContentPartPr/>
              <p14:nvPr/>
            </p14:nvContentPartPr>
            <p14:xfrm>
              <a:off x="2388387" y="419834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4DDC0D-1A0B-7E6E-428A-744395030F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79387" y="4189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B9F605-9171-1B3D-3EE1-C22C79D0548E}"/>
                  </a:ext>
                </a:extLst>
              </p14:cNvPr>
              <p14:cNvContentPartPr/>
              <p14:nvPr/>
            </p14:nvContentPartPr>
            <p14:xfrm>
              <a:off x="-1623453" y="156710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B9F605-9171-1B3D-3EE1-C22C79D054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627773" y="156278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9DA5B9D8-E95F-8D47-487A-411568466C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8115" y="4680875"/>
            <a:ext cx="6880258" cy="19510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DB156E-DB67-311D-9D15-E0177C9A006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88387" y="1346377"/>
            <a:ext cx="3152775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49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185195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455656" y="667807"/>
            <a:ext cx="8081854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Missing Values:-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0.4 % missing cells in Data set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6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lbumin, </a:t>
            </a:r>
            <a:r>
              <a:rPr lang="en-US" sz="1600" b="0" i="1" u="none" strike="noStrike" cap="none" dirty="0" err="1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alkaline_phosphatase</a:t>
            </a:r>
            <a:r>
              <a:rPr lang="en-US" sz="16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1" u="none" strike="noStrike" cap="none" dirty="0" err="1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alanine_aminotransferase</a:t>
            </a:r>
            <a:r>
              <a:rPr lang="en-US" sz="16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 and cholesterol column contains missing Values</a:t>
            </a: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D3C1E0-5AFE-6172-1A9A-83AD777B4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9" y="1870019"/>
            <a:ext cx="7395709" cy="22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5D57A-6AF5-DE2D-02D1-0ED24A6AF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19" y="4818316"/>
            <a:ext cx="774382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2D54E7-FD4F-DF52-81E5-063471B94275}"/>
              </a:ext>
            </a:extLst>
          </p:cNvPr>
          <p:cNvSpPr txBox="1"/>
          <p:nvPr/>
        </p:nvSpPr>
        <p:spPr>
          <a:xfrm>
            <a:off x="553719" y="4213992"/>
            <a:ext cx="4677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Replace the missing values using KNN </a:t>
            </a:r>
            <a:r>
              <a:rPr lang="en-US" sz="1400" i="1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Imputer </a:t>
            </a:r>
            <a:r>
              <a:rPr lang="en-US" sz="1400" b="0" i="1" u="none" strike="noStrike" cap="none" dirty="0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0617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554</Words>
  <Application>Microsoft Office PowerPoint</Application>
  <PresentationFormat>On-screen Show (4:3)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Century Gothic</vt:lpstr>
      <vt:lpstr>Wingdings 3</vt:lpstr>
      <vt:lpstr>Arial</vt:lpstr>
      <vt:lpstr>Calibri</vt:lpstr>
      <vt:lpstr>Times New Roman</vt:lpstr>
      <vt:lpstr>Verdana</vt:lpstr>
      <vt:lpstr>docs-Calibri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vikramyewale555@gmail.com</cp:lastModifiedBy>
  <cp:revision>15</cp:revision>
  <dcterms:created xsi:type="dcterms:W3CDTF">2012-08-17T07:00:49Z</dcterms:created>
  <dcterms:modified xsi:type="dcterms:W3CDTF">2023-03-13T05:20:00Z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