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C27CC6-495C-4F4D-9AD1-E68239365E16}">
  <a:tblStyle styleId="{AAC27CC6-495C-4F4D-9AD1-E68239365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DEBD69-CC2A-4F28-8459-81C0BC5479A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2cb344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2cb344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2cb34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2cb34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92cb344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92cb344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92cb344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92cb344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92cb34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92cb34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92cb344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e92cb3441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2cb34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e92cb3441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92cb344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92cb3441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2cb344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e92cb3441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92cb344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92cb3441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2cb344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2cb344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92cb344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92cb3441_0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92cb344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e92cb3441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92cb344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e92cb3441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92cb344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92cb344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92cb34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92cb34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2cb344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92cb344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92cb34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92cb34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92cb34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92cb34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92cb34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92cb34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92cb344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92cb344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92cb34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92cb34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92cb344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92cb344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92cb344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92cb344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92cb344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92cb344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92cb344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92cb344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92cb344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92cb344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2cb344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92cb344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92cb344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92cb344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92cb344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92cb344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92cb344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92cb344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92cb344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92cb344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2cb34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92cb34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92cb344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92cb344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92cb344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92cb344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92cb344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92cb344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92cb3441_0_3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401" name="Google Shape;401;g1e92cb3441_0_3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402" name="Google Shape;402;g1e92cb3441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g1e92cb344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92cb344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92cb344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9390c4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9390c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92cb34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92cb34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92cb34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92cb34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92cb34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92cb34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92cb34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92cb34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2cb34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92cb34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ONLY" type="objOnly">
  <p:cSld name="OBJECT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57200" y="205978"/>
            <a:ext cx="82296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 type="tbl">
  <p:cSld name="TAB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77" name="Google Shape;77;p22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2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1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1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cs.google.com/document/d/1GOVlFLkV0TQ49NGgX5_77JJZwJXdLgVb1sGSPk0jsAg/edit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n.wikipedia.org/wiki/Word_(computer_architectur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porch light = 2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porch lights = 4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porch lights = 8 messages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porch light = 2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porch lights = 4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porch lights = 8 messages</a:t>
            </a:r>
            <a:endParaRPr/>
          </a:p>
        </p:txBody>
      </p:sp>
      <p:sp>
        <p:nvSpPr>
          <p:cNvPr id="157" name="Google Shape;157;p37"/>
          <p:cNvSpPr txBox="1"/>
          <p:nvPr/>
        </p:nvSpPr>
        <p:spPr>
          <a:xfrm>
            <a:off x="6044450" y="1613650"/>
            <a:ext cx="1028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2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58" name="Google Shape;158;p37"/>
          <p:cNvSpPr txBox="1"/>
          <p:nvPr/>
        </p:nvSpPr>
        <p:spPr>
          <a:xfrm>
            <a:off x="6730275" y="1519525"/>
            <a:ext cx="719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64" name="Google Shape;164;p38"/>
          <p:cNvSpPr txBox="1"/>
          <p:nvPr>
            <p:ph idx="1" type="body"/>
          </p:nvPr>
        </p:nvSpPr>
        <p:spPr>
          <a:xfrm>
            <a:off x="311700" y="1152475"/>
            <a:ext cx="85206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porch light = 2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porch lights = 4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porch lights = 8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</a:t>
            </a:r>
            <a:r>
              <a:rPr lang="en"/>
              <a:t> porch lights = __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porch lights = __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porch lights = __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7 porch lights = __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porch lights = __ messages</a:t>
            </a:r>
            <a:endParaRPr/>
          </a:p>
        </p:txBody>
      </p:sp>
      <p:sp>
        <p:nvSpPr>
          <p:cNvPr id="165" name="Google Shape;165;p38"/>
          <p:cNvSpPr txBox="1"/>
          <p:nvPr/>
        </p:nvSpPr>
        <p:spPr>
          <a:xfrm>
            <a:off x="6044450" y="1613650"/>
            <a:ext cx="1028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2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66" name="Google Shape;166;p38"/>
          <p:cNvSpPr txBox="1"/>
          <p:nvPr/>
        </p:nvSpPr>
        <p:spPr>
          <a:xfrm>
            <a:off x="6730275" y="1519525"/>
            <a:ext cx="719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311700" y="1152475"/>
            <a:ext cx="85206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porch light = 2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porch lights = 4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porch lights = 8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porch lights = 16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porch lights = 32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porch lights = 64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7 porch lights = 128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173" name="Google Shape;173;p39"/>
          <p:cNvSpPr txBox="1"/>
          <p:nvPr/>
        </p:nvSpPr>
        <p:spPr>
          <a:xfrm>
            <a:off x="6044450" y="1613650"/>
            <a:ext cx="1028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2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6730275" y="1519525"/>
            <a:ext cx="719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80" name="Google Shape;180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181" name="Google Shape;181;p40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182" name="Google Shape;182;p40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idx="4294967295" type="title"/>
          </p:nvPr>
        </p:nvSpPr>
        <p:spPr>
          <a:xfrm>
            <a:off x="457200" y="171450"/>
            <a:ext cx="8229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41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4114800"/>
                <a:gridCol w="41148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4294967295" type="title"/>
          </p:nvPr>
        </p:nvSpPr>
        <p:spPr>
          <a:xfrm>
            <a:off x="457200" y="205978"/>
            <a:ext cx="403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42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idx="4294967295" type="title"/>
          </p:nvPr>
        </p:nvSpPr>
        <p:spPr>
          <a:xfrm>
            <a:off x="457200" y="205978"/>
            <a:ext cx="41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43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43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43"/>
          <p:cNvCxnSpPr/>
          <p:nvPr/>
        </p:nvCxnSpPr>
        <p:spPr>
          <a:xfrm flipH="1" rot="10800000">
            <a:off x="2209800" y="1428600"/>
            <a:ext cx="2667000" cy="400200"/>
          </a:xfrm>
          <a:prstGeom prst="straightConnector1">
            <a:avLst/>
          </a:prstGeom>
          <a:noFill/>
          <a:ln cap="rnd" cmpd="sng" w="57150">
            <a:solidFill>
              <a:srgbClr val="FFFFFF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>
            <p:ph idx="4294967295" type="title"/>
          </p:nvPr>
        </p:nvSpPr>
        <p:spPr>
          <a:xfrm>
            <a:off x="457200" y="205978"/>
            <a:ext cx="41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44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44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p44"/>
          <p:cNvCxnSpPr/>
          <p:nvPr/>
        </p:nvCxnSpPr>
        <p:spPr>
          <a:xfrm>
            <a:off x="2209800" y="1314450"/>
            <a:ext cx="3352800" cy="457200"/>
          </a:xfrm>
          <a:prstGeom prst="straightConnector1">
            <a:avLst/>
          </a:prstGeom>
          <a:noFill/>
          <a:ln cap="rnd" cmpd="sng" w="57150">
            <a:solidFill>
              <a:srgbClr val="FFFFFF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idx="4294967295" type="title"/>
          </p:nvPr>
        </p:nvSpPr>
        <p:spPr>
          <a:xfrm>
            <a:off x="457200" y="205978"/>
            <a:ext cx="41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45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9" name="Google Shape;219;p45"/>
          <p:cNvCxnSpPr/>
          <p:nvPr/>
        </p:nvCxnSpPr>
        <p:spPr>
          <a:xfrm flipH="1" rot="10800000">
            <a:off x="2133600" y="2228700"/>
            <a:ext cx="3581400" cy="400200"/>
          </a:xfrm>
          <a:prstGeom prst="straightConnector1">
            <a:avLst/>
          </a:prstGeom>
          <a:noFill/>
          <a:ln cap="rnd" cmpd="sng" w="57150">
            <a:solidFill>
              <a:srgbClr val="FFFFFF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CIRCUITS / SWITCHES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CODING SCHEMES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BINARY DIGITS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2</a:t>
            </a:r>
            <a:r>
              <a:rPr b="1" baseline="30000" lang="en" sz="1400">
                <a:solidFill>
                  <a:schemeClr val="dk1"/>
                </a:solidFill>
              </a:rPr>
              <a:t>n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5 generations of computers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Moore's Law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Bits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Bits, Bytes, KB, MB, GB, TB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400">
                <a:solidFill>
                  <a:schemeClr val="dk1"/>
                </a:solidFill>
              </a:rPr>
              <a:t>Machine Language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idx="4294967295" type="title"/>
          </p:nvPr>
        </p:nvSpPr>
        <p:spPr>
          <a:xfrm>
            <a:off x="457200" y="205978"/>
            <a:ext cx="41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46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" name="Google Shape;227;p46"/>
          <p:cNvCxnSpPr/>
          <p:nvPr/>
        </p:nvCxnSpPr>
        <p:spPr>
          <a:xfrm>
            <a:off x="2057400" y="2228850"/>
            <a:ext cx="3810000" cy="457200"/>
          </a:xfrm>
          <a:prstGeom prst="straightConnector1">
            <a:avLst/>
          </a:prstGeom>
          <a:noFill/>
          <a:ln cap="rnd" cmpd="sng" w="57150">
            <a:solidFill>
              <a:srgbClr val="FFFFFF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idx="4294967295" type="title"/>
          </p:nvPr>
        </p:nvSpPr>
        <p:spPr>
          <a:xfrm>
            <a:off x="457200" y="205978"/>
            <a:ext cx="41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47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5" name="Google Shape;235;p47"/>
          <p:cNvCxnSpPr/>
          <p:nvPr/>
        </p:nvCxnSpPr>
        <p:spPr>
          <a:xfrm>
            <a:off x="1905000" y="1371600"/>
            <a:ext cx="3048000" cy="1485900"/>
          </a:xfrm>
          <a:prstGeom prst="straightConnector1">
            <a:avLst/>
          </a:prstGeom>
          <a:noFill/>
          <a:ln cap="rnd" cmpd="sng" w="57150">
            <a:solidFill>
              <a:srgbClr val="FFFFFF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idx="4294967295" type="title"/>
          </p:nvPr>
        </p:nvSpPr>
        <p:spPr>
          <a:xfrm>
            <a:off x="457200" y="205978"/>
            <a:ext cx="41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Todd’s Coding Scheme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4876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48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{0BDEBD69-CC2A-4F28-8459-81C0BC5479A3}</a:tableStyleId>
              </a:tblPr>
              <a:tblGrid>
                <a:gridCol w="2019300"/>
                <a:gridCol w="201930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1   0   1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i="1"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1   1   1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" sz="21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3" name="Google Shape;243;p48"/>
          <p:cNvCxnSpPr/>
          <p:nvPr/>
        </p:nvCxnSpPr>
        <p:spPr>
          <a:xfrm>
            <a:off x="2133600" y="1771650"/>
            <a:ext cx="3124200" cy="1600200"/>
          </a:xfrm>
          <a:prstGeom prst="straightConnector1">
            <a:avLst/>
          </a:prstGeom>
          <a:noFill/>
          <a:ln cap="rnd" cmpd="sng" w="57150">
            <a:solidFill>
              <a:srgbClr val="FFFFFF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251" name="Google Shape;251;p49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258" name="Google Shape;258;p50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259" name="Google Shape;259;p50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on (1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off (1 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on (0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off (0 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265" name="Google Shape;265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266" name="Google Shape;266;p51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267" name="Google Shape;267;p51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on (1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off (1 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on (0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 off (0 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8" name="Google Shape;2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399" y="1"/>
            <a:ext cx="1437600" cy="1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275" name="Google Shape;275;p52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276" name="Google Shape;276;p52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7" name="Google Shape;2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399" y="1"/>
            <a:ext cx="1437600" cy="1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283" name="Google Shape;283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284" name="Google Shape;284;p53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285" name="Google Shape;285;p53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Google Shape;286;p53"/>
          <p:cNvSpPr txBox="1"/>
          <p:nvPr/>
        </p:nvSpPr>
        <p:spPr>
          <a:xfrm>
            <a:off x="5000050" y="3442450"/>
            <a:ext cx="1992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Binary Digits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399" y="1"/>
            <a:ext cx="1437600" cy="1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293" name="Google Shape;293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294" name="Google Shape;294;p54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295" name="Google Shape;295;p54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54"/>
          <p:cNvSpPr txBox="1"/>
          <p:nvPr/>
        </p:nvSpPr>
        <p:spPr>
          <a:xfrm>
            <a:off x="5000050" y="3442450"/>
            <a:ext cx="1992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Bi</a:t>
            </a:r>
            <a:r>
              <a:rPr lang="en" sz="2400">
                <a:solidFill>
                  <a:srgbClr val="FFFFFF"/>
                </a:solidFill>
              </a:rPr>
              <a:t>nary Digi</a:t>
            </a:r>
            <a:r>
              <a:rPr lang="en" sz="2400">
                <a:solidFill>
                  <a:srgbClr val="FF00FF"/>
                </a:solidFill>
              </a:rPr>
              <a:t>ts</a:t>
            </a:r>
            <a:endParaRPr sz="2400">
              <a:solidFill>
                <a:srgbClr val="FF00FF"/>
              </a:solidFill>
            </a:endParaRPr>
          </a:p>
        </p:txBody>
      </p:sp>
      <p:pic>
        <p:nvPicPr>
          <p:cNvPr id="297" name="Google Shape;2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399" y="1"/>
            <a:ext cx="1437600" cy="1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303" name="Google Shape;303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304" name="Google Shape;304;p55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305" name="Google Shape;305;p55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let’s party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study 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sleeping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" name="Google Shape;306;p55"/>
          <p:cNvSpPr txBox="1"/>
          <p:nvPr/>
        </p:nvSpPr>
        <p:spPr>
          <a:xfrm>
            <a:off x="5000050" y="3442450"/>
            <a:ext cx="1992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Bi</a:t>
            </a:r>
            <a:r>
              <a:rPr lang="en" sz="2400">
                <a:solidFill>
                  <a:srgbClr val="FFFFFF"/>
                </a:solidFill>
              </a:rPr>
              <a:t>nary Digi</a:t>
            </a:r>
            <a:r>
              <a:rPr lang="en" sz="2400">
                <a:solidFill>
                  <a:srgbClr val="FF00FF"/>
                </a:solidFill>
              </a:rPr>
              <a:t>ts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307" name="Google Shape;307;p55"/>
          <p:cNvSpPr txBox="1"/>
          <p:nvPr/>
        </p:nvSpPr>
        <p:spPr>
          <a:xfrm rot="-822">
            <a:off x="5411773" y="3814633"/>
            <a:ext cx="12552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FF"/>
                </a:solidFill>
              </a:rPr>
              <a:t>Bits</a:t>
            </a:r>
            <a:endParaRPr sz="3600">
              <a:solidFill>
                <a:srgbClr val="FF00FF"/>
              </a:solidFill>
            </a:endParaRPr>
          </a:p>
        </p:txBody>
      </p:sp>
      <p:pic>
        <p:nvPicPr>
          <p:cNvPr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399" y="1"/>
            <a:ext cx="1437600" cy="1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>
            <p:ph type="title"/>
          </p:nvPr>
        </p:nvSpPr>
        <p:spPr>
          <a:xfrm>
            <a:off x="3117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314" name="Google Shape;314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computers run on electricity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can be ON or 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schemes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porch light on Halloween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porch light = 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 porch lights = 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 porch lights = 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4 porch lights = 16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 porch lights = 32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6 porch lights = 64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 porch lights = 128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 porch lights = 256 messages</a:t>
            </a:r>
            <a:endParaRPr/>
          </a:p>
        </p:txBody>
      </p:sp>
      <p:sp>
        <p:nvSpPr>
          <p:cNvPr id="315" name="Google Shape;315;p56"/>
          <p:cNvSpPr txBox="1"/>
          <p:nvPr>
            <p:ph type="title"/>
          </p:nvPr>
        </p:nvSpPr>
        <p:spPr>
          <a:xfrm>
            <a:off x="4832400" y="445025"/>
            <a:ext cx="37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schemes</a:t>
            </a:r>
            <a:endParaRPr/>
          </a:p>
        </p:txBody>
      </p:sp>
      <p:graphicFrame>
        <p:nvGraphicFramePr>
          <p:cNvPr id="316" name="Google Shape;316;p56"/>
          <p:cNvGraphicFramePr/>
          <p:nvPr/>
        </p:nvGraphicFramePr>
        <p:xfrm>
          <a:off x="5000050" y="1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{AAC27CC6-495C-4F4D-9AD1-E68239365E16}</a:tableStyleId>
              </a:tblPr>
              <a:tblGrid>
                <a:gridCol w="1990725"/>
                <a:gridCol w="1990725"/>
              </a:tblGrid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56"/>
          <p:cNvSpPr txBox="1"/>
          <p:nvPr/>
        </p:nvSpPr>
        <p:spPr>
          <a:xfrm>
            <a:off x="5000050" y="3442450"/>
            <a:ext cx="1992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Bi</a:t>
            </a:r>
            <a:r>
              <a:rPr lang="en" sz="2400">
                <a:solidFill>
                  <a:srgbClr val="FFFFFF"/>
                </a:solidFill>
              </a:rPr>
              <a:t>nary Digi</a:t>
            </a:r>
            <a:r>
              <a:rPr lang="en" sz="2400">
                <a:solidFill>
                  <a:srgbClr val="FF00FF"/>
                </a:solidFill>
              </a:rPr>
              <a:t>ts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 rot="-822">
            <a:off x="5411773" y="3814633"/>
            <a:ext cx="12552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FF"/>
                </a:solidFill>
              </a:rPr>
              <a:t>Bits</a:t>
            </a:r>
            <a:endParaRPr sz="3600">
              <a:solidFill>
                <a:srgbClr val="FF00FF"/>
              </a:solidFill>
            </a:endParaRPr>
          </a:p>
        </p:txBody>
      </p:sp>
      <p:pic>
        <p:nvPicPr>
          <p:cNvPr id="319" name="Google Shape;3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399" y="1"/>
            <a:ext cx="1437600" cy="1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1517275"/>
            <a:ext cx="8520600" cy="25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&amp; OFF, 1 &amp; 0, Binary Digits, Bits, and Machine Language are all words used to refer to this idea that, within a computer, it's all nothing but a bunch of ZERO's and ONE's, or switches that are ON or OFF, it's all just a bunch of Binary Digits, or Bits, that's the language which computers speak, it's machine language.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title"/>
          </p:nvPr>
        </p:nvSpPr>
        <p:spPr>
          <a:xfrm>
            <a:off x="311700" y="1517275"/>
            <a:ext cx="8520600" cy="25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circuits, switches, transistors, and even "gates" are all words used to refer to this thing within a computer that can either be ON or OFF. It's a circuit, it's a switch, it's a gate that can either be OPENED or CLOSED, it's a transistor - you will learn that people use all of those words to talk about this same thing, this ability of computers to store ON / OFF states.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ctrTitle"/>
          </p:nvPr>
        </p:nvSpPr>
        <p:spPr>
          <a:xfrm>
            <a:off x="311700" y="1857050"/>
            <a:ext cx="85206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ctrTitle"/>
          </p:nvPr>
        </p:nvSpPr>
        <p:spPr>
          <a:xfrm>
            <a:off x="311700" y="1857050"/>
            <a:ext cx="85206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UTF-8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type="ctrTitle"/>
          </p:nvPr>
        </p:nvSpPr>
        <p:spPr>
          <a:xfrm>
            <a:off x="311700" y="1857050"/>
            <a:ext cx="85206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UTF-8</a:t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25" y="38250"/>
            <a:ext cx="8605700" cy="5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</a:t>
            </a:r>
            <a:r>
              <a:rPr lang="en">
                <a:solidFill>
                  <a:srgbClr val="FF00FF"/>
                </a:solidFill>
              </a:rPr>
              <a:t>Bits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51" name="Google Shape;351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bits = byte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1000 bytes = kb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1000 kb = 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1000 mb = 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1000 gb = tb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73075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3"/>
          <p:cNvSpPr txBox="1"/>
          <p:nvPr/>
        </p:nvSpPr>
        <p:spPr>
          <a:xfrm rot="-496">
            <a:off x="6898350" y="191089"/>
            <a:ext cx="20775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16,000 circuits</a:t>
            </a:r>
            <a:endParaRPr sz="1800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(vacuum tubes)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73075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4"/>
          <p:cNvSpPr txBox="1"/>
          <p:nvPr/>
        </p:nvSpPr>
        <p:spPr>
          <a:xfrm rot="-496">
            <a:off x="6898350" y="191089"/>
            <a:ext cx="20775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16,000 circuits</a:t>
            </a:r>
            <a:endParaRPr sz="1800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(vacuum tubes)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364" name="Google Shape;36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075" y="860600"/>
            <a:ext cx="2015926" cy="21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5"/>
          <p:cNvSpPr txBox="1"/>
          <p:nvPr/>
        </p:nvSpPr>
        <p:spPr>
          <a:xfrm rot="-496">
            <a:off x="6898350" y="191089"/>
            <a:ext cx="20775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16,000 circuits</a:t>
            </a:r>
            <a:endParaRPr sz="1800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(vacuum tubes)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370" name="Google Shape;3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75" y="860600"/>
            <a:ext cx="2015926" cy="211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950" y="2598350"/>
            <a:ext cx="558050" cy="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/>
          <p:nvPr/>
        </p:nvSpPr>
        <p:spPr>
          <a:xfrm rot="-496">
            <a:off x="6898350" y="191089"/>
            <a:ext cx="20775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16,000 circuits</a:t>
            </a:r>
            <a:endParaRPr sz="1800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(vacuum tubes)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377" name="Google Shape;3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75" y="860600"/>
            <a:ext cx="2015926" cy="211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950" y="2598350"/>
            <a:ext cx="558050" cy="3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013" y="333375"/>
            <a:ext cx="53054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7"/>
          <p:cNvSpPr txBox="1"/>
          <p:nvPr/>
        </p:nvSpPr>
        <p:spPr>
          <a:xfrm rot="-496">
            <a:off x="6898350" y="191089"/>
            <a:ext cx="20775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16,000 circuits</a:t>
            </a:r>
            <a:endParaRPr sz="1800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(vacuum tubes)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385" name="Google Shape;3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75" y="860600"/>
            <a:ext cx="2015926" cy="211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950" y="2598350"/>
            <a:ext cx="558050" cy="3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013" y="333375"/>
            <a:ext cx="530542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528" y="0"/>
            <a:ext cx="61467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/>
        </p:nvSpPr>
        <p:spPr>
          <a:xfrm rot="-496">
            <a:off x="6898350" y="191089"/>
            <a:ext cx="20775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16,000 circuits</a:t>
            </a:r>
            <a:endParaRPr sz="1800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(vacuum tubes)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394" name="Google Shape;39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75" y="860600"/>
            <a:ext cx="2015926" cy="211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950" y="2598350"/>
            <a:ext cx="558050" cy="3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013" y="333375"/>
            <a:ext cx="530542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528" y="0"/>
            <a:ext cx="61467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8"/>
          <p:cNvSpPr txBox="1"/>
          <p:nvPr/>
        </p:nvSpPr>
        <p:spPr>
          <a:xfrm rot="-1800074">
            <a:off x="-193408" y="579996"/>
            <a:ext cx="2952490" cy="603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00"/>
                </a:solidFill>
              </a:rPr>
              <a:t>Moore’s Law</a:t>
            </a:r>
            <a:endParaRPr sz="3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Generations of Computers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9"/>
          <p:cNvSpPr txBox="1"/>
          <p:nvPr>
            <p:ph idx="4294967295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096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</a:pPr>
            <a:r>
              <a:rPr b="1" i="1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Vacuum tubes</a:t>
            </a:r>
            <a:endParaRPr b="1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09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</a:pPr>
            <a:r>
              <a:rPr b="1" i="1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Transistors</a:t>
            </a:r>
            <a:endParaRPr b="1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09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</a:pPr>
            <a:r>
              <a:rPr b="1" i="1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Integrated circuits (chips)</a:t>
            </a:r>
            <a:endParaRPr b="1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09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</a:pPr>
            <a:r>
              <a:rPr b="1" i="1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Microprocessors (cpu’s)</a:t>
            </a:r>
            <a:endParaRPr b="1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numeral systems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word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porch light = 2 messages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computers work</a:t>
            </a:r>
            <a:endParaRPr/>
          </a:p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on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can be ON or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meaning to ON or OFF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porch light on Halloween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porch light = 2 messages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porch lights = 4 messages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