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1" r:id="rId5"/>
    <p:sldId id="265" r:id="rId6"/>
    <p:sldId id="266" r:id="rId7"/>
    <p:sldId id="267" r:id="rId8"/>
    <p:sldId id="268" r:id="rId9"/>
    <p:sldId id="269" r:id="rId10"/>
    <p:sldId id="270" r:id="rId11"/>
    <p:sldId id="271" r:id="rId12"/>
    <p:sldId id="262" r:id="rId13"/>
    <p:sldId id="263" r:id="rId14"/>
    <p:sldId id="264" r:id="rId15"/>
    <p:sldId id="259" r:id="rId16"/>
    <p:sldId id="260" r:id="rId17"/>
    <p:sldId id="272" r:id="rId18"/>
    <p:sldId id="287" r:id="rId19"/>
    <p:sldId id="273" r:id="rId20"/>
    <p:sldId id="274" r:id="rId21"/>
    <p:sldId id="275" r:id="rId22"/>
    <p:sldId id="276" r:id="rId23"/>
    <p:sldId id="277" r:id="rId24"/>
    <p:sldId id="278" r:id="rId25"/>
    <p:sldId id="279" r:id="rId26"/>
    <p:sldId id="280" r:id="rId27"/>
    <p:sldId id="285" r:id="rId28"/>
    <p:sldId id="281" r:id="rId29"/>
    <p:sldId id="282" r:id="rId30"/>
    <p:sldId id="283" r:id="rId31"/>
    <p:sldId id="284"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fontScale="90000"/>
          </a:bodyPr>
          <a:lstStyle/>
          <a:p>
            <a:r>
              <a:rPr lang="en-GB" dirty="0" smtClean="0">
                <a:latin typeface="Aharoni" pitchFamily="2" charset="-79"/>
                <a:cs typeface="Aharoni" pitchFamily="2" charset="-79"/>
              </a:rPr>
              <a:t>STUDY OF SIMPLE ECOSYSTEMS</a:t>
            </a:r>
            <a:endParaRPr lang="en-GB" dirty="0">
              <a:latin typeface="Aharoni" pitchFamily="2" charset="-79"/>
              <a:cs typeface="Aharoni" pitchFamily="2" charset="-79"/>
            </a:endParaRPr>
          </a:p>
        </p:txBody>
      </p:sp>
    </p:spTree>
    <p:extLst>
      <p:ext uri="{BB962C8B-B14F-4D97-AF65-F5344CB8AC3E}">
        <p14:creationId xmlns:p14="http://schemas.microsoft.com/office/powerpoint/2010/main" val="262377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4" y="64205"/>
            <a:ext cx="9080863" cy="6001643"/>
          </a:xfrm>
          <a:prstGeom prst="rect">
            <a:avLst/>
          </a:prstGeom>
        </p:spPr>
        <p:txBody>
          <a:bodyPr wrap="square">
            <a:spAutoFit/>
          </a:bodyPr>
          <a:lstStyle/>
          <a:p>
            <a:pPr fontAlgn="base"/>
            <a:r>
              <a:rPr lang="en-US" sz="2400" b="1" dirty="0" smtClean="0">
                <a:latin typeface="Times New Roman" pitchFamily="18" charset="0"/>
                <a:cs typeface="Times New Roman" pitchFamily="18" charset="0"/>
              </a:rPr>
              <a:t>FOOD CHAIN IN THE ECOSYSTEM</a:t>
            </a:r>
          </a:p>
          <a:p>
            <a:pPr fontAlgn="base"/>
            <a:endParaRPr lang="en-US" sz="2400" b="1" dirty="0" smtClean="0">
              <a:latin typeface="Times New Roman" pitchFamily="18" charset="0"/>
              <a:cs typeface="Times New Roman" pitchFamily="18" charset="0"/>
            </a:endParaRPr>
          </a:p>
          <a:p>
            <a:pPr marL="285750" indent="-285750" fontAlgn="base">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food chain is a sequence of organisms in which each organism eats the lower member and is being eaten up by the next higher member.</a:t>
            </a:r>
          </a:p>
          <a:p>
            <a:pPr marL="285750" indent="-285750" fontAlgn="base">
              <a:buFont typeface="Wingdings" pitchFamily="2" charset="2"/>
              <a:buChar char="Ø"/>
            </a:pPr>
            <a:r>
              <a:rPr lang="en-US" sz="2400" dirty="0">
                <a:latin typeface="Times New Roman" pitchFamily="18" charset="0"/>
                <a:cs typeface="Times New Roman" pitchFamily="18" charset="0"/>
              </a:rPr>
              <a:t>Phytoplankton and algae serve as producers that convert solar energy into chemical energy.</a:t>
            </a:r>
          </a:p>
          <a:p>
            <a:pPr fontAlgn="base"/>
            <a:r>
              <a:rPr lang="en-US" sz="2400" dirty="0">
                <a:latin typeface="Times New Roman" pitchFamily="18" charset="0"/>
                <a:cs typeface="Times New Roman" pitchFamily="18" charset="0"/>
              </a:rPr>
              <a:t>Phytoplankton is being consumed by zooplankton (primary consumers).</a:t>
            </a:r>
          </a:p>
          <a:p>
            <a:pPr marL="285750" indent="-285750" fontAlgn="base">
              <a:buFont typeface="Wingdings" pitchFamily="2" charset="2"/>
              <a:buChar char="Ø"/>
            </a:pPr>
            <a:r>
              <a:rPr lang="en-US" sz="2400" dirty="0">
                <a:latin typeface="Times New Roman" pitchFamily="18" charset="0"/>
                <a:cs typeface="Times New Roman" pitchFamily="18" charset="0"/>
              </a:rPr>
              <a:t>The food chain further proceeds with the small pond species that feed on zooplankton.</a:t>
            </a:r>
          </a:p>
          <a:p>
            <a:pPr fontAlgn="base"/>
            <a:r>
              <a:rPr lang="en-US" sz="2400" dirty="0">
                <a:latin typeface="Times New Roman" pitchFamily="18" charset="0"/>
                <a:cs typeface="Times New Roman" pitchFamily="18" charset="0"/>
              </a:rPr>
              <a:t>Small pond species are eaten by large pond species.</a:t>
            </a:r>
          </a:p>
          <a:p>
            <a:pPr marL="285750" indent="-285750" fontAlgn="base">
              <a:buFont typeface="Wingdings" pitchFamily="2" charset="2"/>
              <a:buChar char="Ø"/>
            </a:pPr>
            <a:r>
              <a:rPr lang="en-US" sz="2400" dirty="0">
                <a:latin typeface="Times New Roman" pitchFamily="18" charset="0"/>
                <a:cs typeface="Times New Roman" pitchFamily="18" charset="0"/>
              </a:rPr>
              <a:t>A number of bacteria and fungi feed on dead and decaying parts of the animal species and are therefore called decomposers. Decomposers convert the organic matter (dead plants and animals) into their inorganic components that are again </a:t>
            </a:r>
            <a:r>
              <a:rPr lang="en-US" sz="2400" dirty="0" err="1">
                <a:latin typeface="Times New Roman" pitchFamily="18" charset="0"/>
                <a:cs typeface="Times New Roman" pitchFamily="18" charset="0"/>
              </a:rPr>
              <a:t>utilised</a:t>
            </a:r>
            <a:r>
              <a:rPr lang="en-US" sz="2400" dirty="0">
                <a:latin typeface="Times New Roman" pitchFamily="18" charset="0"/>
                <a:cs typeface="Times New Roman" pitchFamily="18" charset="0"/>
              </a:rPr>
              <a:t> by producers, and hence a continuous flow of energy is maintained.</a:t>
            </a:r>
          </a:p>
        </p:txBody>
      </p:sp>
    </p:spTree>
    <p:extLst>
      <p:ext uri="{BB962C8B-B14F-4D97-AF65-F5344CB8AC3E}">
        <p14:creationId xmlns:p14="http://schemas.microsoft.com/office/powerpoint/2010/main" val="393813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7109639"/>
          </a:xfrm>
          <a:prstGeom prst="rect">
            <a:avLst/>
          </a:prstGeom>
        </p:spPr>
        <p:txBody>
          <a:bodyPr wrap="square">
            <a:spAutoFit/>
          </a:bodyPr>
          <a:lstStyle/>
          <a:p>
            <a:pPr fontAlgn="base"/>
            <a:r>
              <a:rPr lang="en-US" sz="2400" b="1" dirty="0" smtClean="0">
                <a:latin typeface="Times New Roman" pitchFamily="18" charset="0"/>
                <a:cs typeface="Times New Roman" pitchFamily="18" charset="0"/>
              </a:rPr>
              <a:t>IMPORTANCE OF POND ECOSYSTEM IN EVNIRONMENT</a:t>
            </a:r>
          </a:p>
          <a:p>
            <a:pPr fontAlgn="base"/>
            <a:r>
              <a:rPr lang="en-US" sz="2400" dirty="0" smtClean="0">
                <a:latin typeface="Times New Roman" pitchFamily="18" charset="0"/>
                <a:cs typeface="Times New Roman" pitchFamily="18" charset="0"/>
              </a:rPr>
              <a:t>Some </a:t>
            </a:r>
            <a:r>
              <a:rPr lang="en-US" sz="2400" dirty="0">
                <a:latin typeface="Times New Roman" pitchFamily="18" charset="0"/>
                <a:cs typeface="Times New Roman" pitchFamily="18" charset="0"/>
              </a:rPr>
              <a:t>aquatic plants help to improve the water quality by absorbing pollutants and heavy metals.</a:t>
            </a:r>
          </a:p>
          <a:p>
            <a:pPr fontAlgn="base"/>
            <a:r>
              <a:rPr lang="en-US" sz="2400" dirty="0">
                <a:latin typeface="Times New Roman" pitchFamily="18" charset="0"/>
                <a:cs typeface="Times New Roman" pitchFamily="18" charset="0"/>
              </a:rPr>
              <a:t>The shoreline plants absorb nitrogen and phosphorus and therefore prevent the algal bloom and maintain the oxygen level in the pond. Moreover, aquatic plants absorb animal wastes to reduce the nutrient availability for plants and therefore prevent the growth of algae.</a:t>
            </a:r>
          </a:p>
          <a:p>
            <a:pPr fontAlgn="base"/>
            <a:r>
              <a:rPr lang="en-US" sz="2400" dirty="0">
                <a:latin typeface="Times New Roman" pitchFamily="18" charset="0"/>
                <a:cs typeface="Times New Roman" pitchFamily="18" charset="0"/>
              </a:rPr>
              <a:t>The pond ecosystem is one of the sites for the conservation of biodiversity as different types of plants and consumers occupy different strata in the pond and live together by interacting with each other. Ponds in mountain regions conserve the endangered species.</a:t>
            </a:r>
          </a:p>
          <a:p>
            <a:pPr fontAlgn="base"/>
            <a:r>
              <a:rPr lang="en-US" sz="2400" dirty="0">
                <a:latin typeface="Times New Roman" pitchFamily="18" charset="0"/>
                <a:cs typeface="Times New Roman" pitchFamily="18" charset="0"/>
              </a:rPr>
              <a:t>The pond ecosystem also serves as a source of water for the species that do not live in the pond.</a:t>
            </a:r>
          </a:p>
          <a:p>
            <a:pPr fontAlgn="base"/>
            <a:r>
              <a:rPr lang="en-US" sz="2400" dirty="0">
                <a:latin typeface="Times New Roman" pitchFamily="18" charset="0"/>
                <a:cs typeface="Times New Roman" pitchFamily="18" charset="0"/>
              </a:rPr>
              <a:t>Pond ecosystems contribute to the beauty of nature as they accommodate a variety of ornamental flowering plants</a:t>
            </a:r>
            <a:r>
              <a:rPr lang="en-US" sz="2400" dirty="0" smtClean="0">
                <a:latin typeface="Times New Roman" pitchFamily="18" charset="0"/>
                <a:cs typeface="Times New Roman" pitchFamily="18" charset="0"/>
              </a:rPr>
              <a:t>.</a:t>
            </a:r>
          </a:p>
          <a:p>
            <a:pPr fontAlgn="base"/>
            <a:r>
              <a:rPr lang="en-US" sz="2400" dirty="0">
                <a:latin typeface="Times New Roman" pitchFamily="18" charset="0"/>
                <a:cs typeface="Times New Roman" pitchFamily="18" charset="0"/>
              </a:rPr>
              <a:t>Stratification in the pond ecosystem determines the distribution of animal species in the pond. It reduces the competition among the species to some extent.</a:t>
            </a:r>
          </a:p>
          <a:p>
            <a:pPr fontAlgn="base"/>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679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5731"/>
            <a:ext cx="8915400" cy="6278642"/>
          </a:xfrm>
          <a:prstGeom prst="rect">
            <a:avLst/>
          </a:prstGeom>
        </p:spPr>
        <p:txBody>
          <a:bodyPr wrap="square">
            <a:spAutoFit/>
          </a:bodyPr>
          <a:lstStyle/>
          <a:p>
            <a:r>
              <a:rPr lang="en-US" sz="2400" b="1" dirty="0">
                <a:latin typeface="Times New Roman" pitchFamily="18" charset="0"/>
                <a:cs typeface="Times New Roman" pitchFamily="18" charset="0"/>
              </a:rPr>
              <a:t>Pond Ecosystem Producers</a:t>
            </a:r>
          </a:p>
          <a:p>
            <a:r>
              <a:rPr lang="en-US" sz="2400" b="1" dirty="0">
                <a:latin typeface="Times New Roman" pitchFamily="18" charset="0"/>
                <a:cs typeface="Times New Roman" pitchFamily="18" charset="0"/>
              </a:rPr>
              <a:t>Phytoplankton</a:t>
            </a:r>
          </a:p>
          <a:p>
            <a:r>
              <a:rPr lang="en-US" sz="2400" dirty="0">
                <a:latin typeface="Times New Roman" pitchFamily="18" charset="0"/>
                <a:cs typeface="Times New Roman" pitchFamily="18" charset="0"/>
              </a:rPr>
              <a:t>Phytoplankton, literally “wandering plants,” are microscopic algae that float in the open water and give it a green appearance.  They carry out photosynthesis using carbon dioxide that is dissolved in the water and release oxygen that is used by the bacteria and animals in the pond. Phytoplankton are not actually plants-they are </a:t>
            </a:r>
            <a:r>
              <a:rPr lang="en-US" sz="2400" dirty="0" err="1">
                <a:latin typeface="Times New Roman" pitchFamily="18" charset="0"/>
                <a:cs typeface="Times New Roman" pitchFamily="18" charset="0"/>
              </a:rPr>
              <a:t>protists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Periphytic</a:t>
            </a:r>
            <a:r>
              <a:rPr lang="en-US" sz="2400" b="1" dirty="0">
                <a:latin typeface="Times New Roman" pitchFamily="18" charset="0"/>
                <a:cs typeface="Times New Roman" pitchFamily="18" charset="0"/>
              </a:rPr>
              <a:t> algae</a:t>
            </a:r>
          </a:p>
          <a:p>
            <a:r>
              <a:rPr lang="en-US" sz="2400" dirty="0" err="1">
                <a:latin typeface="Times New Roman" pitchFamily="18" charset="0"/>
                <a:cs typeface="Times New Roman" pitchFamily="18" charset="0"/>
              </a:rPr>
              <a:t>Periphytic</a:t>
            </a:r>
            <a:r>
              <a:rPr lang="en-US" sz="2400" dirty="0">
                <a:latin typeface="Times New Roman" pitchFamily="18" charset="0"/>
                <a:cs typeface="Times New Roman" pitchFamily="18" charset="0"/>
              </a:rPr>
              <a:t> algae are microscopic algae that attach themselves to substrates and give the rocks and sticks a greenish brown slimy appearance.  They also carry out photosynthesis and produce oxygen, often near the bottom of the pond where it can be used by decomposers.</a:t>
            </a:r>
          </a:p>
          <a:p>
            <a:r>
              <a:rPr lang="en-US" sz="2400" b="1" dirty="0">
                <a:latin typeface="Times New Roman" pitchFamily="18" charset="0"/>
                <a:cs typeface="Times New Roman" pitchFamily="18" charset="0"/>
              </a:rPr>
              <a:t>Submerged plants</a:t>
            </a:r>
          </a:p>
          <a:p>
            <a:r>
              <a:rPr lang="en-US" sz="2400" dirty="0">
                <a:latin typeface="Times New Roman" pitchFamily="18" charset="0"/>
                <a:cs typeface="Times New Roman" pitchFamily="18" charset="0"/>
              </a:rPr>
              <a:t>Submerged plants grow completely under water</a:t>
            </a:r>
            <a:r>
              <a:rPr lang="en-US" dirty="0"/>
              <a:t>.</a:t>
            </a:r>
          </a:p>
          <a:p>
            <a:endParaRPr lang="en-GB" dirty="0"/>
          </a:p>
        </p:txBody>
      </p:sp>
    </p:spTree>
    <p:extLst>
      <p:ext uri="{BB962C8B-B14F-4D97-AF65-F5344CB8AC3E}">
        <p14:creationId xmlns:p14="http://schemas.microsoft.com/office/powerpoint/2010/main" val="49861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1857"/>
            <a:ext cx="9067800" cy="7294305"/>
          </a:xfrm>
          <a:prstGeom prst="rect">
            <a:avLst/>
          </a:prstGeom>
        </p:spPr>
        <p:txBody>
          <a:bodyPr wrap="square">
            <a:spAutoFit/>
          </a:bodyPr>
          <a:lstStyle/>
          <a:p>
            <a:r>
              <a:rPr lang="en-US" sz="2400" b="1" dirty="0">
                <a:latin typeface="Times New Roman" pitchFamily="18" charset="0"/>
                <a:cs typeface="Times New Roman" pitchFamily="18" charset="0"/>
              </a:rPr>
              <a:t>Floating plants</a:t>
            </a:r>
          </a:p>
          <a:p>
            <a:r>
              <a:rPr lang="en-US" sz="2400" dirty="0">
                <a:latin typeface="Times New Roman" pitchFamily="18" charset="0"/>
                <a:cs typeface="Times New Roman" pitchFamily="18" charset="0"/>
              </a:rPr>
              <a:t>Floating plants include plants that float on the surface and plants that are rooted on the bottom of the pond but have leaves and/or stems that float.</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Emergent </a:t>
            </a:r>
            <a:r>
              <a:rPr lang="en-US" sz="2400" b="1" dirty="0">
                <a:latin typeface="Times New Roman" pitchFamily="18" charset="0"/>
                <a:cs typeface="Times New Roman" pitchFamily="18" charset="0"/>
              </a:rPr>
              <a:t>plants</a:t>
            </a:r>
          </a:p>
          <a:p>
            <a:r>
              <a:rPr lang="en-US" sz="2400" dirty="0">
                <a:latin typeface="Times New Roman" pitchFamily="18" charset="0"/>
                <a:cs typeface="Times New Roman" pitchFamily="18" charset="0"/>
              </a:rPr>
              <a:t>Emergent plants are rooted in shallow water but their stems and leaves are above water most of the time.</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Shore </a:t>
            </a:r>
            <a:r>
              <a:rPr lang="en-US" sz="2400" b="1" dirty="0">
                <a:latin typeface="Times New Roman" pitchFamily="18" charset="0"/>
                <a:cs typeface="Times New Roman" pitchFamily="18" charset="0"/>
              </a:rPr>
              <a:t>plants</a:t>
            </a:r>
          </a:p>
          <a:p>
            <a:r>
              <a:rPr lang="en-US" sz="2400" dirty="0">
                <a:latin typeface="Times New Roman" pitchFamily="18" charset="0"/>
                <a:cs typeface="Times New Roman" pitchFamily="18" charset="0"/>
              </a:rPr>
              <a:t>Shore plants grow in wet soil at the edge of the pond. </a:t>
            </a:r>
            <a:endParaRPr lang="en-US" sz="2400" dirty="0" smtClean="0">
              <a:latin typeface="Times New Roman" pitchFamily="18" charset="0"/>
              <a:cs typeface="Times New Roman" pitchFamily="18" charset="0"/>
            </a:endParaRPr>
          </a:p>
          <a:p>
            <a:r>
              <a:rPr lang="en-US" sz="2400" b="1" u="sng" dirty="0">
                <a:latin typeface="Times New Roman" pitchFamily="18" charset="0"/>
                <a:cs typeface="Times New Roman" pitchFamily="18" charset="0"/>
              </a:rPr>
              <a:t>Consumers</a:t>
            </a:r>
          </a:p>
          <a:p>
            <a:r>
              <a:rPr lang="en-US" sz="2400" b="1" dirty="0">
                <a:latin typeface="Times New Roman" pitchFamily="18" charset="0"/>
                <a:cs typeface="Times New Roman" pitchFamily="18" charset="0"/>
              </a:rPr>
              <a:t>Zooplankton</a:t>
            </a:r>
          </a:p>
          <a:p>
            <a:r>
              <a:rPr lang="en-US" sz="2400" dirty="0">
                <a:latin typeface="Times New Roman" pitchFamily="18" charset="0"/>
                <a:cs typeface="Times New Roman" pitchFamily="18" charset="0"/>
              </a:rPr>
              <a:t>Zooplankton are microscopic animals that eat phytoplankton or smaller zooplankton.  Some are single-celled animals, tiny crustaceans, or tiny immature stages of larger animals.  Zooplankton float about in the open water portions of the pond and are important food for some animals.</a:t>
            </a:r>
          </a:p>
          <a:p>
            <a:r>
              <a:rPr lang="en-US" sz="2400" b="1" dirty="0">
                <a:latin typeface="Times New Roman" pitchFamily="18" charset="0"/>
                <a:cs typeface="Times New Roman" pitchFamily="18" charset="0"/>
              </a:rPr>
              <a:t>Invertebrates</a:t>
            </a:r>
          </a:p>
          <a:p>
            <a:r>
              <a:rPr lang="en-US" sz="2400" dirty="0">
                <a:latin typeface="Times New Roman" pitchFamily="18" charset="0"/>
                <a:cs typeface="Times New Roman" pitchFamily="18" charset="0"/>
              </a:rPr>
              <a:t>Invertebrates include all animals without backbones.</a:t>
            </a:r>
          </a:p>
          <a:p>
            <a:r>
              <a:rPr lang="en-US" dirty="0"/>
              <a:t/>
            </a:r>
            <a:br>
              <a:rPr lang="en-US" dirty="0"/>
            </a:br>
            <a:endParaRPr lang="en-US" dirty="0"/>
          </a:p>
        </p:txBody>
      </p:sp>
    </p:spTree>
    <p:extLst>
      <p:ext uri="{BB962C8B-B14F-4D97-AF65-F5344CB8AC3E}">
        <p14:creationId xmlns:p14="http://schemas.microsoft.com/office/powerpoint/2010/main" val="185931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34" y="27644"/>
            <a:ext cx="8991600" cy="7109639"/>
          </a:xfrm>
          <a:prstGeom prst="rect">
            <a:avLst/>
          </a:prstGeom>
        </p:spPr>
        <p:txBody>
          <a:bodyPr wrap="square">
            <a:spAutoFit/>
          </a:bodyPr>
          <a:lstStyle/>
          <a:p>
            <a:r>
              <a:rPr lang="en-US" sz="2400" b="1" u="sng" dirty="0" err="1" smtClean="0">
                <a:latin typeface="Times New Roman" pitchFamily="18" charset="0"/>
                <a:cs typeface="Times New Roman" pitchFamily="18" charset="0"/>
              </a:rPr>
              <a:t>Macroinvertebrates</a:t>
            </a:r>
            <a:endParaRPr lang="en-US" sz="2400" b="1" u="sng"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Macroinvertebrates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are big enough to be seen with the naked eye.  Some of them are only found in clean water.</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Vertebrates</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Vertebrates are animals with backbones.  In a pond these might include fish, frogs, salamanders, and turtles</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Decomposers</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Animal waste and dead and decaying plants and animals form detritus on the bottom of the pond.  Decomposers, also known as </a:t>
            </a:r>
            <a:r>
              <a:rPr lang="en-US" sz="2400" dirty="0" err="1">
                <a:latin typeface="Times New Roman" pitchFamily="18" charset="0"/>
                <a:cs typeface="Times New Roman" pitchFamily="18" charset="0"/>
              </a:rPr>
              <a:t>detritovores</a:t>
            </a:r>
            <a:r>
              <a:rPr lang="en-US" sz="2400" dirty="0">
                <a:latin typeface="Times New Roman" pitchFamily="18" charset="0"/>
                <a:cs typeface="Times New Roman" pitchFamily="18" charset="0"/>
              </a:rPr>
              <a:t>, are bacteria and other organisms that break down detritus into material that can be used by primary producers, thus returning the detritus to the ecosystem.  As this material decomposes it can serve as a food resource for microbes and invertebrates.</a:t>
            </a:r>
          </a:p>
          <a:p>
            <a:r>
              <a:rPr lang="en-US" sz="2400" dirty="0">
                <a:latin typeface="Times New Roman" pitchFamily="18" charset="0"/>
                <a:cs typeface="Times New Roman" pitchFamily="18" charset="0"/>
              </a:rPr>
              <a:t>During decay, microbes living on detritus can pull nutrients from the overlying water thus acting to improve water quality. In the process of breaking down detritus, decomposers produce water and carbon dioxide.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927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0074"/>
            <a:ext cx="8991600" cy="7109639"/>
          </a:xfrm>
          <a:prstGeom prst="rect">
            <a:avLst/>
          </a:prstGeom>
        </p:spPr>
        <p:txBody>
          <a:bodyPr wrap="square">
            <a:spAutoFit/>
          </a:bodyPr>
          <a:lstStyle/>
          <a:p>
            <a:pPr marL="342900" indent="-342900">
              <a:buFont typeface="Wingdings" pitchFamily="2" charset="2"/>
              <a:buChar char="Ø"/>
            </a:pPr>
            <a:r>
              <a:rPr lang="en-US" sz="2400" dirty="0">
                <a:latin typeface="Times New Roman" pitchFamily="18" charset="0"/>
                <a:cs typeface="Times New Roman" pitchFamily="18" charset="0"/>
              </a:rPr>
              <a:t>A pond ecosystem is a community of organisms that live in a pond.</a:t>
            </a:r>
          </a:p>
          <a:p>
            <a:pPr marL="342900" indent="-342900">
              <a:buFont typeface="Wingdings" pitchFamily="2" charset="2"/>
              <a:buChar char="Ø"/>
            </a:pPr>
            <a:r>
              <a:rPr lang="en-US" sz="2400" dirty="0">
                <a:latin typeface="Times New Roman" pitchFamily="18" charset="0"/>
                <a:cs typeface="Times New Roman" pitchFamily="18" charset="0"/>
              </a:rPr>
              <a:t>It is a freshwater ecosystem in which the various organisms rely on one another.</a:t>
            </a:r>
          </a:p>
          <a:p>
            <a:pPr marL="342900" indent="-342900">
              <a:buFont typeface="Wingdings" pitchFamily="2" charset="2"/>
              <a:buChar char="Ø"/>
            </a:pPr>
            <a:r>
              <a:rPr lang="en-US" sz="2400" dirty="0">
                <a:latin typeface="Times New Roman" pitchFamily="18" charset="0"/>
                <a:cs typeface="Times New Roman" pitchFamily="18" charset="0"/>
              </a:rPr>
              <a:t>The biotic factors of the pond ecosystem are classified into three categories. They are known as producers, consumers, and decomposers.</a:t>
            </a:r>
          </a:p>
          <a:p>
            <a:pPr marL="342900" indent="-342900">
              <a:buFont typeface="Wingdings" pitchFamily="2" charset="2"/>
              <a:buChar char="Ø"/>
            </a:pPr>
            <a:r>
              <a:rPr lang="en-US" sz="2400" dirty="0">
                <a:latin typeface="Times New Roman" pitchFamily="18" charset="0"/>
                <a:cs typeface="Times New Roman" pitchFamily="18" charset="0"/>
              </a:rPr>
              <a:t>Algae and </a:t>
            </a:r>
            <a:r>
              <a:rPr lang="en-US" sz="2400" dirty="0" err="1">
                <a:latin typeface="Times New Roman" pitchFamily="18" charset="0"/>
                <a:cs typeface="Times New Roman" pitchFamily="18" charset="0"/>
              </a:rPr>
              <a:t>hydrophytic</a:t>
            </a:r>
            <a:r>
              <a:rPr lang="en-US" sz="2400" dirty="0">
                <a:latin typeface="Times New Roman" pitchFamily="18" charset="0"/>
                <a:cs typeface="Times New Roman" pitchFamily="18" charset="0"/>
              </a:rPr>
              <a:t> plants are the two types of producers.</a:t>
            </a:r>
          </a:p>
          <a:p>
            <a:r>
              <a:rPr lang="en-US" sz="2400" dirty="0">
                <a:latin typeface="Times New Roman" pitchFamily="18" charset="0"/>
                <a:cs typeface="Times New Roman" pitchFamily="18" charset="0"/>
              </a:rPr>
              <a:t>Consumers are classified as Primary, Secondary, and Tertiary.</a:t>
            </a:r>
          </a:p>
          <a:p>
            <a:r>
              <a:rPr lang="en-US" sz="2400" dirty="0">
                <a:latin typeface="Times New Roman" pitchFamily="18" charset="0"/>
                <a:cs typeface="Times New Roman" pitchFamily="18" charset="0"/>
              </a:rPr>
              <a:t>Protozoa and </a:t>
            </a:r>
            <a:r>
              <a:rPr lang="en-US" sz="2400" dirty="0" err="1">
                <a:latin typeface="Times New Roman" pitchFamily="18" charset="0"/>
                <a:cs typeface="Times New Roman" pitchFamily="18" charset="0"/>
              </a:rPr>
              <a:t>Crustacea</a:t>
            </a:r>
            <a:r>
              <a:rPr lang="en-US" sz="2400" dirty="0">
                <a:latin typeface="Times New Roman" pitchFamily="18" charset="0"/>
                <a:cs typeface="Times New Roman" pitchFamily="18" charset="0"/>
              </a:rPr>
              <a:t> are the primary consumers.</a:t>
            </a:r>
          </a:p>
          <a:p>
            <a:pPr marL="342900" indent="-342900">
              <a:buFont typeface="Wingdings" pitchFamily="2" charset="2"/>
              <a:buChar char="Ø"/>
            </a:pPr>
            <a:r>
              <a:rPr lang="en-US" sz="2400" dirty="0">
                <a:latin typeface="Times New Roman" pitchFamily="18" charset="0"/>
                <a:cs typeface="Times New Roman" pitchFamily="18" charset="0"/>
              </a:rPr>
              <a:t>Larvae, snakes, frogs, other amphibians, reptiles, and other animals are secondary consumers.</a:t>
            </a:r>
          </a:p>
          <a:p>
            <a:pPr marL="342900" indent="-342900">
              <a:buFont typeface="Wingdings" pitchFamily="2" charset="2"/>
              <a:buChar char="Ø"/>
            </a:pPr>
            <a:r>
              <a:rPr lang="en-US" sz="2400" dirty="0">
                <a:latin typeface="Times New Roman" pitchFamily="18" charset="0"/>
                <a:cs typeface="Times New Roman" pitchFamily="18" charset="0"/>
              </a:rPr>
              <a:t>Fishes, sharks, and other tertiary consumers are examples.</a:t>
            </a:r>
          </a:p>
          <a:p>
            <a:r>
              <a:rPr lang="en-US" sz="2400" dirty="0" err="1">
                <a:latin typeface="Times New Roman" pitchFamily="18" charset="0"/>
                <a:cs typeface="Times New Roman" pitchFamily="18" charset="0"/>
              </a:rPr>
              <a:t>Hydrophytic</a:t>
            </a:r>
            <a:r>
              <a:rPr lang="en-US" sz="2400" dirty="0">
                <a:latin typeface="Times New Roman" pitchFamily="18" charset="0"/>
                <a:cs typeface="Times New Roman" pitchFamily="18" charset="0"/>
              </a:rPr>
              <a:t> bacteria, fungi, and microbes are the three types of decomposers.</a:t>
            </a:r>
          </a:p>
          <a:p>
            <a:pPr marL="342900" indent="-342900">
              <a:buFont typeface="Wingdings" pitchFamily="2" charset="2"/>
              <a:buChar char="Ø"/>
            </a:pPr>
            <a:r>
              <a:rPr lang="en-US" sz="2400" dirty="0">
                <a:latin typeface="Times New Roman" pitchFamily="18" charset="0"/>
                <a:cs typeface="Times New Roman" pitchFamily="18" charset="0"/>
              </a:rPr>
              <a:t>Abiotic Factors: Non-living things that help the pond ecosystem survive to include hummus, oxygen in the water, light, heat, and minerals.</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33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9067800" cy="7355860"/>
          </a:xfrm>
          <a:prstGeom prst="rect">
            <a:avLst/>
          </a:prstGeom>
        </p:spPr>
        <p:txBody>
          <a:bodyPr wrap="square">
            <a:spAutoFit/>
          </a:bodyPr>
          <a:lstStyle/>
          <a:p>
            <a:pPr fontAlgn="base"/>
            <a:r>
              <a:rPr lang="en-US" sz="2400" b="1" dirty="0" smtClean="0">
                <a:latin typeface="Times New Roman" pitchFamily="18" charset="0"/>
                <a:cs typeface="Times New Roman" pitchFamily="18" charset="0"/>
              </a:rPr>
              <a:t>Zest</a:t>
            </a:r>
            <a:endParaRPr lang="en-US" sz="2400" b="1"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An ecosystem is a functional unit of the biosphere. The biotic and abiotic components of any unit of the biosphere interact with each other, influence each other, and together constitute a dynamic system called an ecosystem. It can be </a:t>
            </a:r>
            <a:r>
              <a:rPr lang="en-US" sz="2400" dirty="0" err="1">
                <a:latin typeface="Times New Roman" pitchFamily="18" charset="0"/>
                <a:cs typeface="Times New Roman" pitchFamily="18" charset="0"/>
              </a:rPr>
              <a:t>recognised</a:t>
            </a:r>
            <a:r>
              <a:rPr lang="en-US" sz="2400" dirty="0">
                <a:latin typeface="Times New Roman" pitchFamily="18" charset="0"/>
                <a:cs typeface="Times New Roman" pitchFamily="18" charset="0"/>
              </a:rPr>
              <a:t> as a self-regulating and self-sustaining unit of the landscape. The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pond ecosystem</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is an aquatic ecosystem that comprises several submerged, emerged, free-floating plants and algae living together with different types of animal species. The pond is an example of an ecosystem involving aquatic animals and plants interacting with each other in an environment.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Stratification is one of the characteristic features of the pond ecosystem that determines the availability of essential abiotic factors such as light, oxygen, minerals, etc., to the different levels of depth in the pond. The availability of abiotic factors also determines the distribution of consumers and decomposers according to their need for different abiotic factors. This article is a sum-up of the different features and components of the pond ecosystem.</a:t>
            </a:r>
          </a:p>
          <a:p>
            <a:endParaRPr lang="en-US" sz="24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29876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 y="0"/>
            <a:ext cx="9124406" cy="6309420"/>
          </a:xfrm>
          <a:prstGeom prst="rect">
            <a:avLst/>
          </a:prstGeom>
        </p:spPr>
        <p:txBody>
          <a:bodyPr wrap="square">
            <a:spAutoFit/>
          </a:bodyPr>
          <a:lstStyle/>
          <a:p>
            <a:r>
              <a:rPr lang="en-US" sz="2400" b="1" dirty="0">
                <a:latin typeface="Times New Roman" pitchFamily="18" charset="0"/>
                <a:cs typeface="Times New Roman" pitchFamily="18" charset="0"/>
              </a:rPr>
              <a:t>River ecosystems</a:t>
            </a:r>
            <a:r>
              <a:rPr lang="en-US" dirty="0"/>
              <a:t> </a:t>
            </a:r>
            <a:endParaRPr lang="en-US" dirty="0" smtClean="0"/>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River ecosystem are </a:t>
            </a:r>
            <a:r>
              <a:rPr lang="en-US" sz="2000" dirty="0">
                <a:latin typeface="Times New Roman" pitchFamily="18" charset="0"/>
                <a:cs typeface="Times New Roman" pitchFamily="18" charset="0"/>
              </a:rPr>
              <a:t>flowing waters that drain the landscape, and include the </a:t>
            </a:r>
            <a:r>
              <a:rPr lang="en-US" sz="2000" dirty="0" smtClean="0">
                <a:latin typeface="Times New Roman" pitchFamily="18" charset="0"/>
                <a:cs typeface="Times New Roman" pitchFamily="18" charset="0"/>
              </a:rPr>
              <a:t>biotic </a:t>
            </a:r>
            <a:r>
              <a:rPr lang="en-US" sz="2000" dirty="0">
                <a:latin typeface="Times New Roman" pitchFamily="18" charset="0"/>
                <a:cs typeface="Times New Roman" pitchFamily="18" charset="0"/>
              </a:rPr>
              <a:t> (living) interactions amongst plants, animals and micro-organisms, as well as </a:t>
            </a:r>
            <a:r>
              <a:rPr lang="en-US" sz="2000" dirty="0" smtClean="0">
                <a:latin typeface="Times New Roman" pitchFamily="18" charset="0"/>
                <a:cs typeface="Times New Roman" pitchFamily="18" charset="0"/>
              </a:rPr>
              <a:t>abiotic </a:t>
            </a:r>
            <a:r>
              <a:rPr lang="en-US" sz="2000" dirty="0">
                <a:latin typeface="Times New Roman" pitchFamily="18" charset="0"/>
                <a:cs typeface="Times New Roman" pitchFamily="18" charset="0"/>
              </a:rPr>
              <a:t> (nonliving) physical and chemical interactions of its many parts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River </a:t>
            </a:r>
            <a:r>
              <a:rPr lang="en-US" sz="2000" dirty="0" smtClean="0">
                <a:latin typeface="Times New Roman" pitchFamily="18" charset="0"/>
                <a:cs typeface="Times New Roman" pitchFamily="18" charset="0"/>
              </a:rPr>
              <a:t>ecosystems are </a:t>
            </a:r>
            <a:r>
              <a:rPr lang="en-US" sz="2000" dirty="0">
                <a:latin typeface="Times New Roman" pitchFamily="18" charset="0"/>
                <a:cs typeface="Times New Roman" pitchFamily="18" charset="0"/>
              </a:rPr>
              <a:t>part of larger </a:t>
            </a:r>
            <a:r>
              <a:rPr lang="en-US" sz="2000" dirty="0" smtClean="0">
                <a:latin typeface="Times New Roman" pitchFamily="18" charset="0"/>
                <a:cs typeface="Times New Roman" pitchFamily="18" charset="0"/>
              </a:rPr>
              <a:t>watershed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networks </a:t>
            </a:r>
            <a:r>
              <a:rPr lang="en-US" sz="2000" dirty="0">
                <a:latin typeface="Times New Roman" pitchFamily="18" charset="0"/>
                <a:cs typeface="Times New Roman" pitchFamily="18" charset="0"/>
              </a:rPr>
              <a:t>or catchments, where smaller </a:t>
            </a:r>
            <a:r>
              <a:rPr lang="en-US" sz="2000" dirty="0" smtClean="0">
                <a:latin typeface="Times New Roman" pitchFamily="18" charset="0"/>
                <a:cs typeface="Times New Roman" pitchFamily="18" charset="0"/>
              </a:rPr>
              <a:t>headwater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streams </a:t>
            </a:r>
            <a:r>
              <a:rPr lang="en-US" sz="2000" dirty="0">
                <a:latin typeface="Times New Roman" pitchFamily="18" charset="0"/>
                <a:cs typeface="Times New Roman" pitchFamily="18" charset="0"/>
              </a:rPr>
              <a:t>drain into mid-size streams, which progressively drain into larger river networks. The major zones in river ecosystems are determined by the river bed's gradient or by the velocity of the current. Faster moving turbulent water typically contains greater concentrations of dissolved </a:t>
            </a:r>
            <a:r>
              <a:rPr lang="en-US" sz="2000" dirty="0" smtClean="0">
                <a:latin typeface="Times New Roman" pitchFamily="18" charset="0"/>
                <a:cs typeface="Times New Roman" pitchFamily="18" charset="0"/>
              </a:rPr>
              <a:t>oxygen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supports greater biodiversity than the slow-moving water of pools. These distinctions form the basis for the division of rivers into upland and </a:t>
            </a:r>
            <a:r>
              <a:rPr lang="en-US" sz="2000" dirty="0" smtClean="0">
                <a:latin typeface="Times New Roman" pitchFamily="18" charset="0"/>
                <a:cs typeface="Times New Roman" pitchFamily="18" charset="0"/>
              </a:rPr>
              <a:t>lowland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rivers</a:t>
            </a:r>
            <a:r>
              <a:rPr lang="en-US" sz="2000" dirty="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food base of streams within riparian forests is mostly derived from the trees, but wider streams and those that lack a </a:t>
            </a:r>
            <a:r>
              <a:rPr lang="en-US" sz="2000" dirty="0" smtClean="0">
                <a:latin typeface="Times New Roman" pitchFamily="18" charset="0"/>
                <a:cs typeface="Times New Roman" pitchFamily="18" charset="0"/>
              </a:rPr>
              <a:t>canopy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derive </a:t>
            </a:r>
            <a:r>
              <a:rPr lang="en-US" sz="2000" dirty="0">
                <a:latin typeface="Times New Roman" pitchFamily="18" charset="0"/>
                <a:cs typeface="Times New Roman" pitchFamily="18" charset="0"/>
              </a:rPr>
              <a:t>the majority of their food base from algae. </a:t>
            </a:r>
            <a:r>
              <a:rPr lang="en-US" sz="2000" dirty="0" err="1">
                <a:latin typeface="Times New Roman" pitchFamily="18" charset="0"/>
                <a:cs typeface="Times New Roman" pitchFamily="18" charset="0"/>
              </a:rPr>
              <a:t>Anadromous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fish</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also an important source of nutrients. Environmental threats to rivers include loss of water, dams, chemical pollution and introduced </a:t>
            </a:r>
            <a:r>
              <a:rPr lang="en-US" sz="2000" dirty="0" smtClean="0">
                <a:latin typeface="Times New Roman" pitchFamily="18" charset="0"/>
                <a:cs typeface="Times New Roman" pitchFamily="18" charset="0"/>
              </a:rPr>
              <a:t>species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dam produces negative effects that continue down the watershed. The most important negative effects are the reduction of spring flooding, which damages wetlands, and the retention of sediment, which leads to the loss of deltaic wetlands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092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iver ecosyste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01000"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52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6555641"/>
          </a:xfrm>
          <a:prstGeom prst="rect">
            <a:avLst/>
          </a:prstGeom>
        </p:spPr>
        <p:txBody>
          <a:bodyPr wrap="square">
            <a:spAutoFit/>
          </a:bodyPr>
          <a:lstStyle/>
          <a:p>
            <a:r>
              <a:rPr lang="en-US" sz="2000" dirty="0">
                <a:latin typeface="Times New Roman" pitchFamily="18" charset="0"/>
                <a:cs typeface="Times New Roman" pitchFamily="18" charset="0"/>
              </a:rPr>
              <a:t>The food base of streams within riparian forests is mostly derived from the trees, but wider streams and those that lack a </a:t>
            </a:r>
            <a:r>
              <a:rPr lang="en-US" sz="2000" dirty="0" smtClean="0">
                <a:latin typeface="Times New Roman" pitchFamily="18" charset="0"/>
                <a:cs typeface="Times New Roman" pitchFamily="18" charset="0"/>
              </a:rPr>
              <a:t>canopy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derive </a:t>
            </a:r>
            <a:r>
              <a:rPr lang="en-US" sz="2000" dirty="0">
                <a:latin typeface="Times New Roman" pitchFamily="18" charset="0"/>
                <a:cs typeface="Times New Roman" pitchFamily="18" charset="0"/>
              </a:rPr>
              <a:t>the majority of their food base from algae. </a:t>
            </a:r>
            <a:r>
              <a:rPr lang="en-US" sz="2000" dirty="0" err="1">
                <a:latin typeface="Times New Roman" pitchFamily="18" charset="0"/>
                <a:cs typeface="Times New Roman" pitchFamily="18" charset="0"/>
              </a:rPr>
              <a:t>Anadromous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fish</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are </a:t>
            </a:r>
            <a:r>
              <a:rPr lang="en-US" sz="2000" dirty="0">
                <a:latin typeface="Times New Roman" pitchFamily="18" charset="0"/>
                <a:cs typeface="Times New Roman" pitchFamily="18" charset="0"/>
              </a:rPr>
              <a:t>also an important source of nutrients. Environmental threats to rivers include loss of water, dams, chemical pollution and introduced </a:t>
            </a:r>
            <a:r>
              <a:rPr lang="en-US" sz="2000" dirty="0" smtClean="0">
                <a:latin typeface="Times New Roman" pitchFamily="18" charset="0"/>
                <a:cs typeface="Times New Roman" pitchFamily="18" charset="0"/>
              </a:rPr>
              <a:t>species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dam produces negative effects that continue down the watershed. The most important negative effects are the reduction of spring flooding, which damages wetlands, and the retention of sediment, which leads to the loss of deltaic wetlands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River </a:t>
            </a:r>
            <a:r>
              <a:rPr lang="en-US" sz="2000" dirty="0">
                <a:latin typeface="Times New Roman" pitchFamily="18" charset="0"/>
                <a:cs typeface="Times New Roman" pitchFamily="18" charset="0"/>
              </a:rPr>
              <a:t>ecosystems are prime examples of lotic ecosystems. </a:t>
            </a:r>
            <a:r>
              <a:rPr lang="en-US" sz="2000" i="1" dirty="0">
                <a:latin typeface="Times New Roman" pitchFamily="18" charset="0"/>
                <a:cs typeface="Times New Roman" pitchFamily="18" charset="0"/>
              </a:rPr>
              <a:t>Lotic</a:t>
            </a:r>
            <a:r>
              <a:rPr lang="en-US" sz="2000" dirty="0">
                <a:latin typeface="Times New Roman" pitchFamily="18" charset="0"/>
                <a:cs typeface="Times New Roman" pitchFamily="18" charset="0"/>
              </a:rPr>
              <a:t> refers to flowing water, from the </a:t>
            </a:r>
            <a:r>
              <a:rPr lang="en-US" sz="2000" dirty="0" smtClean="0">
                <a:latin typeface="Times New Roman" pitchFamily="18" charset="0"/>
                <a:cs typeface="Times New Roman" pitchFamily="18" charset="0"/>
              </a:rPr>
              <a:t>Latin</a:t>
            </a:r>
            <a:r>
              <a:rPr lang="en-US" sz="2000"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lotus</a:t>
            </a:r>
            <a:r>
              <a:rPr lang="en-US" sz="2000" dirty="0">
                <a:latin typeface="Times New Roman" pitchFamily="18" charset="0"/>
                <a:cs typeface="Times New Roman" pitchFamily="18" charset="0"/>
              </a:rPr>
              <a:t>, meaning washed. Lotic waters range from </a:t>
            </a:r>
            <a:r>
              <a:rPr lang="en-US" sz="2000" dirty="0" smtClean="0">
                <a:latin typeface="Times New Roman" pitchFamily="18" charset="0"/>
                <a:cs typeface="Times New Roman" pitchFamily="18" charset="0"/>
              </a:rPr>
              <a:t>springs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only </a:t>
            </a:r>
            <a:r>
              <a:rPr lang="en-US" sz="2000" dirty="0">
                <a:latin typeface="Times New Roman" pitchFamily="18" charset="0"/>
                <a:cs typeface="Times New Roman" pitchFamily="18" charset="0"/>
              </a:rPr>
              <a:t>a few centimeters wide to major </a:t>
            </a:r>
            <a:r>
              <a:rPr lang="en-US" sz="2000" dirty="0" smtClean="0">
                <a:latin typeface="Times New Roman" pitchFamily="18" charset="0"/>
                <a:cs typeface="Times New Roman" pitchFamily="18" charset="0"/>
              </a:rPr>
              <a:t>rivers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kilometers </a:t>
            </a:r>
            <a:r>
              <a:rPr lang="en-US" sz="2000" dirty="0">
                <a:latin typeface="Times New Roman" pitchFamily="18" charset="0"/>
                <a:cs typeface="Times New Roman" pitchFamily="18" charset="0"/>
              </a:rPr>
              <a:t>in </a:t>
            </a:r>
            <a:r>
              <a:rPr lang="en-US" sz="2000" dirty="0" smtClean="0">
                <a:latin typeface="Times New Roman" pitchFamily="18" charset="0"/>
                <a:cs typeface="Times New Roman" pitchFamily="18" charset="0"/>
              </a:rPr>
              <a:t>width.</a:t>
            </a:r>
            <a:r>
              <a:rPr lang="en-US" sz="2000" baseline="30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Much </a:t>
            </a:r>
            <a:r>
              <a:rPr lang="en-US" sz="2000" dirty="0">
                <a:latin typeface="Times New Roman" pitchFamily="18" charset="0"/>
                <a:cs typeface="Times New Roman" pitchFamily="18" charset="0"/>
              </a:rPr>
              <a:t>of this article applies to lotic ecosystems in general, including related lotic systems such as </a:t>
            </a:r>
            <a:r>
              <a:rPr lang="en-US" sz="2000" dirty="0" smtClean="0">
                <a:latin typeface="Times New Roman" pitchFamily="18" charset="0"/>
                <a:cs typeface="Times New Roman" pitchFamily="18" charset="0"/>
              </a:rPr>
              <a:t>streams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springs . </a:t>
            </a:r>
            <a:r>
              <a:rPr lang="en-US" sz="2000" dirty="0">
                <a:latin typeface="Times New Roman" pitchFamily="18" charset="0"/>
                <a:cs typeface="Times New Roman" pitchFamily="18" charset="0"/>
              </a:rPr>
              <a:t>Lotic ecosystems can be contrasted with lentic </a:t>
            </a:r>
            <a:r>
              <a:rPr lang="en-US" sz="2000" dirty="0" smtClean="0">
                <a:latin typeface="Times New Roman" pitchFamily="18" charset="0"/>
                <a:cs typeface="Times New Roman" pitchFamily="18" charset="0"/>
              </a:rPr>
              <a:t>ecosystems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involve relatively still terrestrial waters such as lakes, ponds, and </a:t>
            </a:r>
            <a:r>
              <a:rPr lang="en-US" sz="2000" dirty="0" smtClean="0">
                <a:latin typeface="Times New Roman" pitchFamily="18" charset="0"/>
                <a:cs typeface="Times New Roman" pitchFamily="18" charset="0"/>
              </a:rPr>
              <a:t>wetlands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Together, these two ecosystems form the more general study area of freshwater or aquatic </a:t>
            </a:r>
            <a:r>
              <a:rPr lang="en-US" sz="2000" dirty="0" smtClean="0">
                <a:latin typeface="Times New Roman" pitchFamily="18" charset="0"/>
                <a:cs typeface="Times New Roman" pitchFamily="18" charset="0"/>
              </a:rPr>
              <a:t>ecology</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following unifying characteristics make the ecology of running waters unique among aquatic habitats: the flow is unidirectional, there is a state of continuous physical change, and there is a high degree of spatial and temporal heterogeneity at all scales (</a:t>
            </a:r>
            <a:r>
              <a:rPr lang="en-US" sz="2000" dirty="0" smtClean="0">
                <a:latin typeface="Times New Roman" pitchFamily="18" charset="0"/>
                <a:cs typeface="Times New Roman" pitchFamily="18" charset="0"/>
              </a:rPr>
              <a:t>microhabitats ), </a:t>
            </a:r>
            <a:r>
              <a:rPr lang="en-US" sz="2000" dirty="0">
                <a:latin typeface="Times New Roman" pitchFamily="18" charset="0"/>
                <a:cs typeface="Times New Roman" pitchFamily="18" charset="0"/>
              </a:rPr>
              <a:t>the variability between lotic systems is quite high and the biota is specialized to live with flow conditions</a:t>
            </a:r>
            <a:r>
              <a:rPr lang="en-US" sz="2000" dirty="0" smtClean="0">
                <a:latin typeface="Times New Roman" pitchFamily="18" charset="0"/>
                <a:cs typeface="Times New Roman" pitchFamily="18" charset="0"/>
              </a:rPr>
              <a:t>.</a:t>
            </a:r>
            <a:r>
              <a:rPr lang="en-US" sz="2000" baseline="30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5273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cosystem of pond with different animals (birds, insects, reptiles, fishes, amphibians) in their natural habitat. Schema of pond ecosystem structure for biology less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629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3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6606"/>
            <a:ext cx="9144000" cy="6524863"/>
          </a:xfrm>
          <a:prstGeom prst="rect">
            <a:avLst/>
          </a:prstGeom>
        </p:spPr>
        <p:txBody>
          <a:bodyPr wrap="square">
            <a:spAutoFit/>
          </a:bodyPr>
          <a:lstStyle/>
          <a:p>
            <a:r>
              <a:rPr lang="en-US" sz="2000" dirty="0">
                <a:latin typeface="Times New Roman" pitchFamily="18" charset="0"/>
                <a:cs typeface="Times New Roman" pitchFamily="18" charset="0"/>
              </a:rPr>
              <a:t>The ecology of the river refers to the relationships that living organisms have with each other and with their environment – the ecosystem. An ecosystem is the sum of interactions between plants, animals and microorganisms and between them and non-living physical and chemical components in a particular natural environment</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River ecosystems have: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flowing </a:t>
            </a:r>
            <a:r>
              <a:rPr lang="en-US" sz="2000" dirty="0">
                <a:latin typeface="Times New Roman" pitchFamily="18" charset="0"/>
                <a:cs typeface="Times New Roman" pitchFamily="18" charset="0"/>
              </a:rPr>
              <a:t>water that is mostly unidirectional</a:t>
            </a:r>
          </a:p>
          <a:p>
            <a:r>
              <a:rPr lang="en-US" sz="2000" dirty="0">
                <a:latin typeface="Times New Roman" pitchFamily="18" charset="0"/>
                <a:cs typeface="Times New Roman" pitchFamily="18" charset="0"/>
              </a:rPr>
              <a:t>a state of continuous physical change</a:t>
            </a:r>
          </a:p>
          <a:p>
            <a:r>
              <a:rPr lang="en-US" sz="2000" dirty="0">
                <a:latin typeface="Times New Roman" pitchFamily="18" charset="0"/>
                <a:cs typeface="Times New Roman" pitchFamily="18" charset="0"/>
              </a:rPr>
              <a:t>many different (and changing) microhabitats</a:t>
            </a:r>
          </a:p>
          <a:p>
            <a:r>
              <a:rPr lang="en-US" sz="2000" dirty="0">
                <a:latin typeface="Times New Roman" pitchFamily="18" charset="0"/>
                <a:cs typeface="Times New Roman" pitchFamily="18" charset="0"/>
              </a:rPr>
              <a:t>variability in the flow rates of water</a:t>
            </a:r>
          </a:p>
          <a:p>
            <a:r>
              <a:rPr lang="en-US" sz="2000" dirty="0">
                <a:latin typeface="Times New Roman" pitchFamily="18" charset="0"/>
                <a:cs typeface="Times New Roman" pitchFamily="18" charset="0"/>
              </a:rPr>
              <a:t>plants and animals that have adapted to live within water flow conditions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Water </a:t>
            </a:r>
            <a:r>
              <a:rPr lang="en-US" sz="2000" b="1" dirty="0">
                <a:latin typeface="Times New Roman" pitchFamily="18" charset="0"/>
                <a:cs typeface="Times New Roman" pitchFamily="18" charset="0"/>
              </a:rPr>
              <a:t>flow</a:t>
            </a:r>
          </a:p>
          <a:p>
            <a:r>
              <a:rPr lang="en-US" sz="2000" dirty="0">
                <a:latin typeface="Times New Roman" pitchFamily="18" charset="0"/>
                <a:cs typeface="Times New Roman" pitchFamily="18" charset="0"/>
              </a:rPr>
              <a:t>Water flow is the main factor that makes river ecology different from other water ecosystems. This is known as a lotic (flowing water) system. The strength of water flow varies from torrential rapids to slow backwaters. The speed of water also varies and is subject to chaotic turbulence. Flow can be affected by sudden water input from snowmelt, rain and groundwater. Water flow can alter the shape of riverbeds through erosion and sedimentation, creating a variety of changing habitats.</a:t>
            </a:r>
          </a:p>
          <a:p>
            <a:endParaRPr lang="en-US" sz="2000" dirty="0"/>
          </a:p>
          <a:p>
            <a:endParaRPr lang="en-GB" dirty="0"/>
          </a:p>
        </p:txBody>
      </p:sp>
    </p:spTree>
    <p:extLst>
      <p:ext uri="{BB962C8B-B14F-4D97-AF65-F5344CB8AC3E}">
        <p14:creationId xmlns:p14="http://schemas.microsoft.com/office/powerpoint/2010/main" val="1453510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4708981"/>
          </a:xfrm>
          <a:prstGeom prst="rect">
            <a:avLst/>
          </a:prstGeom>
        </p:spPr>
        <p:txBody>
          <a:bodyPr wrap="square">
            <a:spAutoFit/>
          </a:bodyPr>
          <a:lstStyle/>
          <a:p>
            <a:r>
              <a:rPr lang="en-US" sz="2000" b="1" dirty="0">
                <a:latin typeface="Times New Roman" pitchFamily="18" charset="0"/>
                <a:cs typeface="Times New Roman" pitchFamily="18" charset="0"/>
              </a:rPr>
              <a:t>Substrate</a:t>
            </a:r>
          </a:p>
          <a:p>
            <a:r>
              <a:rPr lang="en-US" sz="2000" dirty="0">
                <a:latin typeface="Times New Roman" pitchFamily="18" charset="0"/>
                <a:cs typeface="Times New Roman" pitchFamily="18" charset="0"/>
              </a:rPr>
              <a:t>The substrate is the surface on which the river organisms live. It may be inorganic, consisting of geological material from the catchment area such as boulders, pebbles, gravel, sand or silt, or it may be organic, including fine particles, leaves, wood, moss and plants. Substrate is generally not permanent and is subject to large changes during flooding events</a:t>
            </a:r>
            <a:r>
              <a:rPr lang="en-US"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Light</a:t>
            </a:r>
          </a:p>
          <a:p>
            <a:r>
              <a:rPr lang="en-US" sz="2000" dirty="0">
                <a:latin typeface="Times New Roman" pitchFamily="18" charset="0"/>
                <a:cs typeface="Times New Roman" pitchFamily="18" charset="0"/>
              </a:rPr>
              <a:t>Light provides energy for photosynthesis, which produces the primary food source for the river. It also provides refuges for prey species in the shadows it casts. The amount of light received in a flowing waterway is variable, for example, depending on whether it’s a stream within a forest shaded by overhanging trees or a wide exposed river where the Sun has open access to its surface. Deep rivers tend to be more turbulent, and particles in the water increasingly weaken light penetration as depth increases.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5228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88" y="47897"/>
            <a:ext cx="9028611" cy="5940088"/>
          </a:xfrm>
          <a:prstGeom prst="rect">
            <a:avLst/>
          </a:prstGeom>
        </p:spPr>
        <p:txBody>
          <a:bodyPr wrap="square">
            <a:spAutoFit/>
          </a:bodyPr>
          <a:lstStyle/>
          <a:p>
            <a:r>
              <a:rPr lang="en-US" sz="2000" b="1" dirty="0"/>
              <a:t>Temperature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Water</a:t>
            </a:r>
            <a:r>
              <a:rPr lang="en-US" sz="2000" dirty="0">
                <a:latin typeface="Times New Roman" pitchFamily="18" charset="0"/>
                <a:cs typeface="Times New Roman" pitchFamily="18" charset="0"/>
              </a:rPr>
              <a:t> temperature in rivers varies with the environment. Water can be heated or cooled through radiation at the surface and conduction to or from the air and surrounding substrate. Temperature differences can be significant between the surface and the bottom of deep, slow-moving rivers. Climate, shading and elevation all affect water temperature. Species living in these environments are called </a:t>
            </a:r>
            <a:r>
              <a:rPr lang="en-US" sz="2000" dirty="0" err="1">
                <a:latin typeface="Times New Roman" pitchFamily="18" charset="0"/>
                <a:cs typeface="Times New Roman" pitchFamily="18" charset="0"/>
              </a:rPr>
              <a:t>poikilotherms</a:t>
            </a:r>
            <a:r>
              <a:rPr lang="en-US" sz="2000" dirty="0">
                <a:latin typeface="Times New Roman" pitchFamily="18" charset="0"/>
                <a:cs typeface="Times New Roman" pitchFamily="18" charset="0"/>
              </a:rPr>
              <a:t> – their internal temperature varies to suit their environmental conditions.</a:t>
            </a:r>
          </a:p>
          <a:p>
            <a:r>
              <a:rPr lang="en-US" sz="2000" dirty="0">
                <a:latin typeface="Times New Roman" pitchFamily="18" charset="0"/>
                <a:cs typeface="Times New Roman" pitchFamily="18" charset="0"/>
              </a:rPr>
              <a:t>Water chemistry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chemistry of the water varies from one river ecosystem to another. It is often determined by inputs from the surrounding environment or catchment area but can also be influenced by rain and the addition of pollution from human sources.</a:t>
            </a:r>
          </a:p>
          <a:p>
            <a:r>
              <a:rPr lang="en-US" sz="2000" dirty="0">
                <a:latin typeface="Times New Roman" pitchFamily="18" charset="0"/>
                <a:cs typeface="Times New Roman" pitchFamily="18" charset="0"/>
              </a:rPr>
              <a:t>Oxygen is the most important chemical constituent of river systems – most organisms need it for survival. It enters the water mostly at the surface, but its solubility decreases as the water temperature increases. Fast, turbulent waters expose a wider water surface to the air and tend to have lower temperatures – achieving more oxygen input than slow backwaters. Oxygen is limited if water circulation is poor, animal activity is high or if there is a large amount of organic decay in the waterway.</a:t>
            </a:r>
          </a:p>
        </p:txBody>
      </p:sp>
    </p:spTree>
    <p:extLst>
      <p:ext uri="{BB962C8B-B14F-4D97-AF65-F5344CB8AC3E}">
        <p14:creationId xmlns:p14="http://schemas.microsoft.com/office/powerpoint/2010/main" val="414276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91600" cy="6247864"/>
          </a:xfrm>
          <a:prstGeom prst="rect">
            <a:avLst/>
          </a:prstGeom>
        </p:spPr>
        <p:txBody>
          <a:bodyPr wrap="square">
            <a:spAutoFit/>
          </a:bodyPr>
          <a:lstStyle/>
          <a:p>
            <a:r>
              <a:rPr lang="en-US" sz="2000" b="1" dirty="0">
                <a:latin typeface="Times New Roman" pitchFamily="18" charset="0"/>
                <a:cs typeface="Times New Roman" pitchFamily="18" charset="0"/>
              </a:rPr>
              <a:t>Bacteria</a:t>
            </a:r>
          </a:p>
          <a:p>
            <a:r>
              <a:rPr lang="en-US" sz="2000" dirty="0">
                <a:latin typeface="Times New Roman" pitchFamily="18" charset="0"/>
                <a:cs typeface="Times New Roman" pitchFamily="18" charset="0"/>
              </a:rPr>
              <a:t>Bacteria are present in large numbers in river waters. They play a significant role in energy recycling. Bacteria decompose organic material into inorganic compounds that can be used by plants and by other microbes.</a:t>
            </a:r>
          </a:p>
          <a:p>
            <a:r>
              <a:rPr lang="en-US" sz="2000" dirty="0">
                <a:latin typeface="Times New Roman" pitchFamily="18" charset="0"/>
                <a:cs typeface="Times New Roman" pitchFamily="18" charset="0"/>
              </a:rPr>
              <a:t>Plants</a:t>
            </a:r>
          </a:p>
          <a:p>
            <a:r>
              <a:rPr lang="en-US" sz="2000" b="1" dirty="0">
                <a:latin typeface="Times New Roman" pitchFamily="18" charset="0"/>
                <a:cs typeface="Times New Roman" pitchFamily="18" charset="0"/>
              </a:rPr>
              <a:t>Plants </a:t>
            </a:r>
            <a:r>
              <a:rPr lang="en-US" sz="2000" b="1" dirty="0" err="1">
                <a:latin typeface="Times New Roman" pitchFamily="18" charset="0"/>
                <a:cs typeface="Times New Roman" pitchFamily="18" charset="0"/>
              </a:rPr>
              <a:t>photosynthesise</a:t>
            </a:r>
            <a:r>
              <a:rPr lang="en-US" sz="2000" dirty="0">
                <a:latin typeface="Times New Roman" pitchFamily="18" charset="0"/>
                <a:cs typeface="Times New Roman" pitchFamily="18" charset="0"/>
              </a:rPr>
              <a:t> – converting light energy from the Sun into chemical energy that can be used to fuel organisms’ activities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Underwater plants</a:t>
            </a:r>
          </a:p>
          <a:p>
            <a:r>
              <a:rPr lang="en-US" sz="2000" dirty="0">
                <a:latin typeface="Times New Roman" pitchFamily="18" charset="0"/>
                <a:cs typeface="Times New Roman" pitchFamily="18" charset="0"/>
              </a:rPr>
              <a:t>A variety of plants can be found growing within a river system. Some plants are free-floating while others are rooted in areas of reduced current.</a:t>
            </a:r>
          </a:p>
          <a:p>
            <a:r>
              <a:rPr lang="en-US" sz="2000" dirty="0">
                <a:latin typeface="Times New Roman" pitchFamily="18" charset="0"/>
                <a:cs typeface="Times New Roman" pitchFamily="18" charset="0"/>
              </a:rPr>
              <a:t>Algae are the most significant source of primary food in most rivers or streams. Most float freely and are therefore unable to maintain large populations in fast-flowing water. They build up large numbers in slow-moving rivers or backwaters. Some algae species attach themselves to objects to avoid being washed away.</a:t>
            </a:r>
          </a:p>
          <a:p>
            <a:r>
              <a:rPr lang="en-US" sz="2000" dirty="0">
                <a:latin typeface="Times New Roman" pitchFamily="18" charset="0"/>
                <a:cs typeface="Times New Roman" pitchFamily="18" charset="0"/>
              </a:rPr>
              <a:t>Plants are most successful in slower currents. Some plants such as mosses attach themselves to solid objects. Some plants are free-floating such as duckweed or water hyacinth. Others are rooted in areas of reduced current where sediment is found. Water currents provide oxygen and nutrients for plants. Plants protect animals from the current and predators and provide a food source.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137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806" y="152400"/>
            <a:ext cx="8915400" cy="5632311"/>
          </a:xfrm>
          <a:prstGeom prst="rect">
            <a:avLst/>
          </a:prstGeom>
        </p:spPr>
        <p:txBody>
          <a:bodyPr wrap="square">
            <a:spAutoFit/>
          </a:bodyPr>
          <a:lstStyle/>
          <a:p>
            <a:r>
              <a:rPr lang="en-US" sz="2000" b="1" dirty="0">
                <a:latin typeface="Times New Roman" pitchFamily="18" charset="0"/>
                <a:cs typeface="Times New Roman" pitchFamily="18" charset="0"/>
              </a:rPr>
              <a:t>Invertebrates</a:t>
            </a:r>
          </a:p>
          <a:p>
            <a:r>
              <a:rPr lang="en-US" sz="2000" dirty="0">
                <a:latin typeface="Times New Roman" pitchFamily="18" charset="0"/>
                <a:cs typeface="Times New Roman" pitchFamily="18" charset="0"/>
              </a:rPr>
              <a:t>Invertebrates have no backbone or spinal column and include crayfish, snails, limpets, clams and mussels found in rivers. A large number of the invertebrates in river systems are insects. They can be found in almost every available habitat – on the water surface, on and under stones, in or below the substrate or adrift in the current. Some avoid high currents by living in the substrate area, while others have adapted by living on the sheltered downstream side of rocks. Invertebrates rely on the current to bring them food and oxygen. They are both consumers and prey in river systems.</a:t>
            </a:r>
          </a:p>
          <a:p>
            <a:r>
              <a:rPr lang="en-US" sz="2000" b="1" dirty="0">
                <a:latin typeface="Times New Roman" pitchFamily="18" charset="0"/>
                <a:cs typeface="Times New Roman" pitchFamily="18" charset="0"/>
              </a:rPr>
              <a:t>Fish</a:t>
            </a:r>
          </a:p>
          <a:p>
            <a:r>
              <a:rPr lang="en-US" sz="2000" dirty="0">
                <a:latin typeface="Times New Roman" pitchFamily="18" charset="0"/>
                <a:cs typeface="Times New Roman" pitchFamily="18" charset="0"/>
              </a:rPr>
              <a:t>The ability of fish to live in a river system depends on their speed and duration of that speed – it takes enormous energy to swim against a current. This ability varies and is related to the area of habitat the fish may occupy in the river. Most fish tend to remain close to the bottom, the banks or behind obstacles, swimming in the current only to feed or change location. Some species never go into the current. Most river systems are typically connected to other lotic systems (springs, wetlands, waterways, streams, oceans), and many fish have life cycles that require stages in other systems. Eels, for example, move between freshwater and saltwater. Fish are important consumers and prey species.</a:t>
            </a:r>
          </a:p>
        </p:txBody>
      </p:sp>
    </p:spTree>
    <p:extLst>
      <p:ext uri="{BB962C8B-B14F-4D97-AF65-F5344CB8AC3E}">
        <p14:creationId xmlns:p14="http://schemas.microsoft.com/office/powerpoint/2010/main" val="59524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2013"/>
            <a:ext cx="8610600" cy="1323439"/>
          </a:xfrm>
          <a:prstGeom prst="rect">
            <a:avLst/>
          </a:prstGeom>
        </p:spPr>
        <p:txBody>
          <a:bodyPr wrap="square">
            <a:spAutoFit/>
          </a:bodyPr>
          <a:lstStyle/>
          <a:p>
            <a:r>
              <a:rPr lang="en-US" sz="2000" b="1" dirty="0">
                <a:latin typeface="Times New Roman" pitchFamily="18" charset="0"/>
                <a:cs typeface="Times New Roman" pitchFamily="18" charset="0"/>
              </a:rPr>
              <a:t>Birds</a:t>
            </a:r>
          </a:p>
          <a:p>
            <a:r>
              <a:rPr lang="en-US" sz="2000" dirty="0">
                <a:latin typeface="Times New Roman" pitchFamily="18" charset="0"/>
                <a:cs typeface="Times New Roman" pitchFamily="18" charset="0"/>
              </a:rPr>
              <a:t>A large number of birds also inhabit river ecosystems, but they are not tied to the water as fish are and spend some of their time in terrestrial habitats. Fish and water invertebrates are an important food source for water birds.</a:t>
            </a:r>
          </a:p>
        </p:txBody>
      </p:sp>
    </p:spTree>
    <p:extLst>
      <p:ext uri="{BB962C8B-B14F-4D97-AF65-F5344CB8AC3E}">
        <p14:creationId xmlns:p14="http://schemas.microsoft.com/office/powerpoint/2010/main" val="240665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370975"/>
          </a:xfrm>
          <a:prstGeom prst="rect">
            <a:avLst/>
          </a:prstGeom>
        </p:spPr>
        <p:txBody>
          <a:bodyPr wrap="square">
            <a:spAutoFit/>
          </a:bodyPr>
          <a:lstStyle/>
          <a:p>
            <a:r>
              <a:rPr lang="en-US" sz="2400" b="1" dirty="0">
                <a:latin typeface="Times New Roman" pitchFamily="18" charset="0"/>
                <a:cs typeface="Times New Roman" pitchFamily="18" charset="0"/>
              </a:rPr>
              <a:t>Delhi Ridge</a:t>
            </a:r>
          </a:p>
          <a:p>
            <a:r>
              <a:rPr lang="en-US" sz="2400" dirty="0">
                <a:latin typeface="Times New Roman" pitchFamily="18" charset="0"/>
                <a:cs typeface="Times New Roman" pitchFamily="18" charset="0"/>
              </a:rPr>
              <a:t>An extension of the 1,500 million years old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range, Delhi Ridge is a dry deciduous forestland in the heart of Delhi. Its prominent role in protecting the capital city against the hot winds of the Rajasthan deserts has earned it the nickname - 'Lungs of Delhi'.</a:t>
            </a:r>
          </a:p>
          <a:p>
            <a:r>
              <a:rPr lang="en-US" sz="2400" dirty="0">
                <a:latin typeface="Times New Roman" pitchFamily="18" charset="0"/>
                <a:cs typeface="Times New Roman" pitchFamily="18" charset="0"/>
              </a:rPr>
              <a:t>Spread over almost 8,000 hectares, the ridge is divided into four zones known as the Northern Ridge, Southern Ridge, Central Ridge and South Central Ridge. Its whole area houses various historical monuments, biodiversity parks and a wildlife sanctuary. A home to more than 100 avian species, the ridge is one of the best spots in Delhi for </a:t>
            </a:r>
            <a:r>
              <a:rPr lang="en-US" sz="2400" dirty="0" err="1">
                <a:latin typeface="Times New Roman" pitchFamily="18" charset="0"/>
                <a:cs typeface="Times New Roman" pitchFamily="18" charset="0"/>
              </a:rPr>
              <a:t>birdwatching</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Delhi Ridge is a prominent geological feature and biodiversity hotspot located in the National Capital Territory of Delhi, India. It is a part of the larger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Range system, one of the oldest mountain ranges in the world, dating back millions of years. The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Range is spread across states like Delhi, Haryana, Rajasthan and Gujarat</a:t>
            </a:r>
          </a:p>
        </p:txBody>
      </p:sp>
    </p:spTree>
    <p:extLst>
      <p:ext uri="{BB962C8B-B14F-4D97-AF65-F5344CB8AC3E}">
        <p14:creationId xmlns:p14="http://schemas.microsoft.com/office/powerpoint/2010/main" val="43880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0.gstatic.com/licensed-image?q=tbn:ANd9GcSC-PuEppKjUKmCB0RdeLYslzXDWl-mwaiy1ol2hWeZi9UShpDdH7yUMj_Ng5I1nqDtbxrYrJXJRdC4fIZqwbzo6sv7XiZlCGqwifO-Q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7162800" cy="49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86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686800" cy="4893647"/>
          </a:xfrm>
          <a:prstGeom prst="rect">
            <a:avLst/>
          </a:prstGeom>
        </p:spPr>
        <p:txBody>
          <a:bodyPr wrap="square">
            <a:spAutoFit/>
          </a:bodyPr>
          <a:lstStyle/>
          <a:p>
            <a:pPr fontAlgn="base"/>
            <a:r>
              <a:rPr lang="en-US" sz="2400" dirty="0">
                <a:latin typeface="Times New Roman" pitchFamily="18" charset="0"/>
                <a:cs typeface="Times New Roman" pitchFamily="18" charset="0"/>
              </a:rPr>
              <a:t>The ever-growing and ever-changing Delhi, the country's capital city, can be a stifling place sometimes. Thankfully, the city has its green pockets, because of which the city is livable to a great extent. One such green pocket is the </a:t>
            </a:r>
            <a:r>
              <a:rPr lang="en-US" sz="2400" dirty="0" smtClean="0">
                <a:latin typeface="Times New Roman" pitchFamily="18" charset="0"/>
                <a:cs typeface="Times New Roman" pitchFamily="18" charset="0"/>
              </a:rPr>
              <a:t>Delhi</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Ridge</a:t>
            </a:r>
            <a:r>
              <a:rPr lang="en-US" sz="2400" dirty="0">
                <a:latin typeface="Times New Roman" pitchFamily="18" charset="0"/>
                <a:cs typeface="Times New Roman" pitchFamily="18" charset="0"/>
              </a:rPr>
              <a:t>, also known as the Delhi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Ridge.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Delhi Ridge is a prominent geological feature and biodiversity hotspot located in the National Capital Territory of Delhi, India. It is a part of the larger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Range system, one of the oldest mountain ranges in the world, dating back millions of years. The </a:t>
            </a:r>
            <a:r>
              <a:rPr lang="en-US" sz="2400" dirty="0" err="1">
                <a:latin typeface="Times New Roman" pitchFamily="18" charset="0"/>
                <a:cs typeface="Times New Roman" pitchFamily="18" charset="0"/>
              </a:rPr>
              <a:t>Aravalli</a:t>
            </a:r>
            <a:r>
              <a:rPr lang="en-US" sz="2400" dirty="0">
                <a:latin typeface="Times New Roman" pitchFamily="18" charset="0"/>
                <a:cs typeface="Times New Roman" pitchFamily="18" charset="0"/>
              </a:rPr>
              <a:t> Range is spread across states like Delhi, Haryana, Rajasthan and Gujarat.</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237821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603"/>
            <a:ext cx="9144000" cy="8710077"/>
          </a:xfrm>
          <a:prstGeom prst="rect">
            <a:avLst/>
          </a:prstGeom>
        </p:spPr>
        <p:txBody>
          <a:bodyPr wrap="square">
            <a:spAutoFit/>
          </a:bodyPr>
          <a:lstStyle/>
          <a:p>
            <a:r>
              <a:rPr lang="en-US" sz="2800" dirty="0">
                <a:latin typeface="Times New Roman" pitchFamily="18" charset="0"/>
                <a:cs typeface="Times New Roman" pitchFamily="18" charset="0"/>
              </a:rPr>
              <a:t>The Delhi chapter of the </a:t>
            </a:r>
            <a:r>
              <a:rPr lang="en-US" sz="2800" dirty="0" err="1">
                <a:latin typeface="Times New Roman" pitchFamily="18" charset="0"/>
                <a:cs typeface="Times New Roman" pitchFamily="18" charset="0"/>
              </a:rPr>
              <a:t>Aravalli</a:t>
            </a:r>
            <a:r>
              <a:rPr lang="en-US" sz="2800" dirty="0">
                <a:latin typeface="Times New Roman" pitchFamily="18" charset="0"/>
                <a:cs typeface="Times New Roman" pitchFamily="18" charset="0"/>
              </a:rPr>
              <a:t> Range comprises several protected forests, including the Northern Ridge (North Campus of the Delhi University), Southern Ridge, and </a:t>
            </a:r>
            <a:r>
              <a:rPr lang="en-US" sz="2800" dirty="0" err="1">
                <a:latin typeface="Times New Roman" pitchFamily="18" charset="0"/>
                <a:cs typeface="Times New Roman" pitchFamily="18" charset="0"/>
              </a:rPr>
              <a:t>Tughlaqabad</a:t>
            </a:r>
            <a:r>
              <a:rPr lang="en-US" sz="2800" dirty="0">
                <a:latin typeface="Times New Roman" pitchFamily="18" charset="0"/>
                <a:cs typeface="Times New Roman" pitchFamily="18" charset="0"/>
              </a:rPr>
              <a:t> Ridge. These three collectively form the Delhi Ridge.</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is imperative to note that the Delhi Ridge serves as a critical green lung for the city, and something the city can't do without</a:t>
            </a:r>
            <a:r>
              <a:rPr lang="en-US" sz="2800"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Looking at Delhi, the </a:t>
            </a:r>
            <a:r>
              <a:rPr lang="en-US" sz="2800" dirty="0" err="1">
                <a:latin typeface="Times New Roman" pitchFamily="18" charset="0"/>
                <a:cs typeface="Times New Roman" pitchFamily="18" charset="0"/>
              </a:rPr>
              <a:t>megapolis</a:t>
            </a:r>
            <a:r>
              <a:rPr lang="en-US" sz="2800" dirty="0">
                <a:latin typeface="Times New Roman" pitchFamily="18" charset="0"/>
                <a:cs typeface="Times New Roman" pitchFamily="18" charset="0"/>
              </a:rPr>
              <a:t> that it is today, it is almost hard to imagine a place like this, with millions of people, as a place with a diverse range of flora and fauna. All thanks to the city's green pockets.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Delhi Ridge is home to various species of plants and a variety of wildlife, such as jackals, Indian crested porcupines, mongooses, </a:t>
            </a:r>
            <a:r>
              <a:rPr lang="en-US" sz="2800" dirty="0" err="1">
                <a:latin typeface="Times New Roman" pitchFamily="18" charset="0"/>
                <a:cs typeface="Times New Roman" pitchFamily="18" charset="0"/>
              </a:rPr>
              <a:t>nilgai</a:t>
            </a:r>
            <a:r>
              <a:rPr lang="en-US" sz="2800" dirty="0">
                <a:latin typeface="Times New Roman" pitchFamily="18" charset="0"/>
                <a:cs typeface="Times New Roman" pitchFamily="18" charset="0"/>
              </a:rPr>
              <a:t>, wild boar, a wide range of bird species and the occasional leopard.</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14145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371" y="152400"/>
            <a:ext cx="8686800" cy="7848302"/>
          </a:xfrm>
          <a:prstGeom prst="rect">
            <a:avLst/>
          </a:prstGeom>
        </p:spPr>
        <p:txBody>
          <a:bodyPr wrap="square">
            <a:spAutoFit/>
          </a:bodyPr>
          <a:lstStyle/>
          <a:p>
            <a:r>
              <a:rPr lang="en-US" sz="2800" b="1" dirty="0"/>
              <a:t>What is an ecosystem?</a:t>
            </a:r>
          </a:p>
          <a:p>
            <a:r>
              <a:rPr lang="en-US" sz="2800" dirty="0"/>
              <a:t>An ecosystem is a dynamic complex of plant, animal, and microorganism communities and the nonliving environment, interacting as a functional unit. The organisms living in an ecosystem are broken down into categories: producers, consumers, and decomposers</a:t>
            </a:r>
            <a:r>
              <a:rPr lang="en-US" sz="2800" dirty="0" smtClean="0"/>
              <a:t>.</a:t>
            </a:r>
          </a:p>
          <a:p>
            <a:endParaRPr lang="en-US" sz="2800" dirty="0"/>
          </a:p>
          <a:p>
            <a:pPr fontAlgn="base"/>
            <a:r>
              <a:rPr lang="en-US" sz="2800" b="1" dirty="0"/>
              <a:t>Pond Ecosystem: Definition</a:t>
            </a:r>
          </a:p>
          <a:p>
            <a:pPr fontAlgn="base"/>
            <a:r>
              <a:rPr lang="en-US" sz="2800" dirty="0"/>
              <a:t>A pond ecosystem is a freshwater ecosystem that can either be temporary or permanent and consists of a wide variety of aquatic plants and animals interacting with each other and the surrounding aquatic conditions. The pond ecosystem falls under the category of a </a:t>
            </a:r>
            <a:r>
              <a:rPr lang="en-US" sz="2800" b="1" dirty="0"/>
              <a:t>lentic ecosystem</a:t>
            </a:r>
            <a:r>
              <a:rPr lang="en-US" sz="2800" dirty="0"/>
              <a:t> because the water remains stagnant for a longer period.</a:t>
            </a:r>
          </a:p>
          <a:p>
            <a:endParaRPr lang="en-US" sz="2800" dirty="0"/>
          </a:p>
          <a:p>
            <a:endParaRPr lang="en-US" sz="2800" dirty="0" smtClean="0">
              <a:latin typeface="Times New Roman" pitchFamily="18" charset="0"/>
              <a:cs typeface="Times New Roman" pitchFamily="18" charset="0"/>
            </a:endParaRPr>
          </a:p>
          <a:p>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2685898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6555641"/>
          </a:xfrm>
          <a:prstGeom prst="rect">
            <a:avLst/>
          </a:prstGeom>
        </p:spPr>
        <p:txBody>
          <a:bodyPr wrap="square">
            <a:spAutoFit/>
          </a:bodyPr>
          <a:lstStyle/>
          <a:p>
            <a:r>
              <a:rPr lang="en-US" sz="2800" dirty="0">
                <a:latin typeface="Times New Roman" pitchFamily="18" charset="0"/>
                <a:cs typeface="Times New Roman" pitchFamily="18" charset="0"/>
              </a:rPr>
              <a:t>Northern Ridge area, near </a:t>
            </a:r>
            <a:r>
              <a:rPr lang="en-US" sz="2800" dirty="0" err="1">
                <a:latin typeface="Times New Roman" pitchFamily="18" charset="0"/>
                <a:cs typeface="Times New Roman" pitchFamily="18" charset="0"/>
              </a:rPr>
              <a:t>Vidhan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Sabha</a:t>
            </a:r>
            <a:r>
              <a:rPr lang="en-US" sz="2800" dirty="0">
                <a:latin typeface="Times New Roman" pitchFamily="18" charset="0"/>
                <a:cs typeface="Times New Roman" pitchFamily="18" charset="0"/>
              </a:rPr>
              <a:t> in North Delhi, is easily one of the most beautiful, lush and refreshing places in Delhi. The ridge area, with a slightly elevated topography, makes for a very pretty drive. No wonder, many residents love to come out here on the weekends.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 quick stroll inside the Ridge can be quite refreshing, especially since the foliage is pretty dense here. Shaded grounds, pretty walking trails, what more do we need for a </a:t>
            </a:r>
            <a:r>
              <a:rPr lang="en-US" sz="2800" dirty="0" smtClean="0">
                <a:latin typeface="Times New Roman" pitchFamily="18" charset="0"/>
                <a:cs typeface="Times New Roman" pitchFamily="18" charset="0"/>
              </a:rPr>
              <a:t>nice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day </a:t>
            </a:r>
            <a:r>
              <a:rPr lang="en-US" sz="2800" dirty="0">
                <a:latin typeface="Times New Roman" pitchFamily="18" charset="0"/>
                <a:cs typeface="Times New Roman" pitchFamily="18" charset="0"/>
              </a:rPr>
              <a:t>of picnic? It is a popular spot for hiking, nature walks, and environmental education programs</a:t>
            </a:r>
            <a:r>
              <a:rPr lang="en-US" sz="2800"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Due to its ecological importance, there have been numerous efforts to protect and conserve the Delhi Ridge. For this purpose, the Delhi Ridge was declared a reserved forest area.</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val="2130549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82000" cy="4524315"/>
          </a:xfrm>
          <a:prstGeom prst="rect">
            <a:avLst/>
          </a:prstGeom>
        </p:spPr>
        <p:txBody>
          <a:bodyPr wrap="square">
            <a:spAutoFit/>
          </a:bodyPr>
          <a:lstStyle/>
          <a:p>
            <a:r>
              <a:rPr lang="en-US" sz="3200" dirty="0">
                <a:latin typeface="Times New Roman" pitchFamily="18" charset="0"/>
                <a:cs typeface="Times New Roman" pitchFamily="18" charset="0"/>
              </a:rPr>
              <a:t>But unfortunately, despite many conservation efforts, the Delhi Ridge faces several challenges. Urban encroachment, deforestation, and pollution to name some. Somehow, we still lag behind when it comes to balancing urban development with nature conservation</a:t>
            </a: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May we not forget or overlook Delhi Ridge's role as a crucial geological, ecological, and historical feature in the National Capital Territory of Delhi.</a:t>
            </a:r>
            <a:endParaRPr lang="en-GB" sz="3200" dirty="0">
              <a:latin typeface="Times New Roman" pitchFamily="18" charset="0"/>
              <a:cs typeface="Times New Roman" pitchFamily="18" charset="0"/>
            </a:endParaRPr>
          </a:p>
        </p:txBody>
      </p:sp>
    </p:spTree>
    <p:extLst>
      <p:ext uri="{BB962C8B-B14F-4D97-AF65-F5344CB8AC3E}">
        <p14:creationId xmlns:p14="http://schemas.microsoft.com/office/powerpoint/2010/main" val="174138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Autofit/>
          </a:bodyPr>
          <a:lstStyle/>
          <a:p>
            <a:r>
              <a:rPr lang="en-GB" sz="8800" dirty="0" smtClean="0">
                <a:latin typeface="Aharoni" pitchFamily="2" charset="-79"/>
                <a:cs typeface="Aharoni" pitchFamily="2" charset="-79"/>
              </a:rPr>
              <a:t>Thank you</a:t>
            </a:r>
            <a:endParaRPr lang="en-GB" sz="8800" dirty="0">
              <a:latin typeface="Aharoni" pitchFamily="2" charset="-79"/>
              <a:cs typeface="Aharoni" pitchFamily="2" charset="-79"/>
            </a:endParaRPr>
          </a:p>
        </p:txBody>
      </p:sp>
    </p:spTree>
    <p:extLst>
      <p:ext uri="{BB962C8B-B14F-4D97-AF65-F5344CB8AC3E}">
        <p14:creationId xmlns:p14="http://schemas.microsoft.com/office/powerpoint/2010/main" val="46112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6" y="-8709"/>
            <a:ext cx="9133114" cy="6740307"/>
          </a:xfrm>
          <a:prstGeom prst="rect">
            <a:avLst/>
          </a:prstGeom>
        </p:spPr>
        <p:txBody>
          <a:bodyPr wrap="square">
            <a:spAutoFit/>
          </a:bodyPr>
          <a:lstStyle/>
          <a:p>
            <a:r>
              <a:rPr lang="en-US" sz="2400" b="1" dirty="0">
                <a:latin typeface="Times New Roman" pitchFamily="18" charset="0"/>
                <a:cs typeface="Times New Roman" pitchFamily="18" charset="0"/>
              </a:rPr>
              <a:t>What is a pond?</a:t>
            </a:r>
          </a:p>
          <a:p>
            <a:r>
              <a:rPr lang="en-US" sz="2400" dirty="0">
                <a:latin typeface="Times New Roman" pitchFamily="18" charset="0"/>
                <a:cs typeface="Times New Roman" pitchFamily="18" charset="0"/>
              </a:rPr>
              <a:t>A pond is a quiet body of water that is too small for wave action and too shallow for major temperature differences from top to bottom. It usually has a muddy or </a:t>
            </a:r>
            <a:r>
              <a:rPr lang="en-US" sz="2400" dirty="0" err="1">
                <a:latin typeface="Times New Roman" pitchFamily="18" charset="0"/>
                <a:cs typeface="Times New Roman" pitchFamily="18" charset="0"/>
              </a:rPr>
              <a:t>silty</a:t>
            </a:r>
            <a:r>
              <a:rPr lang="en-US" sz="2400" dirty="0">
                <a:latin typeface="Times New Roman" pitchFamily="18" charset="0"/>
                <a:cs typeface="Times New Roman" pitchFamily="18" charset="0"/>
              </a:rPr>
              <a:t> bottom with aquatic plants around the edges and throughout.  However, it is often difficult to classify the differences between a pond and a lake, since the two terms are artificial and the ecosystems really exist on a continuum.</a:t>
            </a:r>
          </a:p>
          <a:p>
            <a:r>
              <a:rPr lang="en-US" sz="2400" dirty="0">
                <a:latin typeface="Times New Roman" pitchFamily="18" charset="0"/>
                <a:cs typeface="Times New Roman" pitchFamily="18" charset="0"/>
              </a:rPr>
              <a:t>Generally, in a pond, the temperature changes with the air temperature and is relatively uniform.  Lakes are similar to ponds, but because they are larger, temperature layering or stratification takes place in summer and winter, and these layers turnover in spring and fall.</a:t>
            </a:r>
          </a:p>
          <a:p>
            <a:r>
              <a:rPr lang="en-US" sz="2400" dirty="0">
                <a:latin typeface="Times New Roman" pitchFamily="18" charset="0"/>
                <a:cs typeface="Times New Roman" pitchFamily="18" charset="0"/>
              </a:rPr>
              <a:t>Ponds get their energy from the sun.  As with other ecosystems, plants are the primary producers.  The chlorophyll in aquatic plants captures energy from the sun to convert carbon dioxide and water to organic compounds and oxygen through the process of photosynthesis.  Nitrogen and phosphorus are important nutrients for plants.  The addition of these substances may increase primary productivity.  However, too many nutrients can cause algal blooms, leading to eutrophication.</a:t>
            </a:r>
          </a:p>
        </p:txBody>
      </p:sp>
    </p:spTree>
    <p:extLst>
      <p:ext uri="{BB962C8B-B14F-4D97-AF65-F5344CB8AC3E}">
        <p14:creationId xmlns:p14="http://schemas.microsoft.com/office/powerpoint/2010/main" val="59594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 y="0"/>
            <a:ext cx="9048206" cy="6247864"/>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TYPES OF POND ECOSYSTEM</a:t>
            </a:r>
          </a:p>
          <a:p>
            <a:pPr fontAlgn="base"/>
            <a:r>
              <a:rPr lang="en-US" sz="2000" b="1" dirty="0" smtClean="0">
                <a:latin typeface="Times New Roman" pitchFamily="18" charset="0"/>
                <a:cs typeface="Times New Roman" pitchFamily="18" charset="0"/>
              </a:rPr>
              <a:t>Garden </a:t>
            </a:r>
            <a:r>
              <a:rPr lang="en-US" sz="2000" b="1" dirty="0">
                <a:latin typeface="Times New Roman" pitchFamily="18" charset="0"/>
                <a:cs typeface="Times New Roman" pitchFamily="18" charset="0"/>
              </a:rPr>
              <a:t>pond ecosystems:</a:t>
            </a:r>
            <a:r>
              <a:rPr lang="en-US" sz="2000" dirty="0">
                <a:latin typeface="Times New Roman" pitchFamily="18" charset="0"/>
                <a:cs typeface="Times New Roman" pitchFamily="18" charset="0"/>
              </a:rPr>
              <a:t> These are man-made artificial pond ecosystems that comprise ornamental plants and animal species exported from all over the world.</a:t>
            </a:r>
          </a:p>
          <a:p>
            <a:pPr fontAlgn="base"/>
            <a:endParaRPr lang="en-US" sz="2000" b="1"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Salt </a:t>
            </a:r>
            <a:r>
              <a:rPr lang="en-US" sz="2000" b="1" dirty="0">
                <a:latin typeface="Times New Roman" pitchFamily="18" charset="0"/>
                <a:cs typeface="Times New Roman" pitchFamily="18" charset="0"/>
              </a:rPr>
              <a:t>pond ecosystems:</a:t>
            </a:r>
            <a:r>
              <a:rPr lang="en-US" sz="2000" dirty="0">
                <a:latin typeface="Times New Roman" pitchFamily="18" charset="0"/>
                <a:cs typeface="Times New Roman" pitchFamily="18" charset="0"/>
              </a:rPr>
              <a:t> These ecosystems are naturally formed at the seaside and contain brackish water. These are formed due to waterlogging.  These can also be found in rocky areas on the beach called rock pools. Since it contains brackish water, it can accommodate sea plants and animals.</a:t>
            </a:r>
          </a:p>
          <a:p>
            <a:pPr fontAlgn="base"/>
            <a:r>
              <a:rPr lang="en-US" sz="2000" dirty="0">
                <a:latin typeface="Times New Roman" pitchFamily="18" charset="0"/>
                <a:cs typeface="Times New Roman" pitchFamily="18" charset="0"/>
              </a:rPr>
              <a:t>Freshwater pond ecosystems: These ecosystems are naturally formed due to rainfall or soil water saturation due to continuous rain. Moreover, they can also be formed due to the flow of river water into a large and deep depression. These ecosystems serve as a home to freshwater fishes, amphibians, crustaceans, and many other kinds of wildlife.</a:t>
            </a:r>
          </a:p>
          <a:p>
            <a:pPr fontAlgn="base"/>
            <a:endParaRPr lang="en-US" sz="2000" b="1"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Venereal </a:t>
            </a:r>
            <a:r>
              <a:rPr lang="en-US" sz="2000" b="1" dirty="0">
                <a:latin typeface="Times New Roman" pitchFamily="18" charset="0"/>
                <a:cs typeface="Times New Roman" pitchFamily="18" charset="0"/>
              </a:rPr>
              <a:t>pond ecosystems:</a:t>
            </a:r>
            <a:r>
              <a:rPr lang="en-US" sz="2000" dirty="0">
                <a:latin typeface="Times New Roman" pitchFamily="18" charset="0"/>
                <a:cs typeface="Times New Roman" pitchFamily="18" charset="0"/>
              </a:rPr>
              <a:t> These are seasonal ponds that are temporarily formed during the heaviest rainfall due to the accumulation of water in the depressions in the ground. With the change in the season, they often turn into desert land.</a:t>
            </a:r>
          </a:p>
          <a:p>
            <a:pPr fontAlgn="base"/>
            <a:endParaRPr lang="en-US" sz="2000" b="1"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Mountain </a:t>
            </a:r>
            <a:r>
              <a:rPr lang="en-US" sz="2000" b="1" dirty="0">
                <a:latin typeface="Times New Roman" pitchFamily="18" charset="0"/>
                <a:cs typeface="Times New Roman" pitchFamily="18" charset="0"/>
              </a:rPr>
              <a:t>pond ecosystems:</a:t>
            </a:r>
            <a:r>
              <a:rPr lang="en-US" sz="2000" dirty="0">
                <a:latin typeface="Times New Roman" pitchFamily="18" charset="0"/>
                <a:cs typeface="Times New Roman" pitchFamily="18" charset="0"/>
              </a:rPr>
              <a:t> Naturally formed ponds are found in the mountain regions. These are formed due to the shifting of rocks and snow melting. They accommodate rare or endangered aquatic species.</a:t>
            </a:r>
          </a:p>
        </p:txBody>
      </p:sp>
    </p:spTree>
    <p:extLst>
      <p:ext uri="{BB962C8B-B14F-4D97-AF65-F5344CB8AC3E}">
        <p14:creationId xmlns:p14="http://schemas.microsoft.com/office/powerpoint/2010/main" val="34391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83" y="152400"/>
            <a:ext cx="8991600" cy="4893647"/>
          </a:xfrm>
          <a:prstGeom prst="rect">
            <a:avLst/>
          </a:prstGeom>
        </p:spPr>
        <p:txBody>
          <a:bodyPr wrap="square">
            <a:spAutoFit/>
          </a:bodyPr>
          <a:lstStyle/>
          <a:p>
            <a:pPr fontAlgn="base"/>
            <a:r>
              <a:rPr lang="en-US" sz="2400" b="1" dirty="0">
                <a:latin typeface="Times New Roman" pitchFamily="18" charset="0"/>
                <a:cs typeface="Times New Roman" pitchFamily="18" charset="0"/>
              </a:rPr>
              <a:t>Characteristics of Pond Ecosystem</a:t>
            </a:r>
          </a:p>
          <a:p>
            <a:pPr fontAlgn="base"/>
            <a:r>
              <a:rPr lang="en-US" sz="2400" dirty="0">
                <a:latin typeface="Times New Roman" pitchFamily="18" charset="0"/>
                <a:cs typeface="Times New Roman" pitchFamily="18" charset="0"/>
              </a:rPr>
              <a:t>The following are the main characteristics of the pond ecosystem:</a:t>
            </a:r>
          </a:p>
          <a:p>
            <a:pPr fontAlgn="base"/>
            <a:r>
              <a:rPr lang="en-US" sz="2400" dirty="0">
                <a:latin typeface="Times New Roman" pitchFamily="18" charset="0"/>
                <a:cs typeface="Times New Roman" pitchFamily="18" charset="0"/>
              </a:rPr>
              <a:t>The water in the pond ecosystem is stagnant.</a:t>
            </a:r>
          </a:p>
          <a:p>
            <a:pPr fontAlgn="base"/>
            <a:r>
              <a:rPr lang="en-US" sz="2400" dirty="0">
                <a:latin typeface="Times New Roman" pitchFamily="18" charset="0"/>
                <a:cs typeface="Times New Roman" pitchFamily="18" charset="0"/>
              </a:rPr>
              <a:t>Either natural or artificial boundaries surround the pond ecosystem.</a:t>
            </a:r>
          </a:p>
          <a:p>
            <a:pPr fontAlgn="base"/>
            <a:r>
              <a:rPr lang="en-US" sz="2400" dirty="0">
                <a:latin typeface="Times New Roman" pitchFamily="18" charset="0"/>
                <a:cs typeface="Times New Roman" pitchFamily="18" charset="0"/>
              </a:rPr>
              <a:t>The pond ecosystem exhibits three distinct zones, the littoral zone, limnetic zone, </a:t>
            </a:r>
            <a:r>
              <a:rPr lang="en-US" sz="2400" dirty="0" err="1">
                <a:latin typeface="Times New Roman" pitchFamily="18" charset="0"/>
                <a:cs typeface="Times New Roman" pitchFamily="18" charset="0"/>
              </a:rPr>
              <a:t>profundal</a:t>
            </a:r>
            <a:r>
              <a:rPr lang="en-US" sz="2400" dirty="0">
                <a:latin typeface="Times New Roman" pitchFamily="18" charset="0"/>
                <a:cs typeface="Times New Roman" pitchFamily="18" charset="0"/>
              </a:rPr>
              <a:t> zone, and benthic zone.</a:t>
            </a:r>
          </a:p>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biotic components of the pond ecosystem occupy different levels in the pond ecosystem, therefore, avoiding the competition for survival. Scavengers and decomposers occupy the bottom level, and fish occupy the middle level. The plants enclose the pond’s boundaries and provide shelter to small animals and insects.</a:t>
            </a:r>
          </a:p>
          <a:p>
            <a:pPr fontAlgn="base"/>
            <a:r>
              <a:rPr lang="en-US" sz="2400" dirty="0">
                <a:latin typeface="Times New Roman" pitchFamily="18" charset="0"/>
                <a:cs typeface="Times New Roman" pitchFamily="18" charset="0"/>
              </a:rPr>
              <a:t>Pond ecosystems show a wide range of variety in their size.</a:t>
            </a:r>
          </a:p>
        </p:txBody>
      </p:sp>
    </p:spTree>
    <p:extLst>
      <p:ext uri="{BB962C8B-B14F-4D97-AF65-F5344CB8AC3E}">
        <p14:creationId xmlns:p14="http://schemas.microsoft.com/office/powerpoint/2010/main" val="425175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6" y="27529"/>
            <a:ext cx="8991600" cy="5632311"/>
          </a:xfrm>
          <a:prstGeom prst="rect">
            <a:avLst/>
          </a:prstGeom>
        </p:spPr>
        <p:txBody>
          <a:bodyPr wrap="square">
            <a:spAutoFit/>
          </a:bodyPr>
          <a:lstStyle/>
          <a:p>
            <a:pPr fontAlgn="base"/>
            <a:r>
              <a:rPr lang="en-US" sz="2400" b="1" dirty="0">
                <a:latin typeface="Times New Roman" pitchFamily="18" charset="0"/>
                <a:cs typeface="Times New Roman" pitchFamily="18" charset="0"/>
              </a:rPr>
              <a:t>Stratification in the Pond Ecosystem</a:t>
            </a:r>
          </a:p>
          <a:p>
            <a:pPr fontAlgn="base"/>
            <a:r>
              <a:rPr lang="en-US" sz="2400" dirty="0">
                <a:latin typeface="Times New Roman" pitchFamily="18" charset="0"/>
                <a:cs typeface="Times New Roman" pitchFamily="18" charset="0"/>
              </a:rPr>
              <a:t>Different factors such as distance from the shore, penetration of light, depth of water, plant and animal species, etc. determine the following zones found in the pond ecosystem:</a:t>
            </a:r>
          </a:p>
          <a:p>
            <a:pPr fontAlgn="base"/>
            <a:r>
              <a:rPr lang="en-US" sz="2400" b="1" dirty="0">
                <a:latin typeface="Times New Roman" pitchFamily="18" charset="0"/>
                <a:cs typeface="Times New Roman" pitchFamily="18" charset="0"/>
              </a:rPr>
              <a:t>Littoral zone</a:t>
            </a:r>
            <a:r>
              <a:rPr lang="en-US" sz="2400" dirty="0">
                <a:latin typeface="Times New Roman" pitchFamily="18" charset="0"/>
                <a:cs typeface="Times New Roman" pitchFamily="18" charset="0"/>
              </a:rPr>
              <a:t>: It is the zone closer to the shore. It contains shallow water and allows easy penetration of light. Rooted plant species occupy it. Animal species include reeds, crawfish, snails, insects, etc.</a:t>
            </a:r>
          </a:p>
          <a:p>
            <a:pPr fontAlgn="base"/>
            <a:r>
              <a:rPr lang="en-US" sz="2400" b="1" dirty="0">
                <a:latin typeface="Times New Roman" pitchFamily="18" charset="0"/>
                <a:cs typeface="Times New Roman" pitchFamily="18" charset="0"/>
              </a:rPr>
              <a:t>Limnetic zone: </a:t>
            </a:r>
            <a:r>
              <a:rPr lang="en-US" sz="2400" dirty="0">
                <a:latin typeface="Times New Roman" pitchFamily="18" charset="0"/>
                <a:cs typeface="Times New Roman" pitchFamily="18" charset="0"/>
              </a:rPr>
              <a:t>The limnetic zone refers to the open water of the pond with an effective penetration of light. This zone is dominated by phytoplankton. Animal species mainly include small fishes and insects.</a:t>
            </a:r>
          </a:p>
          <a:p>
            <a:pPr fontAlgn="base"/>
            <a:r>
              <a:rPr lang="en-US" sz="2400" b="1" dirty="0" err="1">
                <a:latin typeface="Times New Roman" pitchFamily="18" charset="0"/>
                <a:cs typeface="Times New Roman" pitchFamily="18" charset="0"/>
              </a:rPr>
              <a:t>Profundal</a:t>
            </a:r>
            <a:r>
              <a:rPr lang="en-US" sz="2400" b="1" dirty="0">
                <a:latin typeface="Times New Roman" pitchFamily="18" charset="0"/>
                <a:cs typeface="Times New Roman" pitchFamily="18" charset="0"/>
              </a:rPr>
              <a:t> zone: </a:t>
            </a:r>
            <a:r>
              <a:rPr lang="en-US" sz="2400" dirty="0">
                <a:latin typeface="Times New Roman" pitchFamily="18" charset="0"/>
                <a:cs typeface="Times New Roman" pitchFamily="18" charset="0"/>
              </a:rPr>
              <a:t>The region of a pond below the limnetic zone is called a profound zone with no effective light penetration. Some amphibians and small turtles occupy it.</a:t>
            </a:r>
          </a:p>
          <a:p>
            <a:pPr fontAlgn="base"/>
            <a:r>
              <a:rPr lang="en-US" sz="2400" b="1" dirty="0">
                <a:latin typeface="Times New Roman" pitchFamily="18" charset="0"/>
                <a:cs typeface="Times New Roman" pitchFamily="18" charset="0"/>
              </a:rPr>
              <a:t>Benthic zone:</a:t>
            </a:r>
            <a:r>
              <a:rPr lang="en-US" sz="2400" dirty="0">
                <a:latin typeface="Times New Roman" pitchFamily="18" charset="0"/>
                <a:cs typeface="Times New Roman" pitchFamily="18" charset="0"/>
              </a:rPr>
              <a:t> The bottom zone of a pond is benthic and is occupied by a community of decomposers. The decomposers are called benthos.</a:t>
            </a:r>
          </a:p>
        </p:txBody>
      </p:sp>
    </p:spTree>
    <p:extLst>
      <p:ext uri="{BB962C8B-B14F-4D97-AF65-F5344CB8AC3E}">
        <p14:creationId xmlns:p14="http://schemas.microsoft.com/office/powerpoint/2010/main" val="311794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67800" cy="6740307"/>
          </a:xfrm>
          <a:prstGeom prst="rect">
            <a:avLst/>
          </a:prstGeom>
        </p:spPr>
        <p:txBody>
          <a:bodyPr wrap="square">
            <a:spAutoFit/>
          </a:bodyPr>
          <a:lstStyle/>
          <a:p>
            <a:pPr fontAlgn="base"/>
            <a:r>
              <a:rPr lang="en-US" sz="2400" b="1" u="sng" dirty="0">
                <a:latin typeface="Times New Roman" pitchFamily="18" charset="0"/>
                <a:cs typeface="Times New Roman" pitchFamily="18" charset="0"/>
              </a:rPr>
              <a:t>Abiotic </a:t>
            </a:r>
            <a:r>
              <a:rPr lang="en-US" sz="2400" b="1" u="sng" dirty="0" smtClean="0">
                <a:latin typeface="Times New Roman" pitchFamily="18" charset="0"/>
                <a:cs typeface="Times New Roman" pitchFamily="18" charset="0"/>
              </a:rPr>
              <a:t>components of the ecosystem</a:t>
            </a:r>
          </a:p>
          <a:p>
            <a:pPr fontAlgn="base"/>
            <a:r>
              <a:rPr lang="en-US" sz="2400" dirty="0" smtClean="0">
                <a:latin typeface="Times New Roman" pitchFamily="18" charset="0"/>
                <a:cs typeface="Times New Roman" pitchFamily="18" charset="0"/>
              </a:rPr>
              <a:t>Abiotic components are the non living components of an ecosystem that matters for aquatic species survival ,following are the abiotic factors  of an ecosystem.</a:t>
            </a:r>
          </a:p>
          <a:p>
            <a:pPr fontAlgn="base"/>
            <a:r>
              <a:rPr lang="en-US" sz="2400" b="1" dirty="0" smtClean="0">
                <a:latin typeface="Times New Roman" pitchFamily="18" charset="0"/>
                <a:cs typeface="Times New Roman" pitchFamily="18" charset="0"/>
              </a:rPr>
              <a:t>Light</a:t>
            </a:r>
            <a:r>
              <a:rPr lang="en-US" sz="2400" b="1" dirty="0">
                <a:latin typeface="Times New Roman" pitchFamily="18" charset="0"/>
                <a:cs typeface="Times New Roman" pitchFamily="18" charset="0"/>
              </a:rPr>
              <a:t>:</a:t>
            </a:r>
            <a:r>
              <a:rPr lang="en-US" sz="2400" dirty="0"/>
              <a:t> </a:t>
            </a:r>
            <a:endParaRPr lang="en-US" sz="2400" dirty="0" smtClean="0"/>
          </a:p>
          <a:p>
            <a:pPr fontAlgn="base"/>
            <a:r>
              <a:rPr lang="en-US" sz="2400" dirty="0" smtClean="0"/>
              <a:t>Light </a:t>
            </a:r>
            <a:r>
              <a:rPr lang="en-US" sz="2400" dirty="0"/>
              <a:t>serves as a main abiotic component required for the photosynthetic activities of the phytoplankton. The littoral zone has the maximum light penetration, whereas the profound zone has the least light penetration.</a:t>
            </a:r>
          </a:p>
          <a:p>
            <a:pPr fontAlgn="base"/>
            <a:r>
              <a:rPr lang="en-US" sz="2400" b="1" dirty="0"/>
              <a:t>Temperature:</a:t>
            </a:r>
            <a:r>
              <a:rPr lang="en-US" sz="2400" dirty="0"/>
              <a:t> As the depth of the pond increases, the temperature of the water gradually decreases due to the gradual decrease in the light penetration.</a:t>
            </a:r>
          </a:p>
          <a:p>
            <a:pPr fontAlgn="base"/>
            <a:r>
              <a:rPr lang="en-US" sz="2400" b="1" dirty="0"/>
              <a:t>Dissolved oxygen: </a:t>
            </a:r>
            <a:r>
              <a:rPr lang="en-US" sz="2400" dirty="0"/>
              <a:t>The amount of dissolved oxygen is maximum in the shallow water and gradually decreases while moving from the surface to the depth of the pond.</a:t>
            </a:r>
          </a:p>
          <a:p>
            <a:pPr fontAlgn="base"/>
            <a:r>
              <a:rPr lang="en-US" sz="2400" dirty="0"/>
              <a:t>Dissolved oxygen: The amount of dissolved oxygen is maximum in the shallow water and gradually decreases while moving from the surface to the depth of the pond.</a:t>
            </a:r>
          </a:p>
        </p:txBody>
      </p:sp>
    </p:spTree>
    <p:extLst>
      <p:ext uri="{BB962C8B-B14F-4D97-AF65-F5344CB8AC3E}">
        <p14:creationId xmlns:p14="http://schemas.microsoft.com/office/powerpoint/2010/main" val="208902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9067800" cy="6370975"/>
          </a:xfrm>
          <a:prstGeom prst="rect">
            <a:avLst/>
          </a:prstGeom>
        </p:spPr>
        <p:txBody>
          <a:bodyPr wrap="square">
            <a:spAutoFit/>
          </a:bodyPr>
          <a:lstStyle/>
          <a:p>
            <a:pPr fontAlgn="base"/>
            <a:r>
              <a:rPr lang="en-US" sz="2400" b="1" u="sng" dirty="0" smtClean="0">
                <a:latin typeface="Times New Roman" pitchFamily="18" charset="0"/>
                <a:cs typeface="Times New Roman" pitchFamily="18" charset="0"/>
              </a:rPr>
              <a:t>Biotic components  of the ecosystem</a:t>
            </a:r>
            <a:endParaRPr lang="en-US" sz="2400" b="1" u="sng" dirty="0">
              <a:latin typeface="Times New Roman" pitchFamily="18" charset="0"/>
              <a:cs typeface="Times New Roman" pitchFamily="18" charset="0"/>
            </a:endParaRPr>
          </a:p>
          <a:p>
            <a:pPr fontAlgn="base"/>
            <a:r>
              <a:rPr lang="en-US" sz="2400" b="1" dirty="0" smtClean="0">
                <a:latin typeface="Times New Roman" pitchFamily="18" charset="0"/>
                <a:cs typeface="Times New Roman" pitchFamily="18" charset="0"/>
              </a:rPr>
              <a:t>Producers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These include species of rooted, submerged, emerged, floating plants and algae. The most common filamentous algae found in ponds is </a:t>
            </a:r>
            <a:r>
              <a:rPr lang="en-US" sz="2400" i="1" dirty="0">
                <a:latin typeface="Times New Roman" pitchFamily="18" charset="0"/>
                <a:cs typeface="Times New Roman" pitchFamily="18" charset="0"/>
              </a:rPr>
              <a:t>Spirogyra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Mougeotia</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i="1" dirty="0" err="1">
                <a:latin typeface="Times New Roman" pitchFamily="18" charset="0"/>
                <a:cs typeface="Times New Roman" pitchFamily="18" charset="0"/>
              </a:rPr>
              <a:t>Zygnema</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are some other algae found in the pond. </a:t>
            </a:r>
            <a:r>
              <a:rPr lang="en-US" sz="2400" i="1" dirty="0" err="1">
                <a:latin typeface="Times New Roman" pitchFamily="18" charset="0"/>
                <a:cs typeface="Times New Roman" pitchFamily="18" charset="0"/>
              </a:rPr>
              <a:t>Azolla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Hydrilla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Pistia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Wolffia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Lemna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Eichhornia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Nymphaea</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Potamogeton</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Jussiaea</a:t>
            </a:r>
            <a:r>
              <a:rPr lang="en-US" sz="2400" dirty="0">
                <a:latin typeface="Times New Roman" pitchFamily="18" charset="0"/>
                <a:cs typeface="Times New Roman" pitchFamily="18" charset="0"/>
              </a:rPr>
              <a:t>, etc., are a few examples of green plants that are found in the pond ecosystem.</a:t>
            </a:r>
          </a:p>
          <a:p>
            <a:pPr fontAlgn="base"/>
            <a:r>
              <a:rPr lang="en-US" sz="2400" b="1" dirty="0">
                <a:latin typeface="Times New Roman" pitchFamily="18" charset="0"/>
                <a:cs typeface="Times New Roman" pitchFamily="18" charset="0"/>
              </a:rPr>
              <a:t>Primary consumers:  </a:t>
            </a:r>
            <a:r>
              <a:rPr lang="en-US" sz="2400" dirty="0">
                <a:latin typeface="Times New Roman" pitchFamily="18" charset="0"/>
                <a:cs typeface="Times New Roman" pitchFamily="18" charset="0"/>
              </a:rPr>
              <a:t>A large population of zooplanktons are the main primary consumers. Besides these, small herbivores such as snails, insects, small fishes, tadpoles, and larvae of aquatic animals are the primary consumers often found in the pond.</a:t>
            </a:r>
          </a:p>
          <a:p>
            <a:pPr fontAlgn="base"/>
            <a:r>
              <a:rPr lang="en-US" sz="2400" b="1" dirty="0">
                <a:latin typeface="Times New Roman" pitchFamily="18" charset="0"/>
                <a:cs typeface="Times New Roman" pitchFamily="18" charset="0"/>
              </a:rPr>
              <a:t>Secondary consumers:</a:t>
            </a:r>
            <a:r>
              <a:rPr lang="en-US" sz="2400" dirty="0">
                <a:latin typeface="Times New Roman" pitchFamily="18" charset="0"/>
                <a:cs typeface="Times New Roman" pitchFamily="18" charset="0"/>
              </a:rPr>
              <a:t> These include large animal species such as frogs, big fishes, water snakes, crabs, etc. The consumers of the highest order might include mammals like water shrews, water voles, herons, ducks, kingfishers, etc.</a:t>
            </a:r>
          </a:p>
          <a:p>
            <a:pPr fontAlgn="base"/>
            <a:r>
              <a:rPr lang="en-US" sz="2400" b="1" dirty="0">
                <a:latin typeface="Times New Roman" pitchFamily="18" charset="0"/>
                <a:cs typeface="Times New Roman" pitchFamily="18" charset="0"/>
              </a:rPr>
              <a:t>Decomposers:</a:t>
            </a:r>
            <a:r>
              <a:rPr lang="en-US" sz="2400" dirty="0">
                <a:latin typeface="Times New Roman" pitchFamily="18" charset="0"/>
                <a:cs typeface="Times New Roman" pitchFamily="18" charset="0"/>
              </a:rPr>
              <a:t> These include different types of bacteria and fungi that feed upon dead and decaying parts of the aquatic species.</a:t>
            </a:r>
          </a:p>
        </p:txBody>
      </p:sp>
    </p:spTree>
    <p:extLst>
      <p:ext uri="{BB962C8B-B14F-4D97-AF65-F5344CB8AC3E}">
        <p14:creationId xmlns:p14="http://schemas.microsoft.com/office/powerpoint/2010/main" val="352002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1409</Words>
  <Application>Microsoft Office PowerPoint</Application>
  <PresentationFormat>On-screen Show (4:3)</PresentationFormat>
  <Paragraphs>162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STUDY OF SIMPLE ECOSYSTEMS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SIMPLE ECOSYSTEMS</dc:title>
  <dc:creator>pradeep chouhan</dc:creator>
  <cp:lastModifiedBy>pradeep chouhan</cp:lastModifiedBy>
  <cp:revision>8</cp:revision>
  <dcterms:created xsi:type="dcterms:W3CDTF">2006-08-16T00:00:00Z</dcterms:created>
  <dcterms:modified xsi:type="dcterms:W3CDTF">2024-02-21T04:40:01Z</dcterms:modified>
</cp:coreProperties>
</file>