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8" r:id="rId4"/>
    <p:sldId id="259" r:id="rId5"/>
    <p:sldId id="261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DA2A6-5BD9-48AB-9FDD-B2ABE69CF0CC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FE6A5-2B1E-4BBC-BB11-AF2E4ED79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07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BF347EE-7081-4A35-88E8-EDEE9A4B29AD}" type="datetime1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6/26/2025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IN" sz="2400" b="0" strike="noStrike" spc="-1" smtClean="0">
                <a:latin typeface="Times New Roman"/>
              </a:rPr>
              <a:t>TENSORMINDS LLP </a:t>
            </a:r>
            <a:endParaRPr lang="en-IN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DBBFA62B-F208-4560-A025-B7892531CC4B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73156" y="189201"/>
            <a:ext cx="10515240" cy="4482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 err="1" smtClean="0">
                <a:solidFill>
                  <a:srgbClr val="0070C0"/>
                </a:solidFill>
                <a:latin typeface="Calibri" panose="020F0502020204030204" pitchFamily="34" charset="0"/>
                <a:ea typeface="Noto Sans CJK SC"/>
                <a:cs typeface="Calibri" panose="020F0502020204030204" pitchFamily="34" charset="0"/>
              </a:rPr>
              <a:t>Protimer</a:t>
            </a:r>
            <a:endParaRPr lang="en-US" sz="4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8135510" y="3158774"/>
            <a:ext cx="1325520" cy="4244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8314552" y="3186207"/>
            <a:ext cx="96671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Display*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8135510" y="3808584"/>
            <a:ext cx="1325520" cy="37674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13"/>
          <p:cNvSpPr/>
          <p:nvPr/>
        </p:nvSpPr>
        <p:spPr>
          <a:xfrm>
            <a:off x="8254706" y="3808584"/>
            <a:ext cx="98524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Memory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>
            <a:off x="3548750" y="3819000"/>
            <a:ext cx="1369440" cy="624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3559190" y="3819000"/>
            <a:ext cx="1348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Tactile SW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x 3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2" name="CustomShape 18"/>
          <p:cNvSpPr/>
          <p:nvPr/>
        </p:nvSpPr>
        <p:spPr>
          <a:xfrm>
            <a:off x="3548750" y="2966693"/>
            <a:ext cx="1369440" cy="43866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9"/>
          <p:cNvSpPr/>
          <p:nvPr/>
        </p:nvSpPr>
        <p:spPr>
          <a:xfrm>
            <a:off x="3906889" y="2995833"/>
            <a:ext cx="608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RTC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6" name="CustomShape 22"/>
          <p:cNvSpPr/>
          <p:nvPr/>
        </p:nvSpPr>
        <p:spPr>
          <a:xfrm>
            <a:off x="5896670" y="1806533"/>
            <a:ext cx="1326240" cy="767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23"/>
          <p:cNvSpPr/>
          <p:nvPr/>
        </p:nvSpPr>
        <p:spPr>
          <a:xfrm>
            <a:off x="5965862" y="1877064"/>
            <a:ext cx="1188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Wi-Fi / BLE</a:t>
            </a:r>
            <a:endParaRPr lang="en-IN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Module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8" name="CustomShape 24"/>
          <p:cNvSpPr/>
          <p:nvPr/>
        </p:nvSpPr>
        <p:spPr>
          <a:xfrm>
            <a:off x="8135510" y="2621520"/>
            <a:ext cx="1341000" cy="364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25"/>
          <p:cNvSpPr/>
          <p:nvPr/>
        </p:nvSpPr>
        <p:spPr>
          <a:xfrm>
            <a:off x="8214490" y="2621520"/>
            <a:ext cx="1194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RGB LED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12" name="CustomShape 28"/>
          <p:cNvSpPr/>
          <p:nvPr/>
        </p:nvSpPr>
        <p:spPr>
          <a:xfrm>
            <a:off x="8150990" y="4412304"/>
            <a:ext cx="1325520" cy="393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29"/>
          <p:cNvSpPr/>
          <p:nvPr/>
        </p:nvSpPr>
        <p:spPr>
          <a:xfrm>
            <a:off x="8169384" y="4417008"/>
            <a:ext cx="1257052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Pass 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Buzzer</a:t>
            </a:r>
            <a:endParaRPr lang="en-IN" sz="1800" b="0" strike="noStrike" spc="-1" dirty="0">
              <a:latin typeface="Arial"/>
            </a:endParaRPr>
          </a:p>
        </p:txBody>
      </p:sp>
      <p:cxnSp>
        <p:nvCxnSpPr>
          <p:cNvPr id="27" name="Elbow Connector 26"/>
          <p:cNvCxnSpPr>
            <a:stCxn id="102" idx="3"/>
          </p:cNvCxnSpPr>
          <p:nvPr/>
        </p:nvCxnSpPr>
        <p:spPr>
          <a:xfrm>
            <a:off x="4918190" y="3186027"/>
            <a:ext cx="963720" cy="2829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06" idx="2"/>
            <a:endCxn id="86" idx="0"/>
          </p:cNvCxnSpPr>
          <p:nvPr/>
        </p:nvCxnSpPr>
        <p:spPr>
          <a:xfrm>
            <a:off x="6559790" y="2574053"/>
            <a:ext cx="360" cy="58566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7207430" y="2811067"/>
            <a:ext cx="928080" cy="497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endCxn id="88" idx="1"/>
          </p:cNvCxnSpPr>
          <p:nvPr/>
        </p:nvCxnSpPr>
        <p:spPr>
          <a:xfrm flipV="1">
            <a:off x="7238390" y="3370999"/>
            <a:ext cx="897120" cy="127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86" idx="3"/>
            <a:endCxn id="96" idx="1"/>
          </p:cNvCxnSpPr>
          <p:nvPr/>
        </p:nvCxnSpPr>
        <p:spPr>
          <a:xfrm>
            <a:off x="7222910" y="3653280"/>
            <a:ext cx="912600" cy="343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endCxn id="112" idx="1"/>
          </p:cNvCxnSpPr>
          <p:nvPr/>
        </p:nvCxnSpPr>
        <p:spPr>
          <a:xfrm>
            <a:off x="7238390" y="3868636"/>
            <a:ext cx="912600" cy="740588"/>
          </a:xfrm>
          <a:prstGeom prst="bentConnector3">
            <a:avLst>
              <a:gd name="adj1" fmla="val 37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98" idx="3"/>
          </p:cNvCxnSpPr>
          <p:nvPr/>
        </p:nvCxnSpPr>
        <p:spPr>
          <a:xfrm flipV="1">
            <a:off x="4918190" y="3848399"/>
            <a:ext cx="963720" cy="282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stomShape 2"/>
          <p:cNvSpPr/>
          <p:nvPr/>
        </p:nvSpPr>
        <p:spPr>
          <a:xfrm>
            <a:off x="5897390" y="3159720"/>
            <a:ext cx="1325520" cy="987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>
            <a:off x="6208430" y="346896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MCU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3395680" y="5725898"/>
            <a:ext cx="152251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0000"/>
                </a:solidFill>
                <a:latin typeface="Calibri"/>
              </a:rPr>
              <a:t>* LCD or OLED</a:t>
            </a:r>
            <a:endParaRPr lang="en-IN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 flipH="1">
            <a:off x="6509714" y="2786601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208430" y="2663645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uart</a:t>
            </a:r>
            <a:r>
              <a:rPr lang="en-US" sz="800" dirty="0"/>
              <a:t> </a:t>
            </a:r>
            <a:r>
              <a:rPr lang="en-US" sz="800" dirty="0" smtClean="0"/>
              <a:t>/ </a:t>
            </a:r>
          </a:p>
          <a:p>
            <a:r>
              <a:rPr lang="en-US" sz="800" dirty="0" err="1" smtClean="0"/>
              <a:t>spi</a:t>
            </a:r>
            <a:endParaRPr lang="en-IN" sz="800" dirty="0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360860" y="3290167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44900" y="3200469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i2c</a:t>
            </a:r>
            <a:endParaRPr lang="en-IN" sz="800" dirty="0"/>
          </a:p>
        </p:txBody>
      </p:sp>
      <p:cxnSp>
        <p:nvCxnSpPr>
          <p:cNvPr id="117" name="Straight Connector 116"/>
          <p:cNvCxnSpPr/>
          <p:nvPr/>
        </p:nvCxnSpPr>
        <p:spPr>
          <a:xfrm flipH="1">
            <a:off x="5341810" y="3966442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5044604" y="3858720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gpio</a:t>
            </a:r>
            <a:endParaRPr lang="en-IN" sz="800" dirty="0"/>
          </a:p>
        </p:txBody>
      </p:sp>
      <p:cxnSp>
        <p:nvCxnSpPr>
          <p:cNvPr id="119" name="Straight Connector 118"/>
          <p:cNvCxnSpPr/>
          <p:nvPr/>
        </p:nvCxnSpPr>
        <p:spPr>
          <a:xfrm flipH="1">
            <a:off x="7899455" y="4562903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7600930" y="4410672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gpio</a:t>
            </a:r>
            <a:endParaRPr lang="en-IN" sz="800" dirty="0"/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7846152" y="3315873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43315" y="302388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</a:t>
            </a:r>
            <a:r>
              <a:rPr lang="en-US" sz="800" dirty="0" smtClean="0"/>
              <a:t>2c / </a:t>
            </a:r>
          </a:p>
          <a:p>
            <a:r>
              <a:rPr lang="en-US" sz="800" dirty="0" err="1" smtClean="0"/>
              <a:t>gpio</a:t>
            </a:r>
            <a:endParaRPr lang="en-IN" sz="800" dirty="0"/>
          </a:p>
        </p:txBody>
      </p:sp>
      <p:cxnSp>
        <p:nvCxnSpPr>
          <p:cNvPr id="123" name="Straight Connector 122"/>
          <p:cNvCxnSpPr/>
          <p:nvPr/>
        </p:nvCxnSpPr>
        <p:spPr>
          <a:xfrm flipH="1">
            <a:off x="7863538" y="2760265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7598932" y="2617644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gpio</a:t>
            </a:r>
            <a:endParaRPr lang="en-IN" sz="8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7818728" y="3957662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93779" y="3683798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s</a:t>
            </a:r>
            <a:r>
              <a:rPr lang="en-US" sz="800" dirty="0" err="1" smtClean="0"/>
              <a:t>pi</a:t>
            </a:r>
            <a:r>
              <a:rPr lang="en-US" sz="800" dirty="0" smtClean="0"/>
              <a:t> / </a:t>
            </a:r>
          </a:p>
          <a:p>
            <a:r>
              <a:rPr lang="en-US" sz="800" dirty="0" err="1" smtClean="0"/>
              <a:t>sdio</a:t>
            </a:r>
            <a:endParaRPr lang="en-IN" sz="800" dirty="0"/>
          </a:p>
        </p:txBody>
      </p:sp>
      <p:sp>
        <p:nvSpPr>
          <p:cNvPr id="127" name="CustomShape 6"/>
          <p:cNvSpPr/>
          <p:nvPr/>
        </p:nvSpPr>
        <p:spPr>
          <a:xfrm>
            <a:off x="573156" y="1778566"/>
            <a:ext cx="1144080" cy="76655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7"/>
          <p:cNvSpPr/>
          <p:nvPr/>
        </p:nvSpPr>
        <p:spPr>
          <a:xfrm>
            <a:off x="687004" y="1839405"/>
            <a:ext cx="916383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Battery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Charger</a:t>
            </a:r>
            <a:endParaRPr lang="en-IN" sz="1800" b="0" strike="noStrike" spc="-1" dirty="0">
              <a:latin typeface="Arial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>
            <a:off x="2078424" y="2760479"/>
            <a:ext cx="37490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1874208" y="2575331"/>
            <a:ext cx="749808" cy="68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764671" y="2449864"/>
            <a:ext cx="1714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764671" y="2869631"/>
            <a:ext cx="17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851539" y="2366464"/>
            <a:ext cx="0" cy="166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265876" y="2760479"/>
            <a:ext cx="0" cy="211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085028" y="2971931"/>
            <a:ext cx="368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2152909" y="3025906"/>
            <a:ext cx="225933" cy="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211875" y="3079880"/>
            <a:ext cx="108000" cy="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2249975" y="3126088"/>
            <a:ext cx="36000" cy="1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7" idx="3"/>
          </p:cNvCxnSpPr>
          <p:nvPr/>
        </p:nvCxnSpPr>
        <p:spPr>
          <a:xfrm flipV="1">
            <a:off x="1717236" y="2161843"/>
            <a:ext cx="99060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249112" y="2161842"/>
            <a:ext cx="0" cy="4056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815974" y="1925793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3.7V to 4.2V To Load</a:t>
            </a:r>
            <a:endParaRPr lang="en-IN" sz="900" dirty="0"/>
          </a:p>
        </p:txBody>
      </p:sp>
      <p:cxnSp>
        <p:nvCxnSpPr>
          <p:cNvPr id="58" name="Elbow Connector 57"/>
          <p:cNvCxnSpPr>
            <a:stCxn id="9" idx="6"/>
            <a:endCxn id="74" idx="1"/>
          </p:cNvCxnSpPr>
          <p:nvPr/>
        </p:nvCxnSpPr>
        <p:spPr>
          <a:xfrm>
            <a:off x="7222248" y="4026833"/>
            <a:ext cx="918584" cy="1148229"/>
          </a:xfrm>
          <a:prstGeom prst="bentConnector3">
            <a:avLst>
              <a:gd name="adj1" fmla="val 27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7823146" y="5141722"/>
            <a:ext cx="100152" cy="92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465292" y="4834827"/>
            <a:ext cx="437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 smtClean="0"/>
              <a:t>dac</a:t>
            </a:r>
            <a:r>
              <a:rPr lang="en-US" sz="800" dirty="0" smtClean="0"/>
              <a:t> / </a:t>
            </a:r>
          </a:p>
          <a:p>
            <a:r>
              <a:rPr lang="en-US" sz="800" dirty="0" err="1" smtClean="0"/>
              <a:t>pwm</a:t>
            </a:r>
            <a:endParaRPr lang="en-IN" sz="800" dirty="0"/>
          </a:p>
        </p:txBody>
      </p:sp>
      <p:sp>
        <p:nvSpPr>
          <p:cNvPr id="9" name="Oval 8"/>
          <p:cNvSpPr/>
          <p:nvPr/>
        </p:nvSpPr>
        <p:spPr>
          <a:xfrm>
            <a:off x="7083313" y="3961231"/>
            <a:ext cx="138935" cy="13120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CustomShape 28"/>
          <p:cNvSpPr/>
          <p:nvPr/>
        </p:nvSpPr>
        <p:spPr>
          <a:xfrm>
            <a:off x="8140832" y="4978142"/>
            <a:ext cx="1325520" cy="393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CustomShape 29"/>
          <p:cNvSpPr/>
          <p:nvPr/>
        </p:nvSpPr>
        <p:spPr>
          <a:xfrm>
            <a:off x="8196385" y="5004104"/>
            <a:ext cx="126756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Digital Amp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77" name="CustomShape 28"/>
          <p:cNvSpPr/>
          <p:nvPr/>
        </p:nvSpPr>
        <p:spPr>
          <a:xfrm>
            <a:off x="9789992" y="4978142"/>
            <a:ext cx="1325520" cy="393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9"/>
          <p:cNvSpPr/>
          <p:nvPr/>
        </p:nvSpPr>
        <p:spPr>
          <a:xfrm>
            <a:off x="10027592" y="5009822"/>
            <a:ext cx="92683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Speaker</a:t>
            </a:r>
            <a:endParaRPr lang="en-IN" sz="1800" b="0" strike="noStrike" spc="-1" dirty="0">
              <a:latin typeface="Arial"/>
            </a:endParaRPr>
          </a:p>
        </p:txBody>
      </p:sp>
      <p:cxnSp>
        <p:nvCxnSpPr>
          <p:cNvPr id="80" name="Straight Arrow Connector 79"/>
          <p:cNvCxnSpPr>
            <a:stCxn id="74" idx="3"/>
            <a:endCxn id="77" idx="1"/>
          </p:cNvCxnSpPr>
          <p:nvPr/>
        </p:nvCxnSpPr>
        <p:spPr>
          <a:xfrm>
            <a:off x="9466352" y="5175062"/>
            <a:ext cx="32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57593" y="3241125"/>
            <a:ext cx="1799571" cy="2318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/>
          <p:cNvCxnSpPr/>
          <p:nvPr/>
        </p:nvCxnSpPr>
        <p:spPr>
          <a:xfrm>
            <a:off x="3958962" y="339504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958962" y="363317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8962" y="388558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58962" y="412371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58962" y="437136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58028" y="416188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INR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58961" y="317150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9893" y="340532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5.0V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8029" y="3657284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INL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58961" y="389109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06461" y="423831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706461" y="32479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6461" y="348175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706461" y="37337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706461" y="39675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58800" y="463738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58800" y="487550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958800" y="512792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958799" y="4413843"/>
            <a:ext cx="663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ROUT-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959731" y="464765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ROUT+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957867" y="4899618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LOUT+</a:t>
            </a:r>
            <a:endParaRPr lang="en-IN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706299" y="449027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endParaRPr lang="en-IN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06299" y="472409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3706299" y="49760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2091690" y="2720002"/>
            <a:ext cx="16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 smtClean="0"/>
              <a:t>DIGITAL AMPLIFIER</a:t>
            </a:r>
          </a:p>
          <a:p>
            <a:r>
              <a:rPr lang="en-US" dirty="0" smtClean="0"/>
              <a:t>SPEAKER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7647892" y="2530068"/>
            <a:ext cx="1490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 smtClean="0"/>
              <a:t>PASSIVE BUZZER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958097" y="541735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57164" y="5189053"/>
            <a:ext cx="637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LOUT-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3705596" y="52654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34" name="Right Brace 33"/>
          <p:cNvSpPr/>
          <p:nvPr/>
        </p:nvSpPr>
        <p:spPr>
          <a:xfrm>
            <a:off x="4432564" y="3181667"/>
            <a:ext cx="278870" cy="5108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ight Brace 34"/>
          <p:cNvSpPr/>
          <p:nvPr/>
        </p:nvSpPr>
        <p:spPr>
          <a:xfrm>
            <a:off x="4432564" y="3802834"/>
            <a:ext cx="278870" cy="592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ight Brace 35"/>
          <p:cNvSpPr/>
          <p:nvPr/>
        </p:nvSpPr>
        <p:spPr>
          <a:xfrm>
            <a:off x="4571999" y="4490277"/>
            <a:ext cx="278870" cy="9507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4711434" y="3975963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900" dirty="0" smtClean="0"/>
              <a:t>Input from MCU DAC</a:t>
            </a:r>
            <a:endParaRPr lang="en-IN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4850869" y="4784202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900" dirty="0" smtClean="0"/>
              <a:t>Output to Speaker</a:t>
            </a:r>
            <a:endParaRPr lang="en-IN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4622314" y="3228775"/>
            <a:ext cx="4539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900" dirty="0" smtClean="0"/>
              <a:t>PWR</a:t>
            </a:r>
            <a:endParaRPr lang="en-IN" sz="9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6842000" y="2956970"/>
            <a:ext cx="2855974" cy="2409825"/>
            <a:chOff x="5086352" y="1120981"/>
            <a:chExt cx="2855974" cy="2409825"/>
          </a:xfrm>
        </p:grpSpPr>
        <p:pic>
          <p:nvPicPr>
            <p:cNvPr id="40" name="Picture 39" descr="Electromagnetic Active Buzzer 5V [4149] : Sunrom Electronic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26" y="1120981"/>
              <a:ext cx="2247900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/>
            <p:cNvSpPr txBox="1"/>
            <p:nvPr/>
          </p:nvSpPr>
          <p:spPr>
            <a:xfrm>
              <a:off x="5086352" y="2596996"/>
              <a:ext cx="1133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sz="900" b="1" dirty="0" smtClean="0">
                  <a:solidFill>
                    <a:srgbClr val="C00000"/>
                  </a:solidFill>
                </a:rPr>
                <a:t>PWM FROM MCU</a:t>
              </a:r>
              <a:endParaRPr lang="en-IN" sz="9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375590" y="443143"/>
            <a:ext cx="28696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1. Firmware </a:t>
            </a:r>
            <a:r>
              <a:rPr lang="en-US" sz="1200" dirty="0">
                <a:solidFill>
                  <a:srgbClr val="FF0000"/>
                </a:solidFill>
              </a:rPr>
              <a:t>requirements and signup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>
                <a:solidFill>
                  <a:srgbClr val="FF0000"/>
                </a:solidFill>
              </a:rPr>
              <a:t>2</a:t>
            </a:r>
            <a:r>
              <a:rPr lang="en-US" sz="1200" dirty="0">
                <a:solidFill>
                  <a:srgbClr val="FF0000"/>
                </a:solidFill>
              </a:rPr>
              <a:t>. Firmware Design and firmware flow </a:t>
            </a:r>
            <a:endParaRPr lang="en-US" sz="1200" dirty="0" smtClean="0">
              <a:solidFill>
                <a:srgbClr val="FF0000"/>
              </a:solidFill>
            </a:endParaRPr>
          </a:p>
          <a:p>
            <a:r>
              <a:rPr lang="en-US" sz="1200" dirty="0" smtClean="0"/>
              <a:t>3</a:t>
            </a:r>
            <a:r>
              <a:rPr lang="en-US" sz="1200" dirty="0"/>
              <a:t>. Design and dev on Evaluation board </a:t>
            </a:r>
            <a:endParaRPr lang="en-US" sz="1200" dirty="0" smtClean="0"/>
          </a:p>
          <a:p>
            <a:r>
              <a:rPr lang="en-US" sz="1200" dirty="0" smtClean="0"/>
              <a:t>4</a:t>
            </a:r>
            <a:r>
              <a:rPr lang="en-US" sz="1200" dirty="0"/>
              <a:t>. Custom Board Design </a:t>
            </a:r>
            <a:endParaRPr lang="en-US" sz="1200" dirty="0" smtClean="0"/>
          </a:p>
          <a:p>
            <a:r>
              <a:rPr lang="en-US" sz="1200" dirty="0" smtClean="0"/>
              <a:t>5</a:t>
            </a:r>
            <a:r>
              <a:rPr lang="en-US" sz="1200" dirty="0"/>
              <a:t>. Production and Testing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788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54731" y="1184226"/>
            <a:ext cx="1841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Nokia 5110 LCD Display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35042" y="1610198"/>
            <a:ext cx="1801368" cy="98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3336410" y="176412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336410" y="20022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36410" y="225465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36410" y="249278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36409" y="154058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337341" y="177439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335477" y="2026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SCL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336409" y="2260172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SDA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1576195" y="1671359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3.3V/5.0V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83909" y="16170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83909" y="18508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083909" y="210279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083909" y="233660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576195" y="1154461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0.96 Inch I2C/IIC </a:t>
            </a:r>
            <a:endParaRPr lang="en-US" dirty="0" smtClean="0"/>
          </a:p>
          <a:p>
            <a:r>
              <a:rPr lang="en-US" dirty="0" smtClean="0"/>
              <a:t>4pin </a:t>
            </a:r>
            <a:r>
              <a:rPr lang="en-US" dirty="0"/>
              <a:t>OLED Display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4797139" y="1550152"/>
            <a:ext cx="1799571" cy="204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6598508" y="170407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98508" y="194220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598508" y="219461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598508" y="243273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598508" y="268038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97574" y="247091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CLK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598507" y="148053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RST</a:t>
            </a:r>
            <a:endParaRPr lang="en-IN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6599439" y="171435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CE</a:t>
            </a:r>
            <a:endParaRPr lang="en-IN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575" y="1966311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DC</a:t>
            </a:r>
            <a:endParaRPr lang="en-IN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598507" y="2200126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DIN</a:t>
            </a:r>
            <a:endParaRPr lang="en-I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346007" y="254734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46007" y="15569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346007" y="17907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346007" y="204274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6346007" y="227656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6598346" y="294641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98346" y="318453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598346" y="343694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98345" y="27228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6599277" y="295668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6597413" y="320864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6345845" y="27993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IN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6345845" y="303311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345845" y="328507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IN" sz="1200" dirty="0"/>
          </a:p>
        </p:txBody>
      </p:sp>
      <p:sp>
        <p:nvSpPr>
          <p:cNvPr id="46" name="Rectangle 45"/>
          <p:cNvSpPr/>
          <p:nvPr/>
        </p:nvSpPr>
        <p:spPr>
          <a:xfrm>
            <a:off x="4754731" y="3743835"/>
            <a:ext cx="28819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(Reset) RST—-&gt; D3 </a:t>
            </a:r>
          </a:p>
          <a:p>
            <a:r>
              <a:rPr lang="en-IN" sz="1200" dirty="0"/>
              <a:t>(Chip Selection) CE—-&gt;D4</a:t>
            </a:r>
          </a:p>
          <a:p>
            <a:r>
              <a:rPr lang="en-IN" sz="1200" dirty="0"/>
              <a:t>(Data/Commands Choice) DC—-&gt;D5</a:t>
            </a:r>
          </a:p>
          <a:p>
            <a:r>
              <a:rPr lang="en-IN" sz="1200" dirty="0"/>
              <a:t>(Serial Data Line)Din—-&gt;D6</a:t>
            </a:r>
          </a:p>
          <a:p>
            <a:r>
              <a:rPr lang="en-IN" sz="1200" dirty="0"/>
              <a:t>(Serial Clock Speed.)CLK—-&gt;D7</a:t>
            </a:r>
          </a:p>
          <a:p>
            <a:r>
              <a:rPr lang="en-IN" sz="1200" dirty="0"/>
              <a:t>(Backlight Control Terminal) BL—-&gt;</a:t>
            </a:r>
            <a:r>
              <a:rPr lang="en-IN" sz="1200" dirty="0" err="1"/>
              <a:t>Gnd</a:t>
            </a:r>
            <a:endParaRPr lang="en-IN" sz="1200" dirty="0"/>
          </a:p>
          <a:p>
            <a:r>
              <a:rPr lang="en-IN" sz="1200" dirty="0" err="1"/>
              <a:t>Vcc</a:t>
            </a:r>
            <a:r>
              <a:rPr lang="en-IN" sz="1200" dirty="0"/>
              <a:t>—-&gt; 5v to 7V</a:t>
            </a:r>
          </a:p>
          <a:p>
            <a:r>
              <a:rPr lang="en-IN" sz="1200" dirty="0" err="1"/>
              <a:t>Gnd</a:t>
            </a:r>
            <a:r>
              <a:rPr lang="en-IN" sz="1200" dirty="0"/>
              <a:t>—&gt;</a:t>
            </a:r>
            <a:r>
              <a:rPr lang="en-IN" sz="1200" dirty="0" err="1"/>
              <a:t>Gnd</a:t>
            </a:r>
            <a:endParaRPr lang="en-IN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8222388" y="1139038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JHD12864E 128x64 </a:t>
            </a:r>
            <a:endParaRPr lang="en-US" dirty="0" smtClean="0"/>
          </a:p>
          <a:p>
            <a:r>
              <a:rPr lang="en-US" dirty="0" smtClean="0"/>
              <a:t>Character </a:t>
            </a:r>
            <a:r>
              <a:rPr lang="en-US" dirty="0"/>
              <a:t>LCD Display</a:t>
            </a:r>
            <a:endParaRPr lang="en-US" dirty="0" smtClean="0"/>
          </a:p>
          <a:p>
            <a:r>
              <a:rPr lang="en-US" dirty="0" smtClean="0"/>
              <a:t>With Blue </a:t>
            </a:r>
            <a:r>
              <a:rPr lang="en-US" dirty="0"/>
              <a:t>Backlight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8190385" y="1818619"/>
            <a:ext cx="1799571" cy="3400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/>
          <p:nvPr/>
        </p:nvCxnSpPr>
        <p:spPr>
          <a:xfrm>
            <a:off x="9991754" y="197254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991754" y="22106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9991754" y="246307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9991754" y="270120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9991754" y="294885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990820" y="273937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R/W</a:t>
            </a:r>
            <a:endParaRPr lang="en-IN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991753" y="174900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VSS</a:t>
            </a:r>
            <a:endParaRPr lang="en-IN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9992685" y="198281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VDD</a:t>
            </a:r>
            <a:endParaRPr lang="en-IN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9990821" y="223477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V0</a:t>
            </a:r>
            <a:endParaRPr lang="en-IN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9991753" y="246859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</a:t>
            </a:r>
            <a:endParaRPr lang="en-IN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9739253" y="2815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739253" y="18254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9739253" y="205925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9739253" y="23112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9739253" y="254502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9991592" y="321487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9991592" y="345300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9987497" y="370541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991591" y="29913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</a:t>
            </a:r>
            <a:endParaRPr lang="en-IN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9992523" y="3225151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D0-D7</a:t>
            </a:r>
            <a:endParaRPr lang="en-IN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926651" y="347711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CS1</a:t>
            </a:r>
            <a:endParaRPr lang="en-IN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9739091" y="30677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IN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9566778" y="3319730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7-14</a:t>
            </a:r>
            <a:endParaRPr lang="en-IN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9665939" y="355354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15</a:t>
            </a:r>
            <a:endParaRPr lang="en-IN" sz="1200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9995848" y="395339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995848" y="419151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9995848" y="444392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9995848" y="468205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995848" y="492970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925857" y="4720225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LED-</a:t>
            </a:r>
            <a:endParaRPr lang="en-IN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9926790" y="372985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CS2</a:t>
            </a:r>
            <a:endParaRPr lang="en-IN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9927722" y="39636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RST</a:t>
            </a:r>
            <a:endParaRPr lang="en-IN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9925858" y="42156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VEE</a:t>
            </a:r>
            <a:endParaRPr lang="en-IN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926790" y="4449441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LED+</a:t>
            </a:r>
            <a:endParaRPr lang="en-IN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9674290" y="4796659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20</a:t>
            </a:r>
            <a:endParaRPr lang="en-IN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674290" y="380628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</a:t>
            </a:r>
            <a:endParaRPr lang="en-IN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9674290" y="404010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17</a:t>
            </a:r>
            <a:endParaRPr lang="en-IN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9674290" y="4292060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18</a:t>
            </a:r>
            <a:endParaRPr lang="en-IN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9674290" y="4525875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19</a:t>
            </a:r>
            <a:endParaRPr lang="en-IN" sz="1200" dirty="0"/>
          </a:p>
        </p:txBody>
      </p:sp>
      <p:sp>
        <p:nvSpPr>
          <p:cNvPr id="96" name="Rectangle 95"/>
          <p:cNvSpPr/>
          <p:nvPr/>
        </p:nvSpPr>
        <p:spPr>
          <a:xfrm>
            <a:off x="1535042" y="3268335"/>
            <a:ext cx="1799571" cy="204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7" name="Straight Connector 96"/>
          <p:cNvCxnSpPr/>
          <p:nvPr/>
        </p:nvCxnSpPr>
        <p:spPr>
          <a:xfrm>
            <a:off x="3336411" y="342225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3336411" y="366038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336411" y="391279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336411" y="415092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3336411" y="439857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335477" y="418909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CS / CE0</a:t>
            </a:r>
            <a:endParaRPr lang="en-IN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36410" y="3198719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VCC_3.3V</a:t>
            </a:r>
            <a:endParaRPr lang="en-IN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337342" y="343253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GND</a:t>
            </a:r>
            <a:endParaRPr lang="en-IN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335478" y="3684494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DIN </a:t>
            </a:r>
            <a:r>
              <a:rPr lang="en-US" sz="1200" dirty="0"/>
              <a:t>/ MOSI</a:t>
            </a:r>
            <a:endParaRPr lang="en-IN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3336410" y="3918309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CLK / SCLK</a:t>
            </a:r>
            <a:endParaRPr lang="en-IN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083910" y="426552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083910" y="32751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3083910" y="35089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3083910" y="376092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083910" y="39947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3336249" y="466459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336249" y="490271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3336249" y="515513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336248" y="4441053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DC</a:t>
            </a:r>
            <a:endParaRPr lang="en-IN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337180" y="46748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RST</a:t>
            </a:r>
            <a:endParaRPr lang="en-IN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335316" y="492682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BUSY</a:t>
            </a:r>
            <a:endParaRPr lang="en-IN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083748" y="45174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IN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083748" y="47513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3083748" y="500326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IN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693588" y="2991336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 smtClean="0"/>
              <a:t>e-Ink Display </a:t>
            </a:r>
            <a:r>
              <a:rPr lang="en-IN" dirty="0"/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63859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9368" y="1357418"/>
            <a:ext cx="1094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DS1302 RTC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9368" y="1642872"/>
            <a:ext cx="1801368" cy="128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>
            <a:off x="2840736" y="179679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40736" y="203492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840736" y="228733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40736" y="252545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40736" y="277310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39802" y="256363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RST</a:t>
            </a:r>
            <a:endParaRPr lang="en-IN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840735" y="1573256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</a:t>
            </a:r>
            <a:endParaRPr lang="en-IN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841667" y="18070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9803" y="205903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CLK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840735" y="2292846"/>
            <a:ext cx="481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DAT</a:t>
            </a:r>
            <a:endParaRPr lang="en-IN" sz="1200" dirty="0"/>
          </a:p>
        </p:txBody>
      </p:sp>
      <p:sp>
        <p:nvSpPr>
          <p:cNvPr id="17" name="Rectangle 16"/>
          <p:cNvSpPr/>
          <p:nvPr/>
        </p:nvSpPr>
        <p:spPr>
          <a:xfrm>
            <a:off x="1039368" y="97097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 Time Clock </a:t>
            </a:r>
          </a:p>
          <a:p>
            <a:r>
              <a:rPr lang="en-US" sz="1200" dirty="0"/>
              <a:t>Module with Battery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0521" y="1704033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3.3V/5.0V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88235" y="264006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2588235" y="164969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588235" y="188350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588235" y="213546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88235" y="23692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1056492" y="3484781"/>
            <a:ext cx="1799571" cy="204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57861" y="363870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857861" y="387683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57861" y="412924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857861" y="43673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57861" y="461501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56927" y="4405539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D0 </a:t>
            </a:r>
            <a:r>
              <a:rPr lang="en-US" sz="1200" dirty="0" smtClean="0"/>
              <a:t>/ GPIO0</a:t>
            </a:r>
            <a:endParaRPr lang="en-IN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857860" y="341516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858792" y="3648980"/>
            <a:ext cx="1305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D7 / GPIO1 / TX</a:t>
            </a:r>
            <a:endParaRPr lang="en-IN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856928" y="3900940"/>
            <a:ext cx="1418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D2 / SDA / GPIO2</a:t>
            </a:r>
            <a:endParaRPr lang="en-IN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7860" y="413475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CSPD</a:t>
            </a:r>
            <a:endParaRPr lang="en-IN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605360" y="44819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605360" y="34915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605360" y="37254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2605360" y="39773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2605360" y="42111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857699" y="488103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857699" y="511916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857699" y="537157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57698" y="46574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RST</a:t>
            </a:r>
            <a:endParaRPr lang="en-IN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858630" y="4891314"/>
            <a:ext cx="1324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D8 </a:t>
            </a:r>
            <a:r>
              <a:rPr lang="en-US" sz="1200" dirty="0" smtClean="0"/>
              <a:t>/ GPIO3 / RX</a:t>
            </a:r>
            <a:endParaRPr lang="en-IN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856766" y="514327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VCC_3.3V</a:t>
            </a:r>
            <a:endParaRPr lang="en-IN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2605198" y="47339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IN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605198" y="496774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2605198" y="52197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IN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215038" y="3162062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/>
              <a:t>ESP8266 Module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736201" y="1540341"/>
            <a:ext cx="1799571" cy="2046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Connector 84"/>
          <p:cNvCxnSpPr/>
          <p:nvPr/>
        </p:nvCxnSpPr>
        <p:spPr>
          <a:xfrm>
            <a:off x="6537570" y="169426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537570" y="193239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537570" y="218480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537570" y="242292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537570" y="267057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536636" y="2461099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MOSI</a:t>
            </a:r>
            <a:endParaRPr lang="en-IN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6537569" y="147072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6538501" y="170454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3.3V</a:t>
            </a:r>
            <a:endParaRPr lang="en-IN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536637" y="195650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5.0V</a:t>
            </a:r>
            <a:endParaRPr lang="en-IN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6537569" y="2190315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CS</a:t>
            </a:r>
            <a:endParaRPr lang="en-IN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6285069" y="25375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5</a:t>
            </a:r>
            <a:endParaRPr lang="en-IN" sz="1200" dirty="0"/>
          </a:p>
        </p:txBody>
      </p:sp>
      <p:sp>
        <p:nvSpPr>
          <p:cNvPr id="96" name="TextBox 95"/>
          <p:cNvSpPr txBox="1"/>
          <p:nvPr/>
        </p:nvSpPr>
        <p:spPr>
          <a:xfrm>
            <a:off x="6285069" y="15471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285069" y="17809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6285069" y="20329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6285069" y="226674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6537408" y="293659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537408" y="317472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537408" y="342713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537407" y="271305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SCLK</a:t>
            </a:r>
            <a:endParaRPr lang="en-IN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538339" y="294687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MISO</a:t>
            </a:r>
            <a:endParaRPr lang="en-IN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536475" y="319883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284907" y="278949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</a:t>
            </a:r>
            <a:endParaRPr lang="en-IN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284907" y="30233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</a:t>
            </a:r>
            <a:endParaRPr lang="en-IN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6284907" y="327526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8</a:t>
            </a:r>
            <a:endParaRPr lang="en-IN" sz="12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894747" y="1263342"/>
            <a:ext cx="1661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 smtClean="0"/>
              <a:t>2GB SD Card module</a:t>
            </a:r>
            <a:endParaRPr lang="en-IN" dirty="0"/>
          </a:p>
        </p:txBody>
      </p:sp>
      <p:sp>
        <p:nvSpPr>
          <p:cNvPr id="110" name="TextBox 109"/>
          <p:cNvSpPr txBox="1"/>
          <p:nvPr/>
        </p:nvSpPr>
        <p:spPr>
          <a:xfrm>
            <a:off x="8652630" y="1158536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 smtClean="0"/>
              <a:t>RGB LED</a:t>
            </a:r>
            <a:endParaRPr lang="en-IN" dirty="0"/>
          </a:p>
        </p:txBody>
      </p:sp>
      <p:sp>
        <p:nvSpPr>
          <p:cNvPr id="111" name="Rectangle 110"/>
          <p:cNvSpPr/>
          <p:nvPr/>
        </p:nvSpPr>
        <p:spPr>
          <a:xfrm>
            <a:off x="8652630" y="1443990"/>
            <a:ext cx="1801368" cy="985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10453998" y="159791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0453998" y="1836039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0453998" y="2088451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0453998" y="2326576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453997" y="1374374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Red</a:t>
            </a:r>
            <a:endParaRPr lang="en-IN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454929" y="1608189"/>
            <a:ext cx="490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Blue</a:t>
            </a:r>
            <a:endParaRPr lang="en-IN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0453065" y="186014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Green</a:t>
            </a:r>
            <a:endParaRPr lang="en-IN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0453997" y="20939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8693783" y="1505151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3.3V/5.0V</a:t>
            </a:r>
            <a:endParaRPr lang="en-IN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201497" y="14508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0201497" y="168462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10201497" y="193658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0201497" y="217039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8651697" y="2656527"/>
            <a:ext cx="1098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 smtClean="0"/>
              <a:t>TACTILE SW</a:t>
            </a:r>
            <a:endParaRPr lang="en-IN" dirty="0"/>
          </a:p>
        </p:txBody>
      </p:sp>
      <p:sp>
        <p:nvSpPr>
          <p:cNvPr id="129" name="Rectangle 128"/>
          <p:cNvSpPr/>
          <p:nvPr/>
        </p:nvSpPr>
        <p:spPr>
          <a:xfrm>
            <a:off x="8651697" y="2941980"/>
            <a:ext cx="1801368" cy="125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10453065" y="309590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10453065" y="333403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10453065" y="3586442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0453065" y="382456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10453064" y="287236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</a:t>
            </a:r>
            <a:endParaRPr lang="en-IN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453996" y="310618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SW1</a:t>
            </a:r>
            <a:endParaRPr lang="en-IN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10452132" y="335814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SW2</a:t>
            </a:r>
            <a:endParaRPr lang="en-IN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10453064" y="3591955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SW3</a:t>
            </a:r>
            <a:endParaRPr lang="en-IN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10200564" y="29487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10200564" y="318261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10200564" y="343457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00564" y="366838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10453065" y="4074894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10453064" y="384228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0200564" y="391871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en-IN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8651697" y="4417010"/>
            <a:ext cx="1620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IN" dirty="0" smtClean="0"/>
              <a:t>ROTARY ENCODER</a:t>
            </a:r>
            <a:endParaRPr lang="en-IN" dirty="0"/>
          </a:p>
        </p:txBody>
      </p:sp>
      <p:sp>
        <p:nvSpPr>
          <p:cNvPr id="147" name="Rectangle 146"/>
          <p:cNvSpPr/>
          <p:nvPr/>
        </p:nvSpPr>
        <p:spPr>
          <a:xfrm>
            <a:off x="8651697" y="4702463"/>
            <a:ext cx="1801368" cy="125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8" name="Straight Connector 147"/>
          <p:cNvCxnSpPr/>
          <p:nvPr/>
        </p:nvCxnSpPr>
        <p:spPr>
          <a:xfrm>
            <a:off x="10453065" y="4856388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453065" y="5094513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10453065" y="5346925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10453065" y="5585050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0453064" y="4632848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CLK</a:t>
            </a:r>
            <a:endParaRPr lang="en-IN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10453996" y="4866663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DT</a:t>
            </a:r>
            <a:endParaRPr lang="en-IN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10452132" y="5118623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NO_SW</a:t>
            </a:r>
            <a:endParaRPr lang="en-IN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0453064" y="535243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VCC_5V</a:t>
            </a:r>
            <a:endParaRPr lang="en-IN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0200564" y="47092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IN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10200564" y="49430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IN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0200564" y="51950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IN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10200564" y="54288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IN" sz="1200" dirty="0"/>
          </a:p>
        </p:txBody>
      </p:sp>
      <p:cxnSp>
        <p:nvCxnSpPr>
          <p:cNvPr id="160" name="Straight Connector 159"/>
          <p:cNvCxnSpPr/>
          <p:nvPr/>
        </p:nvCxnSpPr>
        <p:spPr>
          <a:xfrm>
            <a:off x="10453065" y="5835377"/>
            <a:ext cx="36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10453064" y="560276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GND</a:t>
            </a:r>
            <a:endParaRPr lang="en-IN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10200564" y="56791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</a:t>
            </a:r>
            <a:endParaRPr lang="en-IN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8841144" y="3232488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 Press = 0;</a:t>
            </a:r>
          </a:p>
          <a:p>
            <a:r>
              <a:rPr lang="en-US" sz="1200" dirty="0"/>
              <a:t>SW </a:t>
            </a:r>
            <a:r>
              <a:rPr lang="en-US" sz="1200" dirty="0" smtClean="0"/>
              <a:t>Release </a:t>
            </a:r>
            <a:r>
              <a:rPr lang="en-US" sz="1200" dirty="0"/>
              <a:t>= </a:t>
            </a:r>
            <a:r>
              <a:rPr lang="en-US" sz="1200" dirty="0" smtClean="0"/>
              <a:t>1;</a:t>
            </a:r>
            <a:endParaRPr lang="en-IN" sz="1200" dirty="0"/>
          </a:p>
          <a:p>
            <a:endParaRPr lang="en-IN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8829088" y="5086329"/>
            <a:ext cx="1342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SW Press = 0;</a:t>
            </a:r>
          </a:p>
          <a:p>
            <a:r>
              <a:rPr lang="en-US" sz="1200" dirty="0"/>
              <a:t>SW </a:t>
            </a:r>
            <a:r>
              <a:rPr lang="en-US" sz="1200" dirty="0" smtClean="0"/>
              <a:t>Release </a:t>
            </a:r>
            <a:r>
              <a:rPr lang="en-US" sz="1200" dirty="0"/>
              <a:t>= </a:t>
            </a:r>
            <a:r>
              <a:rPr lang="en-US" sz="1200" dirty="0" smtClean="0"/>
              <a:t>1;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742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38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4190</TotalTime>
  <Words>342</Words>
  <Application>Microsoft Office PowerPoint</Application>
  <PresentationFormat>Widescreen</PresentationFormat>
  <Paragraphs>225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Noto Sans CJK SC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Torch Coin Cell Based</dc:title>
  <dc:subject/>
  <dc:creator>Tensorminds LLP</dc:creator>
  <dc:description/>
  <cp:lastModifiedBy>Tensorminds LLP</cp:lastModifiedBy>
  <cp:revision>94</cp:revision>
  <dcterms:created xsi:type="dcterms:W3CDTF">2025-04-17T06:00:00Z</dcterms:created>
  <dcterms:modified xsi:type="dcterms:W3CDTF">2025-06-26T17:16:35Z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</vt:i4>
  </property>
</Properties>
</file>