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7398f7108_1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87398f710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7398f7108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87398f710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7398f7108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87398f7108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73ca3f81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873ca3f81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7398f7108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87398f7108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73ca3f818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873ca3f818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7398f7108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87398f7108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7398f7108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87398f7108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7398f7108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87398f7108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3.jp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209550" y="95250"/>
            <a:ext cx="2746484" cy="897388"/>
          </a:xfrm>
          <a:custGeom>
            <a:rect b="b" l="l" r="r" t="t"/>
            <a:pathLst>
              <a:path extrusionOk="0" h="4786067" w="13906247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9300" y="285763"/>
            <a:ext cx="4381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10313" y="219088"/>
            <a:ext cx="3619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15150" y="242900"/>
            <a:ext cx="52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81900" y="233375"/>
            <a:ext cx="4381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62925" y="271463"/>
            <a:ext cx="771525" cy="36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25"/>
          <p:cNvGrpSpPr/>
          <p:nvPr/>
        </p:nvGrpSpPr>
        <p:grpSpPr>
          <a:xfrm>
            <a:off x="497300" y="1485900"/>
            <a:ext cx="8260500" cy="3450825"/>
            <a:chOff x="644900" y="1304925"/>
            <a:chExt cx="8260500" cy="3450825"/>
          </a:xfrm>
        </p:grpSpPr>
        <p:sp>
          <p:nvSpPr>
            <p:cNvPr id="106" name="Google Shape;106;p25"/>
            <p:cNvSpPr txBox="1"/>
            <p:nvPr/>
          </p:nvSpPr>
          <p:spPr>
            <a:xfrm>
              <a:off x="3171750" y="1304925"/>
              <a:ext cx="309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Round 1 Idea Submission</a:t>
              </a:r>
              <a:endPara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5"/>
            <p:cNvSpPr txBox="1"/>
            <p:nvPr/>
          </p:nvSpPr>
          <p:spPr>
            <a:xfrm>
              <a:off x="2187450" y="1957650"/>
              <a:ext cx="5064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chemeClr val="dk2"/>
                  </a:solidFill>
                </a:rPr>
                <a:t>Eroor 404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5"/>
            <p:cNvSpPr txBox="1"/>
            <p:nvPr/>
          </p:nvSpPr>
          <p:spPr>
            <a:xfrm>
              <a:off x="644900" y="2419350"/>
              <a:ext cx="82605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2"/>
                  </a:solidFill>
                </a:rPr>
                <a:t>Aradhya Khandelwal(L), Stuti Saxena, Vikrant Sharma, Divyansh Nagar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9" name="Google Shape;109;p25"/>
            <p:cNvSpPr txBox="1"/>
            <p:nvPr/>
          </p:nvSpPr>
          <p:spPr>
            <a:xfrm>
              <a:off x="2187450" y="3185850"/>
              <a:ext cx="50643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chemeClr val="dk2"/>
                  </a:solidFill>
                </a:rPr>
                <a:t>EdTech</a:t>
              </a:r>
              <a:endPara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b="0" i="0" lang="en" sz="1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1800">
                  <a:solidFill>
                    <a:schemeClr val="dk2"/>
                  </a:solidFill>
                </a:rPr>
                <a:t>Adaptive Learning Platforms for Neurodiverse Students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Eroor 404</a:t>
            </a:r>
            <a:endParaRPr sz="1400"/>
          </a:p>
        </p:txBody>
      </p:sp>
      <p:sp>
        <p:nvSpPr>
          <p:cNvPr id="115" name="Google Shape;115;p26"/>
          <p:cNvSpPr/>
          <p:nvPr/>
        </p:nvSpPr>
        <p:spPr>
          <a:xfrm>
            <a:off x="200025" y="195444"/>
            <a:ext cx="1460156" cy="442711"/>
          </a:xfrm>
          <a:custGeom>
            <a:rect b="b" l="l" r="r" t="t"/>
            <a:pathLst>
              <a:path extrusionOk="0" h="4786067" w="13906247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3829038" y="262150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ICARUS 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427475" y="1131425"/>
            <a:ext cx="8520600" cy="3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Objective</a:t>
            </a:r>
            <a:r>
              <a:rPr lang="en" sz="1400">
                <a:solidFill>
                  <a:schemeClr val="dk1"/>
                </a:solidFill>
              </a:rPr>
              <a:t>: Web extension designed for neurodivergent students (ADHD) to improve study focus through: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Saccades intervals</a:t>
            </a:r>
            <a:r>
              <a:rPr lang="en">
                <a:solidFill>
                  <a:schemeClr val="dk1"/>
                </a:solidFill>
              </a:rPr>
              <a:t> (eye movement technique)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Pomodoro technique</a:t>
            </a:r>
            <a:r>
              <a:rPr lang="en">
                <a:solidFill>
                  <a:schemeClr val="dk1"/>
                </a:solidFill>
              </a:rPr>
              <a:t> (focused work intervals)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Line spacing adjustments</a:t>
            </a:r>
            <a:r>
              <a:rPr lang="en">
                <a:solidFill>
                  <a:schemeClr val="dk1"/>
                </a:solidFill>
              </a:rPr>
              <a:t> (reduce visual clutter)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How It Works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Tracks time on </a:t>
            </a:r>
            <a:r>
              <a:rPr b="1" lang="en">
                <a:solidFill>
                  <a:schemeClr val="dk1"/>
                </a:solidFill>
              </a:rPr>
              <a:t>productive vs. distracting websites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Points system</a:t>
            </a:r>
            <a:r>
              <a:rPr lang="en">
                <a:solidFill>
                  <a:schemeClr val="dk1"/>
                </a:solidFill>
              </a:rPr>
              <a:t>: +100 points for every 10 mins of productive work, -25 points for distractions.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ML analysis</a:t>
            </a:r>
            <a:r>
              <a:rPr lang="en">
                <a:solidFill>
                  <a:schemeClr val="dk1"/>
                </a:solidFill>
              </a:rPr>
              <a:t> generates weekly reports, sent to parents/teachers.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Innovation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Combines </a:t>
            </a:r>
            <a:r>
              <a:rPr b="1" lang="en">
                <a:solidFill>
                  <a:schemeClr val="dk1"/>
                </a:solidFill>
              </a:rPr>
              <a:t>focus techniques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gamified rewards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chemeClr val="dk1"/>
                </a:solidFill>
              </a:rPr>
              <a:t>ML-driven behavior analysis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Reports provide actionable insights for </a:t>
            </a:r>
            <a:r>
              <a:rPr b="1" lang="en">
                <a:solidFill>
                  <a:schemeClr val="dk1"/>
                </a:solidFill>
              </a:rPr>
              <a:t>improving attention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875" y="197153"/>
            <a:ext cx="568833" cy="59168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/>
          <p:nvPr/>
        </p:nvSpPr>
        <p:spPr>
          <a:xfrm>
            <a:off x="1918950" y="714350"/>
            <a:ext cx="446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“Adaptive focus enhancing platform.”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Eroor 404</a:t>
            </a:r>
            <a:endParaRPr sz="1400"/>
          </a:p>
        </p:txBody>
      </p:sp>
      <p:sp>
        <p:nvSpPr>
          <p:cNvPr id="125" name="Google Shape;125;p27"/>
          <p:cNvSpPr/>
          <p:nvPr/>
        </p:nvSpPr>
        <p:spPr>
          <a:xfrm>
            <a:off x="200025" y="195444"/>
            <a:ext cx="1460156" cy="442711"/>
          </a:xfrm>
          <a:custGeom>
            <a:rect b="b" l="l" r="r" t="t"/>
            <a:pathLst>
              <a:path extrusionOk="0" h="4786067" w="13906247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3162324" y="185950"/>
            <a:ext cx="32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APPROACH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27"/>
          <p:cNvGrpSpPr/>
          <p:nvPr/>
        </p:nvGrpSpPr>
        <p:grpSpPr>
          <a:xfrm>
            <a:off x="2114238" y="647650"/>
            <a:ext cx="5296574" cy="4311076"/>
            <a:chOff x="2114238" y="647650"/>
            <a:chExt cx="5296574" cy="4311076"/>
          </a:xfrm>
        </p:grpSpPr>
        <p:pic>
          <p:nvPicPr>
            <p:cNvPr id="128" name="Google Shape;128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14238" y="647650"/>
              <a:ext cx="5296574" cy="4311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27"/>
            <p:cNvSpPr/>
            <p:nvPr/>
          </p:nvSpPr>
          <p:spPr>
            <a:xfrm>
              <a:off x="2229850" y="4512750"/>
              <a:ext cx="1331700" cy="374100"/>
            </a:xfrm>
            <a:prstGeom prst="rect">
              <a:avLst/>
            </a:prstGeom>
            <a:solidFill>
              <a:srgbClr val="F0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Eroor 404</a:t>
            </a:r>
            <a:endParaRPr sz="1400"/>
          </a:p>
        </p:txBody>
      </p:sp>
      <p:sp>
        <p:nvSpPr>
          <p:cNvPr id="135" name="Google Shape;135;p28"/>
          <p:cNvSpPr/>
          <p:nvPr/>
        </p:nvSpPr>
        <p:spPr>
          <a:xfrm>
            <a:off x="200025" y="195444"/>
            <a:ext cx="1460156" cy="442711"/>
          </a:xfrm>
          <a:custGeom>
            <a:rect b="b" l="l" r="r" t="t"/>
            <a:pathLst>
              <a:path extrusionOk="0" h="4786067" w="13906247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3162324" y="185950"/>
            <a:ext cx="32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WHAT IT DOES?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8"/>
          <p:cNvSpPr/>
          <p:nvPr/>
        </p:nvSpPr>
        <p:spPr>
          <a:xfrm>
            <a:off x="3402050" y="2196850"/>
            <a:ext cx="2667000" cy="1100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38000"/>
              </a:schemeClr>
            </a:outerShdw>
            <a:reflection blurRad="0" dir="5400000" dist="38100" endA="0" endPos="30000" fadeDir="5400012" kx="0" rotWithShape="0" algn="bl" stA="1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4572434" y="2397813"/>
            <a:ext cx="116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Icarus</a:t>
            </a:r>
            <a:endParaRPr b="1" sz="2000">
              <a:solidFill>
                <a:schemeClr val="dk2"/>
              </a:solidFill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600" y="2413290"/>
            <a:ext cx="568833" cy="591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751" y="1015602"/>
            <a:ext cx="2667000" cy="3728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800" y="989175"/>
            <a:ext cx="2792551" cy="37808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8"/>
          <p:cNvCxnSpPr>
            <a:endCxn id="137" idx="0"/>
          </p:cNvCxnSpPr>
          <p:nvPr/>
        </p:nvCxnSpPr>
        <p:spPr>
          <a:xfrm>
            <a:off x="3041150" y="1268950"/>
            <a:ext cx="1694400" cy="9279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43" name="Google Shape;143;p28"/>
          <p:cNvCxnSpPr>
            <a:stCxn id="137" idx="2"/>
          </p:cNvCxnSpPr>
          <p:nvPr/>
        </p:nvCxnSpPr>
        <p:spPr>
          <a:xfrm flipH="1" rot="-5400000">
            <a:off x="5032850" y="3000250"/>
            <a:ext cx="1120200" cy="17148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Eroor 404</a:t>
            </a:r>
            <a:endParaRPr sz="1400"/>
          </a:p>
        </p:txBody>
      </p:sp>
      <p:sp>
        <p:nvSpPr>
          <p:cNvPr id="149" name="Google Shape;149;p29"/>
          <p:cNvSpPr/>
          <p:nvPr/>
        </p:nvSpPr>
        <p:spPr>
          <a:xfrm>
            <a:off x="200025" y="195444"/>
            <a:ext cx="1460156" cy="442711"/>
          </a:xfrm>
          <a:custGeom>
            <a:rect b="b" l="l" r="r" t="t"/>
            <a:pathLst>
              <a:path extrusionOk="0" h="4786067" w="13906247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3536850" y="185950"/>
            <a:ext cx="207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29"/>
          <p:cNvGrpSpPr/>
          <p:nvPr/>
        </p:nvGrpSpPr>
        <p:grpSpPr>
          <a:xfrm>
            <a:off x="2118110" y="960691"/>
            <a:ext cx="1299059" cy="3324362"/>
            <a:chOff x="1173525" y="1010900"/>
            <a:chExt cx="1325300" cy="3875000"/>
          </a:xfrm>
        </p:grpSpPr>
        <p:pic>
          <p:nvPicPr>
            <p:cNvPr id="152" name="Google Shape;15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3525" y="1010900"/>
              <a:ext cx="1325300" cy="2981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73525" y="3267225"/>
              <a:ext cx="1325300" cy="1618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Google Shape;154;p29"/>
          <p:cNvSpPr/>
          <p:nvPr/>
        </p:nvSpPr>
        <p:spPr>
          <a:xfrm>
            <a:off x="252150" y="2045550"/>
            <a:ext cx="590700" cy="3993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 txBox="1"/>
          <p:nvPr/>
        </p:nvSpPr>
        <p:spPr>
          <a:xfrm>
            <a:off x="252150" y="2060550"/>
            <a:ext cx="8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USER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252150" y="1271300"/>
            <a:ext cx="1030500" cy="621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/>
        </p:nvSpPr>
        <p:spPr>
          <a:xfrm>
            <a:off x="221250" y="1289450"/>
            <a:ext cx="109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EGHH! The text is eww!!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2232225" y="3817575"/>
            <a:ext cx="1030500" cy="279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/>
          <p:nvPr/>
        </p:nvSpPr>
        <p:spPr>
          <a:xfrm>
            <a:off x="4568500" y="4285050"/>
            <a:ext cx="1374300" cy="788700"/>
          </a:xfrm>
          <a:prstGeom prst="wedgeRectCallout">
            <a:avLst>
              <a:gd fmla="val -63221" name="adj1"/>
              <a:gd fmla="val -2718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4614400" y="4291200"/>
            <a:ext cx="132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What's</a:t>
            </a:r>
            <a:r>
              <a:rPr lang="en" sz="1200">
                <a:solidFill>
                  <a:schemeClr val="dk2"/>
                </a:solidFill>
              </a:rPr>
              <a:t> this score? We’ll see in </a:t>
            </a:r>
            <a:r>
              <a:rPr b="1" lang="en" sz="1200">
                <a:solidFill>
                  <a:srgbClr val="E06666"/>
                </a:solidFill>
              </a:rPr>
              <a:t>next slide</a:t>
            </a:r>
            <a:endParaRPr b="1" sz="1200">
              <a:solidFill>
                <a:srgbClr val="E06666"/>
              </a:solidFill>
            </a:endParaRPr>
          </a:p>
        </p:txBody>
      </p:sp>
      <p:cxnSp>
        <p:nvCxnSpPr>
          <p:cNvPr id="161" name="Google Shape;161;p29"/>
          <p:cNvCxnSpPr>
            <a:endCxn id="152" idx="1"/>
          </p:cNvCxnSpPr>
          <p:nvPr/>
        </p:nvCxnSpPr>
        <p:spPr>
          <a:xfrm>
            <a:off x="855110" y="2235910"/>
            <a:ext cx="12630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9"/>
          <p:cNvSpPr/>
          <p:nvPr/>
        </p:nvSpPr>
        <p:spPr>
          <a:xfrm>
            <a:off x="740250" y="2583100"/>
            <a:ext cx="1030500" cy="621300"/>
          </a:xfrm>
          <a:prstGeom prst="wedgeRoundRectCallout">
            <a:avLst>
              <a:gd fmla="val 29665" name="adj1"/>
              <a:gd fmla="val -91912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737800" y="2615950"/>
            <a:ext cx="129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w</a:t>
            </a:r>
            <a:r>
              <a:rPr lang="en" sz="1300">
                <a:solidFill>
                  <a:schemeClr val="dk2"/>
                </a:solidFill>
              </a:rPr>
              <a:t>ait ! what’s this?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164" name="Google Shape;164;p29"/>
          <p:cNvCxnSpPr/>
          <p:nvPr/>
        </p:nvCxnSpPr>
        <p:spPr>
          <a:xfrm flipH="1" rot="10800000">
            <a:off x="3410532" y="2249200"/>
            <a:ext cx="152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9"/>
          <p:cNvSpPr/>
          <p:nvPr/>
        </p:nvSpPr>
        <p:spPr>
          <a:xfrm>
            <a:off x="3726325" y="1807750"/>
            <a:ext cx="540300" cy="324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/>
        </p:nvSpPr>
        <p:spPr>
          <a:xfrm>
            <a:off x="3720575" y="1792900"/>
            <a:ext cx="89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LOGIC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5107" y="815625"/>
            <a:ext cx="3955741" cy="3324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8" name="Google Shape;168;p29"/>
          <p:cNvCxnSpPr>
            <a:stCxn id="158" idx="6"/>
          </p:cNvCxnSpPr>
          <p:nvPr/>
        </p:nvCxnSpPr>
        <p:spPr>
          <a:xfrm>
            <a:off x="3262725" y="3957525"/>
            <a:ext cx="1015800" cy="1187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Eroor 404</a:t>
            </a:r>
            <a:endParaRPr sz="1400"/>
          </a:p>
        </p:txBody>
      </p:sp>
      <p:sp>
        <p:nvSpPr>
          <p:cNvPr id="174" name="Google Shape;174;p30"/>
          <p:cNvSpPr/>
          <p:nvPr/>
        </p:nvSpPr>
        <p:spPr>
          <a:xfrm>
            <a:off x="200025" y="195444"/>
            <a:ext cx="1460156" cy="442711"/>
          </a:xfrm>
          <a:custGeom>
            <a:rect b="b" l="l" r="r" t="t"/>
            <a:pathLst>
              <a:path extrusionOk="0" h="4786067" w="13906247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3536850" y="185950"/>
            <a:ext cx="207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48" y="1413121"/>
            <a:ext cx="4094236" cy="30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1350" y="1413125"/>
            <a:ext cx="4434799" cy="30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/>
          <p:nvPr/>
        </p:nvSpPr>
        <p:spPr>
          <a:xfrm>
            <a:off x="30713" y="4555675"/>
            <a:ext cx="446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Fig 1 : KNN model (near zero accuracy)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4474500" y="4555675"/>
            <a:ext cx="446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Fig 2 : KSVM model (96% accuracy)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504300" y="736825"/>
            <a:ext cx="832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score </a:t>
            </a:r>
            <a:r>
              <a:rPr lang="en" sz="1800">
                <a:solidFill>
                  <a:schemeClr val="dk2"/>
                </a:solidFill>
              </a:rPr>
              <a:t>depicts</a:t>
            </a:r>
            <a:r>
              <a:rPr lang="en" sz="1800">
                <a:solidFill>
                  <a:schemeClr val="dk2"/>
                </a:solidFill>
              </a:rPr>
              <a:t> that </a:t>
            </a:r>
            <a:r>
              <a:rPr lang="en" sz="1800">
                <a:solidFill>
                  <a:srgbClr val="274E13"/>
                </a:solidFill>
              </a:rPr>
              <a:t>neurodiverse state</a:t>
            </a:r>
            <a:r>
              <a:rPr lang="en" sz="1800">
                <a:solidFill>
                  <a:schemeClr val="dk2"/>
                </a:solidFill>
              </a:rPr>
              <a:t> of the student </a:t>
            </a:r>
            <a:r>
              <a:rPr lang="en" sz="1800">
                <a:solidFill>
                  <a:schemeClr val="dk2"/>
                </a:solidFill>
              </a:rPr>
              <a:t>through</a:t>
            </a:r>
            <a:r>
              <a:rPr lang="en" sz="1800">
                <a:solidFill>
                  <a:schemeClr val="dk2"/>
                </a:solidFill>
              </a:rPr>
              <a:t> an </a:t>
            </a:r>
            <a:r>
              <a:rPr b="1" lang="en" sz="1800">
                <a:solidFill>
                  <a:srgbClr val="CC0000"/>
                </a:solidFill>
              </a:rPr>
              <a:t>ML model</a:t>
            </a:r>
            <a:r>
              <a:rPr lang="en" sz="1800">
                <a:solidFill>
                  <a:srgbClr val="CC0000"/>
                </a:solidFill>
              </a:rPr>
              <a:t>.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   </a:t>
            </a:r>
            <a:r>
              <a:rPr lang="en" sz="1400"/>
              <a:t>Eroor 404</a:t>
            </a:r>
            <a:endParaRPr sz="1400"/>
          </a:p>
        </p:txBody>
      </p:sp>
      <p:sp>
        <p:nvSpPr>
          <p:cNvPr id="186" name="Google Shape;186;p31"/>
          <p:cNvSpPr/>
          <p:nvPr/>
        </p:nvSpPr>
        <p:spPr>
          <a:xfrm>
            <a:off x="200025" y="195444"/>
            <a:ext cx="1460156" cy="442711"/>
          </a:xfrm>
          <a:custGeom>
            <a:rect b="b" l="l" r="r" t="t"/>
            <a:pathLst>
              <a:path extrusionOk="0" h="4786067" w="13906247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2873079" y="185950"/>
            <a:ext cx="33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FEASIBILITY AND VIABILITY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866775" y="1555950"/>
            <a:ext cx="506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321" y="725650"/>
            <a:ext cx="5795924" cy="401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Eroor 404</a:t>
            </a:r>
            <a:endParaRPr sz="1400"/>
          </a:p>
        </p:txBody>
      </p:sp>
      <p:sp>
        <p:nvSpPr>
          <p:cNvPr id="195" name="Google Shape;195;p32"/>
          <p:cNvSpPr/>
          <p:nvPr/>
        </p:nvSpPr>
        <p:spPr>
          <a:xfrm>
            <a:off x="200025" y="195444"/>
            <a:ext cx="1460156" cy="442711"/>
          </a:xfrm>
          <a:custGeom>
            <a:rect b="b" l="l" r="r" t="t"/>
            <a:pathLst>
              <a:path extrusionOk="0" h="4786067" w="13906247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3125550" y="185950"/>
            <a:ext cx="286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IMPACT AND BENEFITS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137575" y="948025"/>
            <a:ext cx="8694600" cy="4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Potential Impact on Target Audience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For Students (ADHD)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Enhances focus during study sessions.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Provides personalized, data-driven learning insights.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Raises awareness of individual focus patterns.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For Parents &amp; Educators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Delivers weekly reports on student performance.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Facilitates a supportive learning environment.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Benefits of the Solution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Social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Creates an </a:t>
            </a:r>
            <a:r>
              <a:rPr b="1" lang="en" sz="1200">
                <a:solidFill>
                  <a:schemeClr val="dk1"/>
                </a:solidFill>
              </a:rPr>
              <a:t>inclusive learning environment</a:t>
            </a:r>
            <a:r>
              <a:rPr lang="en" sz="1200">
                <a:solidFill>
                  <a:schemeClr val="dk1"/>
                </a:solidFill>
              </a:rPr>
              <a:t> tailored to neurodivergent students.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Improves communication among students, parents, and educators.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Economic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Boosts </a:t>
            </a:r>
            <a:r>
              <a:rPr b="1" lang="en" sz="1200">
                <a:solidFill>
                  <a:schemeClr val="dk1"/>
                </a:solidFill>
              </a:rPr>
              <a:t>academic performance</a:t>
            </a:r>
            <a:r>
              <a:rPr lang="en" sz="1200">
                <a:solidFill>
                  <a:schemeClr val="dk1"/>
                </a:solidFill>
              </a:rPr>
              <a:t>, improving long-term career prospects and </a:t>
            </a:r>
            <a:r>
              <a:rPr b="1" lang="en" sz="1200">
                <a:solidFill>
                  <a:schemeClr val="dk1"/>
                </a:solidFill>
              </a:rPr>
              <a:t>employability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Educational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Enables </a:t>
            </a:r>
            <a:r>
              <a:rPr b="1" lang="en" sz="1200">
                <a:solidFill>
                  <a:schemeClr val="dk1"/>
                </a:solidFill>
              </a:rPr>
              <a:t>personalized teaching</a:t>
            </a:r>
            <a:r>
              <a:rPr lang="en" sz="1200">
                <a:solidFill>
                  <a:schemeClr val="dk1"/>
                </a:solidFill>
              </a:rPr>
              <a:t> using behavioral analytics, ensuring students receive tailored support.</a:t>
            </a:r>
            <a:endParaRPr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71800" y="1159575"/>
            <a:ext cx="44070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Enhances </a:t>
            </a:r>
            <a:r>
              <a:rPr b="1" lang="en" sz="1300">
                <a:solidFill>
                  <a:schemeClr val="dk1"/>
                </a:solidFill>
              </a:rPr>
              <a:t>focus and attention</a:t>
            </a:r>
            <a:r>
              <a:rPr lang="en" sz="1300">
                <a:solidFill>
                  <a:schemeClr val="dk1"/>
                </a:solidFill>
              </a:rPr>
              <a:t> through customizable text formatting techniques.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Summarizes content using the </a:t>
            </a:r>
            <a:r>
              <a:rPr b="1" lang="en" sz="1300">
                <a:solidFill>
                  <a:schemeClr val="dk1"/>
                </a:solidFill>
              </a:rPr>
              <a:t>Gemini API</a:t>
            </a:r>
            <a:r>
              <a:rPr lang="en" sz="1300">
                <a:solidFill>
                  <a:schemeClr val="dk1"/>
                </a:solidFill>
              </a:rPr>
              <a:t> and provides </a:t>
            </a:r>
            <a:r>
              <a:rPr b="1" lang="en" sz="1300">
                <a:solidFill>
                  <a:schemeClr val="dk1"/>
                </a:solidFill>
              </a:rPr>
              <a:t>real-time attention tracking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Achieved </a:t>
            </a:r>
            <a:r>
              <a:rPr b="1" lang="en" sz="1300">
                <a:solidFill>
                  <a:schemeClr val="dk1"/>
                </a:solidFill>
              </a:rPr>
              <a:t>96% accuracy</a:t>
            </a:r>
            <a:r>
              <a:rPr lang="en" sz="1300">
                <a:solidFill>
                  <a:schemeClr val="dk1"/>
                </a:solidFill>
              </a:rPr>
              <a:t> in predicting attention improvement through </a:t>
            </a:r>
            <a:r>
              <a:rPr b="1" lang="en" sz="1300">
                <a:solidFill>
                  <a:schemeClr val="dk1"/>
                </a:solidFill>
              </a:rPr>
              <a:t>ML-based analysis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Future developments</a:t>
            </a:r>
            <a:r>
              <a:rPr lang="en" sz="1300">
                <a:solidFill>
                  <a:schemeClr val="dk1"/>
                </a:solidFill>
              </a:rPr>
              <a:t> include: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Resolving technical challenges in webhooks and Gemini API.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Adding live dashboards and improved machine learning models.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3" name="Google Shape;203;p33"/>
          <p:cNvSpPr txBox="1"/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Eroor 404</a:t>
            </a:r>
            <a:endParaRPr sz="1400"/>
          </a:p>
        </p:txBody>
      </p:sp>
      <p:sp>
        <p:nvSpPr>
          <p:cNvPr id="204" name="Google Shape;204;p33"/>
          <p:cNvSpPr/>
          <p:nvPr/>
        </p:nvSpPr>
        <p:spPr>
          <a:xfrm>
            <a:off x="200025" y="195444"/>
            <a:ext cx="1460156" cy="442711"/>
          </a:xfrm>
          <a:custGeom>
            <a:rect b="b" l="l" r="r" t="t"/>
            <a:pathLst>
              <a:path extrusionOk="0" h="4786067" w="13906247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3538505" y="185950"/>
            <a:ext cx="20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3"/>
          <p:cNvPicPr preferRelativeResize="0"/>
          <p:nvPr/>
        </p:nvPicPr>
        <p:blipFill rotWithShape="1">
          <a:blip r:embed="rId4">
            <a:alphaModFix/>
          </a:blip>
          <a:srcRect b="0" l="3607" r="4834" t="0"/>
          <a:stretch/>
        </p:blipFill>
        <p:spPr>
          <a:xfrm>
            <a:off x="4690650" y="1079000"/>
            <a:ext cx="4191574" cy="343357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/>
        </p:nvSpPr>
        <p:spPr>
          <a:xfrm>
            <a:off x="71800" y="4454700"/>
            <a:ext cx="876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300">
                <a:solidFill>
                  <a:schemeClr val="dk1"/>
                </a:solidFill>
              </a:rPr>
              <a:t>Impact</a:t>
            </a:r>
            <a:r>
              <a:rPr lang="en" sz="1300">
                <a:solidFill>
                  <a:schemeClr val="dk1"/>
                </a:solidFill>
              </a:rPr>
              <a:t>: Potential to benefit both neurodiverse students and those affected by </a:t>
            </a:r>
            <a:r>
              <a:rPr b="1" lang="en" sz="1300">
                <a:solidFill>
                  <a:schemeClr val="dk1"/>
                </a:solidFill>
              </a:rPr>
              <a:t>modern media distractions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