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6" r:id="rId5"/>
    <p:sldId id="308" r:id="rId6"/>
    <p:sldId id="1012" r:id="rId7"/>
    <p:sldId id="309" r:id="rId8"/>
    <p:sldId id="310" r:id="rId9"/>
    <p:sldId id="311" r:id="rId10"/>
    <p:sldId id="312" r:id="rId11"/>
    <p:sldId id="314" r:id="rId12"/>
    <p:sldId id="315" r:id="rId13"/>
    <p:sldId id="313" r:id="rId14"/>
    <p:sldId id="1010" r:id="rId15"/>
    <p:sldId id="10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6AF10D-7292-46CD-AE2F-7E44AC5D6B70}">
          <p14:sldIdLst>
            <p14:sldId id="266"/>
            <p14:sldId id="308"/>
            <p14:sldId id="1012"/>
            <p14:sldId id="309"/>
            <p14:sldId id="310"/>
            <p14:sldId id="311"/>
            <p14:sldId id="312"/>
            <p14:sldId id="314"/>
            <p14:sldId id="315"/>
            <p14:sldId id="313"/>
            <p14:sldId id="1010"/>
            <p14:sldId id="10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Customer behavior.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Customer</a:t>
          </a:r>
          <a:r>
            <a:rPr lang="en-US" baseline="0" dirty="0"/>
            <a:t> transaction analysis</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Trail</a:t>
          </a:r>
          <a:r>
            <a:rPr lang="en-US" baseline="0" dirty="0"/>
            <a:t> store VS Control store</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l="-57000" r="-57000"/>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Customer behavior.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Customer</a:t>
          </a:r>
          <a:r>
            <a:rPr lang="en-US" sz="2300" kern="1200" baseline="0" dirty="0"/>
            <a:t> transaction analysis</a:t>
          </a:r>
          <a:endParaRPr lang="en-US" sz="2300" kern="1200" dirty="0"/>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7000" r="-5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Trail</a:t>
          </a:r>
          <a:r>
            <a:rPr lang="en-US" sz="2300" kern="1200" baseline="0" dirty="0"/>
            <a:t> store VS Control store</a:t>
          </a:r>
          <a:endParaRPr lang="en-US" sz="2300" kern="1200" dirty="0"/>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B7D4F-2F79-4080-9FD0-2FD0BBB2408F}" type="datetimeFigureOut">
              <a:rPr lang="en-IN" smtClean="0"/>
              <a:t>09-01-2021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0D0C5-6364-4270-A80E-5B7FF561083B}" type="slidenum">
              <a:rPr lang="en-IN" smtClean="0"/>
              <a:t>‹#›</a:t>
            </a:fld>
            <a:endParaRPr lang="en-IN"/>
          </a:p>
        </p:txBody>
      </p:sp>
    </p:spTree>
    <p:extLst>
      <p:ext uri="{BB962C8B-B14F-4D97-AF65-F5344CB8AC3E}">
        <p14:creationId xmlns:p14="http://schemas.microsoft.com/office/powerpoint/2010/main" val="140412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t>11</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IC, privacy &amp; ISO">
    <p:spTree>
      <p:nvGrpSpPr>
        <p:cNvPr id="1" name=""/>
        <p:cNvGrpSpPr/>
        <p:nvPr/>
      </p:nvGrpSpPr>
      <p:grpSpPr>
        <a:xfrm>
          <a:off x="0" y="0"/>
          <a:ext cx="0" cy="0"/>
          <a:chOff x="0" y="0"/>
          <a:chExt cx="0" cy="0"/>
        </a:xfrm>
      </p:grpSpPr>
      <p:sp>
        <p:nvSpPr>
          <p:cNvPr id="8" name="Rectangle 7"/>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p>
        </p:txBody>
      </p:sp>
      <p:sp>
        <p:nvSpPr>
          <p:cNvPr id="13" name="TextBox 12"/>
          <p:cNvSpPr txBox="1"/>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p:cNvSpPr txBox="1"/>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p:cNvSpPr txBox="1"/>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p:cNvSpPr/>
          <p:nvPr userDrawn="1"/>
        </p:nvSpPr>
        <p:spPr bwMode="auto">
          <a:xfrm>
            <a:off x="1196974" y="2254637"/>
            <a:ext cx="2311153" cy="1938992"/>
          </a:xfrm>
          <a:prstGeom prst="rect">
            <a:avLst/>
          </a:prstGeom>
          <a:noFill/>
        </p:spPr>
        <p:txBody>
          <a:bodyPr wrap="square" lIns="0" r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p:cNvSpPr/>
          <p:nvPr userDrawn="1"/>
        </p:nvSpPr>
        <p:spPr bwMode="auto">
          <a:xfrm>
            <a:off x="3957637" y="2254637"/>
            <a:ext cx="2311153" cy="3524042"/>
          </a:xfrm>
          <a:prstGeom prst="rect">
            <a:avLst/>
          </a:prstGeom>
          <a:noFill/>
        </p:spPr>
        <p:txBody>
          <a:bodyPr wrap="square" l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p:cNvGrpSpPr/>
          <p:nvPr userDrawn="1"/>
        </p:nvGrpSpPr>
        <p:grpSpPr>
          <a:xfrm>
            <a:off x="3732882" y="1987963"/>
            <a:ext cx="2760663" cy="3790715"/>
            <a:chOff x="3732882" y="1987964"/>
            <a:chExt cx="2760663" cy="3850128"/>
          </a:xfrm>
        </p:grpSpPr>
        <p:cxnSp>
          <p:nvCxnSpPr>
            <p:cNvPr id="26" name="Straight Connector 25"/>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694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IN" dirty="0"/>
              <a:t>Category review: Chips </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AU" dirty="0"/>
              <a:t>Retail Analytics</a:t>
            </a:r>
          </a:p>
          <a:p>
            <a:endParaRPr lang="en-US" dirty="0"/>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descr="Understanding Consumer Buyer Decision-Making Process + Examples">
            <a:extLst>
              <a:ext uri="{FF2B5EF4-FFF2-40B4-BE49-F238E27FC236}">
                <a16:creationId xmlns:a16="http://schemas.microsoft.com/office/drawing/2014/main" id="{F52F58B7-A590-4D8E-88A3-E664DD08A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62" y="639097"/>
            <a:ext cx="5983827" cy="581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5C29-DEF5-445B-B6B8-E84D6393FE38}"/>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37B6E0B6-24D5-4292-8C68-1D85847726EF}"/>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Helvetica Neue"/>
              </a:rPr>
              <a:t>Both trial store 77 and 86 showed significant increase in Total Sales and Number of Customers during trial period. But not for trial store 88. Perhaps the client knows if there's anything about trial 88 that differs it from the other two trial.</a:t>
            </a:r>
          </a:p>
          <a:p>
            <a:pPr algn="l">
              <a:buFont typeface="Arial" panose="020B0604020202020204" pitchFamily="34" charset="0"/>
              <a:buChar char="•"/>
            </a:pPr>
            <a:r>
              <a:rPr lang="en-US" b="0" i="0" dirty="0">
                <a:solidFill>
                  <a:srgbClr val="000000"/>
                </a:solidFill>
                <a:effectLst/>
                <a:latin typeface="Helvetica Neue"/>
              </a:rPr>
              <a:t>Overall the trial showed positive significant result.</a:t>
            </a:r>
          </a:p>
          <a:p>
            <a:endParaRPr lang="en-IN" dirty="0"/>
          </a:p>
        </p:txBody>
      </p:sp>
    </p:spTree>
    <p:extLst>
      <p:ext uri="{BB962C8B-B14F-4D97-AF65-F5344CB8AC3E}">
        <p14:creationId xmlns:p14="http://schemas.microsoft.com/office/powerpoint/2010/main" val="410876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s Images, Stock Photos &amp; Vectors | Shutterstock">
            <a:extLst>
              <a:ext uri="{FF2B5EF4-FFF2-40B4-BE49-F238E27FC236}">
                <a16:creationId xmlns:a16="http://schemas.microsoft.com/office/drawing/2014/main" id="{9E43C75E-FDC8-4F9E-9A8D-788A921BFD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852" y="1305017"/>
            <a:ext cx="10005134" cy="369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9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Table of content</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927314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4672-5C49-4BEF-8F25-A32C7DFA9DB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DF538DD-75F8-4119-ACC5-77189C870F50}"/>
              </a:ext>
            </a:extLst>
          </p:cNvPr>
          <p:cNvSpPr>
            <a:spLocks noGrp="1"/>
          </p:cNvSpPr>
          <p:nvPr>
            <p:ph idx="1"/>
          </p:nvPr>
        </p:nvSpPr>
        <p:spPr/>
        <p:txBody>
          <a:bodyPr/>
          <a:lstStyle/>
          <a:p>
            <a:pPr algn="just"/>
            <a:r>
              <a:rPr lang="en-IN" dirty="0"/>
              <a:t>To know our customers better and get more insights about them and their product purchasing behaviour.</a:t>
            </a:r>
          </a:p>
          <a:p>
            <a:pPr algn="just"/>
            <a:r>
              <a:rPr lang="en-IN" dirty="0"/>
              <a:t>To analysis the performance of store no 77,86,88 with other control stores for the given period of time</a:t>
            </a:r>
          </a:p>
          <a:p>
            <a:pPr algn="just"/>
            <a:r>
              <a:rPr lang="en-US" b="0" i="0" dirty="0">
                <a:solidFill>
                  <a:srgbClr val="000000"/>
                </a:solidFill>
                <a:effectLst/>
              </a:rPr>
              <a:t>To compare the performance of each trail stores and other control stores</a:t>
            </a:r>
          </a:p>
          <a:p>
            <a:pPr algn="just"/>
            <a:r>
              <a:rPr lang="en-US" b="0" i="0" dirty="0">
                <a:solidFill>
                  <a:srgbClr val="000000"/>
                </a:solidFill>
                <a:effectLst/>
              </a:rPr>
              <a:t>To provide details about the driver of total sales in trail stores between more customer or more purchase by some customers</a:t>
            </a:r>
          </a:p>
          <a:p>
            <a:pPr marL="0" indent="0">
              <a:buNone/>
            </a:pPr>
            <a:endParaRPr lang="en-IN" dirty="0"/>
          </a:p>
        </p:txBody>
      </p:sp>
    </p:spTree>
    <p:extLst>
      <p:ext uri="{BB962C8B-B14F-4D97-AF65-F5344CB8AC3E}">
        <p14:creationId xmlns:p14="http://schemas.microsoft.com/office/powerpoint/2010/main" val="151737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F868-47BF-4247-8CF5-D211B1E27E85}"/>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42D4C33E-B6F1-4B5A-B131-440F076B4076}"/>
              </a:ext>
            </a:extLst>
          </p:cNvPr>
          <p:cNvSpPr>
            <a:spLocks noGrp="1"/>
          </p:cNvSpPr>
          <p:nvPr>
            <p:ph idx="1"/>
          </p:nvPr>
        </p:nvSpPr>
        <p:spPr/>
        <p:txBody>
          <a:bodyPr>
            <a:normAutofit fontScale="85000" lnSpcReduction="20000"/>
          </a:bodyPr>
          <a:lstStyle/>
          <a:p>
            <a:r>
              <a:rPr lang="en-IN" sz="2100" b="1" dirty="0"/>
              <a:t>Task-1</a:t>
            </a:r>
            <a:r>
              <a:rPr lang="en-IN" b="1" dirty="0"/>
              <a:t>: </a:t>
            </a:r>
          </a:p>
          <a:p>
            <a:pPr>
              <a:buFont typeface="Wingdings" panose="05000000000000000000" pitchFamily="2" charset="2"/>
              <a:buChar char="§"/>
            </a:pPr>
            <a:r>
              <a:rPr lang="en-US" dirty="0"/>
              <a:t>Chips transactions increase substantially prior to Christmas. It is a good time to take advantage of this momentum with promotional offers. </a:t>
            </a:r>
          </a:p>
          <a:p>
            <a:pPr>
              <a:buFont typeface="Wingdings" panose="05000000000000000000" pitchFamily="2" charset="2"/>
              <a:buChar char="§"/>
            </a:pPr>
            <a:r>
              <a:rPr lang="en-US" dirty="0"/>
              <a:t>Older and Young Family segment have the highest average purchase units per unique customer.</a:t>
            </a:r>
          </a:p>
          <a:p>
            <a:pPr>
              <a:buFont typeface="Wingdings" panose="05000000000000000000" pitchFamily="2" charset="2"/>
              <a:buChar char="§"/>
            </a:pPr>
            <a:r>
              <a:rPr lang="en-US" dirty="0"/>
              <a:t>Sales mainly came from Budget - older families, Mainstream - young singles/couples, and Mainstream - retirees. In total contributing 25% of sales revenue. </a:t>
            </a:r>
            <a:endParaRPr lang="en-IN" dirty="0"/>
          </a:p>
          <a:p>
            <a:r>
              <a:rPr lang="en-IN" sz="2100" b="1" dirty="0"/>
              <a:t>Task-2:</a:t>
            </a:r>
          </a:p>
          <a:p>
            <a:pPr>
              <a:buFont typeface="Wingdings" panose="05000000000000000000" pitchFamily="2" charset="2"/>
              <a:buChar char="§"/>
            </a:pPr>
            <a:r>
              <a:rPr lang="en-US" dirty="0"/>
              <a:t>Trial store 77 and 86 experienced significant increase in Total Sales and Customers quantity during the trial period compared to their control stores.. </a:t>
            </a:r>
          </a:p>
          <a:p>
            <a:pPr>
              <a:buFont typeface="Wingdings" panose="05000000000000000000" pitchFamily="2" charset="2"/>
              <a:buChar char="§"/>
            </a:pPr>
            <a:r>
              <a:rPr lang="en-US" dirty="0"/>
              <a:t>Trial store 88 experience increase as well, but insignificant compared to its’ Control store.</a:t>
            </a:r>
            <a:endParaRPr lang="en-IN" dirty="0"/>
          </a:p>
          <a:p>
            <a:endParaRPr lang="en-IN" dirty="0"/>
          </a:p>
        </p:txBody>
      </p:sp>
    </p:spTree>
    <p:extLst>
      <p:ext uri="{BB962C8B-B14F-4D97-AF65-F5344CB8AC3E}">
        <p14:creationId xmlns:p14="http://schemas.microsoft.com/office/powerpoint/2010/main" val="251337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EF8C-7560-49A9-89CD-7FE32C3C98E4}"/>
              </a:ext>
            </a:extLst>
          </p:cNvPr>
          <p:cNvSpPr>
            <a:spLocks noGrp="1"/>
          </p:cNvSpPr>
          <p:nvPr>
            <p:ph type="title"/>
          </p:nvPr>
        </p:nvSpPr>
        <p:spPr/>
        <p:txBody>
          <a:bodyPr/>
          <a:lstStyle/>
          <a:p>
            <a:r>
              <a:rPr lang="en-IN" dirty="0"/>
              <a:t>Category</a:t>
            </a:r>
          </a:p>
        </p:txBody>
      </p:sp>
      <p:sp>
        <p:nvSpPr>
          <p:cNvPr id="3" name="Content Placeholder 2">
            <a:extLst>
              <a:ext uri="{FF2B5EF4-FFF2-40B4-BE49-F238E27FC236}">
                <a16:creationId xmlns:a16="http://schemas.microsoft.com/office/drawing/2014/main" id="{4C2F7029-33E8-4275-8C46-4BCFA95CF8F9}"/>
              </a:ext>
            </a:extLst>
          </p:cNvPr>
          <p:cNvSpPr>
            <a:spLocks noGrp="1"/>
          </p:cNvSpPr>
          <p:nvPr>
            <p:ph idx="1"/>
          </p:nvPr>
        </p:nvSpPr>
        <p:spPr/>
        <p:txBody>
          <a:bodyPr/>
          <a:lstStyle/>
          <a:p>
            <a:r>
              <a:rPr lang="en-US" dirty="0"/>
              <a:t>Sales increase steadily approaching Christmas, and return again to early December sales level during New Year Eve. Dipped sales in 25th December was due to shops being non-operational during Christmas. So there were no transaction history for the 25</a:t>
            </a:r>
            <a:r>
              <a:rPr lang="en-US" baseline="30000" dirty="0"/>
              <a:t>th</a:t>
            </a:r>
            <a:r>
              <a:rPr lang="en-US" dirty="0"/>
              <a:t> December.</a:t>
            </a:r>
            <a:endParaRPr lang="en-IN" dirty="0"/>
          </a:p>
        </p:txBody>
      </p:sp>
      <p:pic>
        <p:nvPicPr>
          <p:cNvPr id="5" name="Picture 4">
            <a:extLst>
              <a:ext uri="{FF2B5EF4-FFF2-40B4-BE49-F238E27FC236}">
                <a16:creationId xmlns:a16="http://schemas.microsoft.com/office/drawing/2014/main" id="{07049F6D-629C-445E-97C1-A8FB8B77AF58}"/>
              </a:ext>
            </a:extLst>
          </p:cNvPr>
          <p:cNvPicPr>
            <a:picLocks noChangeAspect="1"/>
          </p:cNvPicPr>
          <p:nvPr/>
        </p:nvPicPr>
        <p:blipFill>
          <a:blip r:embed="rId2"/>
          <a:stretch>
            <a:fillRect/>
          </a:stretch>
        </p:blipFill>
        <p:spPr>
          <a:xfrm>
            <a:off x="1097279" y="3338004"/>
            <a:ext cx="10058399" cy="2831977"/>
          </a:xfrm>
          <a:prstGeom prst="rect">
            <a:avLst/>
          </a:prstGeom>
        </p:spPr>
      </p:pic>
    </p:spTree>
    <p:extLst>
      <p:ext uri="{BB962C8B-B14F-4D97-AF65-F5344CB8AC3E}">
        <p14:creationId xmlns:p14="http://schemas.microsoft.com/office/powerpoint/2010/main" val="117069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54A5-71B7-4543-8800-27304EB113DC}"/>
              </a:ext>
            </a:extLst>
          </p:cNvPr>
          <p:cNvSpPr>
            <a:spLocks noGrp="1"/>
          </p:cNvSpPr>
          <p:nvPr>
            <p:ph type="title"/>
          </p:nvPr>
        </p:nvSpPr>
        <p:spPr/>
        <p:txBody>
          <a:bodyPr>
            <a:normAutofit fontScale="90000"/>
          </a:bodyPr>
          <a:lstStyle/>
          <a:p>
            <a:r>
              <a:rPr lang="en-US" sz="2800" b="1" dirty="0">
                <a:solidFill>
                  <a:srgbClr val="000005"/>
                </a:solidFill>
                <a:effectLst/>
                <a:latin typeface="+mn-lt"/>
              </a:rPr>
              <a:t>Affluence doesn’t seem to affect quantity of purchase per customer. </a:t>
            </a:r>
            <a:br>
              <a:rPr lang="en-US" sz="2800" b="1" dirty="0">
                <a:latin typeface="+mn-lt"/>
              </a:rPr>
            </a:br>
            <a:r>
              <a:rPr lang="en-US" sz="2800" b="1" dirty="0">
                <a:solidFill>
                  <a:srgbClr val="000005"/>
                </a:solidFill>
                <a:effectLst/>
                <a:latin typeface="+mn-lt"/>
              </a:rPr>
              <a:t>Older and Young Family segment have the highest average purchase units </a:t>
            </a:r>
            <a:br>
              <a:rPr lang="en-US" sz="2800" b="1" dirty="0">
                <a:latin typeface="+mn-lt"/>
              </a:rPr>
            </a:br>
            <a:r>
              <a:rPr lang="en-US" sz="2800" b="1" dirty="0">
                <a:solidFill>
                  <a:srgbClr val="000005"/>
                </a:solidFill>
                <a:effectLst/>
                <a:latin typeface="+mn-lt"/>
              </a:rPr>
              <a:t>per unique customer</a:t>
            </a:r>
            <a:endParaRPr lang="en-IN" sz="2800" b="1" dirty="0">
              <a:latin typeface="+mn-lt"/>
            </a:endParaRPr>
          </a:p>
        </p:txBody>
      </p:sp>
      <p:pic>
        <p:nvPicPr>
          <p:cNvPr id="5" name="Content Placeholder 4">
            <a:extLst>
              <a:ext uri="{FF2B5EF4-FFF2-40B4-BE49-F238E27FC236}">
                <a16:creationId xmlns:a16="http://schemas.microsoft.com/office/drawing/2014/main" id="{AE6BA963-19AD-4458-9A43-263FDCE548A6}"/>
              </a:ext>
            </a:extLst>
          </p:cNvPr>
          <p:cNvPicPr>
            <a:picLocks noGrp="1" noChangeAspect="1"/>
          </p:cNvPicPr>
          <p:nvPr>
            <p:ph idx="1"/>
          </p:nvPr>
        </p:nvPicPr>
        <p:blipFill>
          <a:blip r:embed="rId2"/>
          <a:stretch>
            <a:fillRect/>
          </a:stretch>
        </p:blipFill>
        <p:spPr>
          <a:xfrm>
            <a:off x="1097280" y="2488497"/>
            <a:ext cx="10058400" cy="3297630"/>
          </a:xfrm>
        </p:spPr>
      </p:pic>
    </p:spTree>
    <p:extLst>
      <p:ext uri="{BB962C8B-B14F-4D97-AF65-F5344CB8AC3E}">
        <p14:creationId xmlns:p14="http://schemas.microsoft.com/office/powerpoint/2010/main" val="262919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4878-418F-4F71-9CCF-F0D134441AD1}"/>
              </a:ext>
            </a:extLst>
          </p:cNvPr>
          <p:cNvSpPr>
            <a:spLocks noGrp="1"/>
          </p:cNvSpPr>
          <p:nvPr>
            <p:ph type="title"/>
          </p:nvPr>
        </p:nvSpPr>
        <p:spPr/>
        <p:txBody>
          <a:bodyPr>
            <a:noAutofit/>
          </a:bodyPr>
          <a:lstStyle/>
          <a:p>
            <a:r>
              <a:rPr lang="en-US" sz="2500" b="1" dirty="0">
                <a:solidFill>
                  <a:srgbClr val="000005"/>
                </a:solidFill>
                <a:effectLst/>
                <a:latin typeface="+mn-lt"/>
              </a:rPr>
              <a:t>Sales mainly came from Budget - older families, Mainstream - young </a:t>
            </a:r>
            <a:br>
              <a:rPr lang="en-US" sz="2500" b="1" dirty="0">
                <a:latin typeface="+mn-lt"/>
              </a:rPr>
            </a:br>
            <a:r>
              <a:rPr lang="en-US" sz="2500" b="1" dirty="0">
                <a:solidFill>
                  <a:srgbClr val="000005"/>
                </a:solidFill>
                <a:effectLst/>
                <a:latin typeface="+mn-lt"/>
              </a:rPr>
              <a:t>singles/couples, and Mainstream - retirees. In total, older customers buy </a:t>
            </a:r>
            <a:br>
              <a:rPr lang="en-US" sz="2500" b="1" dirty="0">
                <a:latin typeface="+mn-lt"/>
              </a:rPr>
            </a:br>
            <a:r>
              <a:rPr lang="en-US" sz="2500" b="1" dirty="0">
                <a:solidFill>
                  <a:srgbClr val="000005"/>
                </a:solidFill>
                <a:effectLst/>
                <a:latin typeface="+mn-lt"/>
              </a:rPr>
              <a:t>more than younger customers. Non-premium customers buy more than </a:t>
            </a:r>
            <a:br>
              <a:rPr lang="en-US" sz="2500" b="1" dirty="0">
                <a:latin typeface="+mn-lt"/>
              </a:rPr>
            </a:br>
            <a:r>
              <a:rPr lang="en-US" sz="2500" b="1" dirty="0">
                <a:solidFill>
                  <a:srgbClr val="000005"/>
                </a:solidFill>
                <a:effectLst/>
                <a:latin typeface="+mn-lt"/>
              </a:rPr>
              <a:t>premium customers.</a:t>
            </a:r>
            <a:endParaRPr lang="en-IN" sz="2500" b="1" dirty="0">
              <a:latin typeface="+mn-lt"/>
            </a:endParaRPr>
          </a:p>
        </p:txBody>
      </p:sp>
      <p:sp>
        <p:nvSpPr>
          <p:cNvPr id="3" name="Content Placeholder 2">
            <a:extLst>
              <a:ext uri="{FF2B5EF4-FFF2-40B4-BE49-F238E27FC236}">
                <a16:creationId xmlns:a16="http://schemas.microsoft.com/office/drawing/2014/main" id="{A547CE99-62CB-4136-BB8F-77D0298A4EB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41EFB01-7E7C-4815-B58F-B8BC62C73D8E}"/>
              </a:ext>
            </a:extLst>
          </p:cNvPr>
          <p:cNvPicPr>
            <a:picLocks noChangeAspect="1"/>
          </p:cNvPicPr>
          <p:nvPr/>
        </p:nvPicPr>
        <p:blipFill>
          <a:blip r:embed="rId2"/>
          <a:stretch>
            <a:fillRect/>
          </a:stretch>
        </p:blipFill>
        <p:spPr>
          <a:xfrm>
            <a:off x="1036321" y="2108201"/>
            <a:ext cx="10220564" cy="3760890"/>
          </a:xfrm>
          <a:prstGeom prst="rect">
            <a:avLst/>
          </a:prstGeom>
        </p:spPr>
      </p:pic>
    </p:spTree>
    <p:extLst>
      <p:ext uri="{BB962C8B-B14F-4D97-AF65-F5344CB8AC3E}">
        <p14:creationId xmlns:p14="http://schemas.microsoft.com/office/powerpoint/2010/main" val="52865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89BF-17CD-4F86-B350-34866D5E15B9}"/>
              </a:ext>
            </a:extLst>
          </p:cNvPr>
          <p:cNvSpPr>
            <a:spLocks noGrp="1"/>
          </p:cNvSpPr>
          <p:nvPr>
            <p:ph type="title"/>
          </p:nvPr>
        </p:nvSpPr>
        <p:spPr/>
        <p:txBody>
          <a:bodyPr/>
          <a:lstStyle/>
          <a:p>
            <a:r>
              <a:rPr lang="en-IN" dirty="0"/>
              <a:t>TRAIL STORE PERFORMANCE</a:t>
            </a:r>
          </a:p>
        </p:txBody>
      </p:sp>
      <p:sp>
        <p:nvSpPr>
          <p:cNvPr id="3" name="Content Placeholder 2">
            <a:extLst>
              <a:ext uri="{FF2B5EF4-FFF2-40B4-BE49-F238E27FC236}">
                <a16:creationId xmlns:a16="http://schemas.microsoft.com/office/drawing/2014/main" id="{0AA22683-352F-42DC-9C06-DCE9B483A615}"/>
              </a:ext>
            </a:extLst>
          </p:cNvPr>
          <p:cNvSpPr>
            <a:spLocks noGrp="1"/>
          </p:cNvSpPr>
          <p:nvPr>
            <p:ph idx="1"/>
          </p:nvPr>
        </p:nvSpPr>
        <p:spPr>
          <a:xfrm>
            <a:off x="1097280" y="2032987"/>
            <a:ext cx="10058400" cy="3836106"/>
          </a:xfrm>
        </p:spPr>
        <p:txBody>
          <a:bodyPr>
            <a:normAutofit/>
          </a:bodyPr>
          <a:lstStyle/>
          <a:p>
            <a:pPr marL="0" indent="0">
              <a:buNone/>
            </a:pPr>
            <a:r>
              <a:rPr lang="en-US" sz="1700" dirty="0">
                <a:solidFill>
                  <a:srgbClr val="000005"/>
                </a:solidFill>
                <a:effectLst/>
              </a:rPr>
              <a:t>Trial store 77 second and third month, and trial store 86 second month had </a:t>
            </a:r>
            <a:endParaRPr lang="en-US" sz="1700" dirty="0"/>
          </a:p>
          <a:p>
            <a:pPr marL="0" indent="0">
              <a:buNone/>
            </a:pPr>
            <a:r>
              <a:rPr lang="en-US" sz="1700" dirty="0">
                <a:solidFill>
                  <a:srgbClr val="000005"/>
                </a:solidFill>
                <a:effectLst/>
              </a:rPr>
              <a:t>significantly higher sales than Control store. </a:t>
            </a:r>
            <a:endParaRPr lang="en-US" sz="1700" dirty="0"/>
          </a:p>
          <a:p>
            <a:pPr marL="0" indent="0">
              <a:buNone/>
            </a:pPr>
            <a:r>
              <a:rPr lang="en-US" sz="1700" dirty="0">
                <a:solidFill>
                  <a:srgbClr val="000005"/>
                </a:solidFill>
                <a:effectLst/>
              </a:rPr>
              <a:t>Whereas trial store 88 sales increase is insignificant.</a:t>
            </a:r>
            <a:endParaRPr lang="en-IN" sz="1700" dirty="0"/>
          </a:p>
        </p:txBody>
      </p:sp>
      <p:pic>
        <p:nvPicPr>
          <p:cNvPr id="5" name="Picture 4">
            <a:extLst>
              <a:ext uri="{FF2B5EF4-FFF2-40B4-BE49-F238E27FC236}">
                <a16:creationId xmlns:a16="http://schemas.microsoft.com/office/drawing/2014/main" id="{EDAB4500-5566-4F23-AEEE-BE8A7CF979B6}"/>
              </a:ext>
            </a:extLst>
          </p:cNvPr>
          <p:cNvPicPr>
            <a:picLocks noChangeAspect="1"/>
          </p:cNvPicPr>
          <p:nvPr/>
        </p:nvPicPr>
        <p:blipFill>
          <a:blip r:embed="rId2"/>
          <a:stretch>
            <a:fillRect/>
          </a:stretch>
        </p:blipFill>
        <p:spPr>
          <a:xfrm>
            <a:off x="1346247" y="3444012"/>
            <a:ext cx="8878069" cy="2964437"/>
          </a:xfrm>
          <a:prstGeom prst="rect">
            <a:avLst/>
          </a:prstGeom>
        </p:spPr>
      </p:pic>
    </p:spTree>
    <p:extLst>
      <p:ext uri="{BB962C8B-B14F-4D97-AF65-F5344CB8AC3E}">
        <p14:creationId xmlns:p14="http://schemas.microsoft.com/office/powerpoint/2010/main" val="273896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E7E8-2630-4F55-ACC4-7C33454A2C0B}"/>
              </a:ext>
            </a:extLst>
          </p:cNvPr>
          <p:cNvSpPr>
            <a:spLocks noGrp="1"/>
          </p:cNvSpPr>
          <p:nvPr>
            <p:ph type="title"/>
          </p:nvPr>
        </p:nvSpPr>
        <p:spPr/>
        <p:txBody>
          <a:bodyPr>
            <a:normAutofit/>
          </a:bodyPr>
          <a:lstStyle/>
          <a:p>
            <a:r>
              <a:rPr lang="en-US" sz="2500" b="1" dirty="0">
                <a:solidFill>
                  <a:srgbClr val="000005"/>
                </a:solidFill>
                <a:effectLst/>
                <a:latin typeface="+mn-lt"/>
              </a:rPr>
              <a:t>Trial store 77 and 86 had significant increase in number of customers during </a:t>
            </a:r>
            <a:br>
              <a:rPr lang="en-US" sz="2500" b="1" dirty="0">
                <a:latin typeface="+mn-lt"/>
              </a:rPr>
            </a:br>
            <a:r>
              <a:rPr lang="en-US" sz="2500" b="1" dirty="0">
                <a:solidFill>
                  <a:srgbClr val="000005"/>
                </a:solidFill>
                <a:effectLst/>
                <a:latin typeface="+mn-lt"/>
              </a:rPr>
              <a:t>Trial period compared to Control stores, proving an effective trial run. </a:t>
            </a:r>
            <a:br>
              <a:rPr lang="en-US" sz="2500" b="1" dirty="0">
                <a:latin typeface="+mn-lt"/>
              </a:rPr>
            </a:br>
            <a:r>
              <a:rPr lang="en-US" sz="2500" b="1" dirty="0">
                <a:solidFill>
                  <a:srgbClr val="000005"/>
                </a:solidFill>
                <a:effectLst/>
                <a:latin typeface="+mn-lt"/>
              </a:rPr>
              <a:t>Whereas trial store 88 customers increase is insignificant.</a:t>
            </a:r>
            <a:endParaRPr lang="en-IN" sz="2500" b="1" dirty="0">
              <a:latin typeface="+mn-lt"/>
            </a:endParaRPr>
          </a:p>
        </p:txBody>
      </p:sp>
      <p:pic>
        <p:nvPicPr>
          <p:cNvPr id="5" name="Content Placeholder 4">
            <a:extLst>
              <a:ext uri="{FF2B5EF4-FFF2-40B4-BE49-F238E27FC236}">
                <a16:creationId xmlns:a16="http://schemas.microsoft.com/office/drawing/2014/main" id="{2E408843-91B1-4ED2-85CB-A050FE8816AE}"/>
              </a:ext>
            </a:extLst>
          </p:cNvPr>
          <p:cNvPicPr>
            <a:picLocks noGrp="1" noChangeAspect="1"/>
          </p:cNvPicPr>
          <p:nvPr>
            <p:ph idx="1"/>
          </p:nvPr>
        </p:nvPicPr>
        <p:blipFill>
          <a:blip r:embed="rId2"/>
          <a:stretch>
            <a:fillRect/>
          </a:stretch>
        </p:blipFill>
        <p:spPr>
          <a:xfrm>
            <a:off x="1097280" y="2434307"/>
            <a:ext cx="10058400" cy="3504854"/>
          </a:xfrm>
        </p:spPr>
      </p:pic>
    </p:spTree>
    <p:extLst>
      <p:ext uri="{BB962C8B-B14F-4D97-AF65-F5344CB8AC3E}">
        <p14:creationId xmlns:p14="http://schemas.microsoft.com/office/powerpoint/2010/main" val="268947218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{38FC41EB-0714-4BDA-9571-FCCA664951AA}tf11437505_win32</Template>
  <TotalTime>54</TotalTime>
  <Words>670</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Georgia Pro Cond Light</vt:lpstr>
      <vt:lpstr>Helvetica Neue</vt:lpstr>
      <vt:lpstr>Roboto</vt:lpstr>
      <vt:lpstr>Roboto Light</vt:lpstr>
      <vt:lpstr>Roboto Medium</vt:lpstr>
      <vt:lpstr>Speak Pro</vt:lpstr>
      <vt:lpstr>Wingdings</vt:lpstr>
      <vt:lpstr>RetrospectVTI</vt:lpstr>
      <vt:lpstr>Category review: Chips </vt:lpstr>
      <vt:lpstr>Table of content</vt:lpstr>
      <vt:lpstr>Problem statement</vt:lpstr>
      <vt:lpstr>Executive Summary</vt:lpstr>
      <vt:lpstr>Category</vt:lpstr>
      <vt:lpstr>Affluence doesn’t seem to affect quantity of purchase per customer.  Older and Young Family segment have the highest average purchase units  per unique customer</vt:lpstr>
      <vt:lpstr>Sales mainly came from Budget - older families, Mainstream - young  singles/couples, and Mainstream - retirees. In total, older customers buy  more than younger customers. Non-premium customers buy more than  premium customers.</vt:lpstr>
      <vt:lpstr>TRAIL STORE PERFORMANCE</vt:lpstr>
      <vt:lpstr>Trial store 77 and 86 had significant increase in number of customers during  Trial period compared to Control stores, proving an effective trial run.  Whereas trial store 88 customers increase is insignificant.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review: Chips </dc:title>
  <dc:creator>Vikrant Thakur</dc:creator>
  <cp:lastModifiedBy>Vikrant Thakur</cp:lastModifiedBy>
  <cp:revision>34</cp:revision>
  <dcterms:created xsi:type="dcterms:W3CDTF">2021-01-06T10:33:23Z</dcterms:created>
  <dcterms:modified xsi:type="dcterms:W3CDTF">2021-01-09T07:36:24Z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