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Playfair Display"/>
      <p:regular r:id="rId30"/>
      <p:bold r:id="rId31"/>
      <p:italic r:id="rId32"/>
      <p:boldItalic r:id="rId33"/>
    </p:embeddedFont>
    <p:embeddedFont>
      <p:font typeface="PT Sans Narrow"/>
      <p:regular r:id="rId34"/>
      <p:bold r:id="rId35"/>
    </p:embeddedFont>
    <p:embeddedFont>
      <p:font typeface="Comfortaa"/>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ECE9F93-07CB-4B5D-8369-03E812DCDDB2}">
  <a:tblStyle styleId="{DECE9F93-07CB-4B5D-8369-03E812DCDDB2}"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6.xml"/><Relationship Id="rId33" Type="http://schemas.openxmlformats.org/officeDocument/2006/relationships/font" Target="fonts/PlayfairDisplay-boldItalic.fntdata"/><Relationship Id="rId10" Type="http://schemas.openxmlformats.org/officeDocument/2006/relationships/slide" Target="slides/slide5.xml"/><Relationship Id="rId32" Type="http://schemas.openxmlformats.org/officeDocument/2006/relationships/font" Target="fonts/PlayfairDisplay-italic.fntdata"/><Relationship Id="rId13" Type="http://schemas.openxmlformats.org/officeDocument/2006/relationships/slide" Target="slides/slide8.xml"/><Relationship Id="rId35" Type="http://schemas.openxmlformats.org/officeDocument/2006/relationships/font" Target="fonts/PTSansNarrow-bold.fntdata"/><Relationship Id="rId12" Type="http://schemas.openxmlformats.org/officeDocument/2006/relationships/slide" Target="slides/slide7.xml"/><Relationship Id="rId34" Type="http://schemas.openxmlformats.org/officeDocument/2006/relationships/font" Target="fonts/PTSansNarrow-regular.fntdata"/><Relationship Id="rId15" Type="http://schemas.openxmlformats.org/officeDocument/2006/relationships/slide" Target="slides/slide10.xml"/><Relationship Id="rId37" Type="http://schemas.openxmlformats.org/officeDocument/2006/relationships/font" Target="fonts/Comfortaa-bold.fntdata"/><Relationship Id="rId14" Type="http://schemas.openxmlformats.org/officeDocument/2006/relationships/slide" Target="slides/slide9.xml"/><Relationship Id="rId36" Type="http://schemas.openxmlformats.org/officeDocument/2006/relationships/font" Target="fonts/Comfortaa-regular.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25" y="1050864"/>
            <a:ext cx="7136700" cy="1022400"/>
          </a:xfrm>
          <a:prstGeom prst="rect">
            <a:avLst/>
          </a:prstGeom>
        </p:spPr>
        <p:txBody>
          <a:bodyPr anchorCtr="0" anchor="b" bIns="91425" lIns="91425" rIns="91425" wrap="square" tIns="91425">
            <a:noAutofit/>
          </a:bodyPr>
          <a:lstStyle/>
          <a:p>
            <a:pPr lvl="0">
              <a:spcBef>
                <a:spcPts val="0"/>
              </a:spcBef>
              <a:buNone/>
            </a:pPr>
            <a:r>
              <a:rPr lang="en" sz="4000">
                <a:latin typeface="Playfair Display"/>
                <a:ea typeface="Playfair Display"/>
                <a:cs typeface="Playfair Display"/>
                <a:sym typeface="Playfair Display"/>
              </a:rPr>
              <a:t>Project 18-Topic Modelling </a:t>
            </a:r>
          </a:p>
        </p:txBody>
      </p:sp>
      <p:sp>
        <p:nvSpPr>
          <p:cNvPr id="67" name="Shape 67"/>
          <p:cNvSpPr txBox="1"/>
          <p:nvPr>
            <p:ph idx="1" type="subTitle"/>
          </p:nvPr>
        </p:nvSpPr>
        <p:spPr>
          <a:xfrm>
            <a:off x="2136750" y="2612832"/>
            <a:ext cx="4870500" cy="1279800"/>
          </a:xfrm>
          <a:prstGeom prst="rect">
            <a:avLst/>
          </a:prstGeom>
        </p:spPr>
        <p:txBody>
          <a:bodyPr anchorCtr="0" anchor="t" bIns="91425" lIns="91425" rIns="91425" wrap="square" tIns="91425">
            <a:noAutofit/>
          </a:bodyPr>
          <a:lstStyle/>
          <a:p>
            <a:pPr lvl="0">
              <a:spcBef>
                <a:spcPts val="0"/>
              </a:spcBef>
              <a:buNone/>
            </a:pPr>
            <a:r>
              <a:rPr lang="en">
                <a:latin typeface="Comic Sans MS"/>
                <a:ea typeface="Comic Sans MS"/>
                <a:cs typeface="Comic Sans MS"/>
                <a:sym typeface="Comic Sans MS"/>
              </a:rPr>
              <a:t>By-Team 18</a:t>
            </a:r>
          </a:p>
          <a:p>
            <a:pPr lvl="0">
              <a:spcBef>
                <a:spcPts val="0"/>
              </a:spcBef>
              <a:buNone/>
            </a:pPr>
            <a:r>
              <a:rPr lang="en">
                <a:latin typeface="Comic Sans MS"/>
                <a:ea typeface="Comic Sans MS"/>
                <a:cs typeface="Comic Sans MS"/>
                <a:sym typeface="Comic Sans MS"/>
              </a:rPr>
              <a:t> Akhil Singh, Ishan Bansal, Vikrant Goyal, Paawan Gupta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lgn="ctr">
              <a:spcBef>
                <a:spcPts val="0"/>
              </a:spcBef>
              <a:buNone/>
            </a:pPr>
            <a:r>
              <a:rPr lang="en"/>
              <a:t>Steps Followed</a:t>
            </a:r>
          </a:p>
        </p:txBody>
      </p:sp>
      <p:sp>
        <p:nvSpPr>
          <p:cNvPr id="124" name="Shape 124"/>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spcBef>
                <a:spcPts val="0"/>
              </a:spcBef>
              <a:buNone/>
            </a:pPr>
            <a:r>
              <a:rPr b="1" lang="en"/>
              <a:t>Data Preprocessing</a:t>
            </a:r>
            <a:r>
              <a:rPr b="1" lang="en"/>
              <a:t>:</a:t>
            </a:r>
          </a:p>
          <a:p>
            <a:pPr indent="-342900" lvl="0" marL="457200" rtl="0">
              <a:spcBef>
                <a:spcPts val="0"/>
              </a:spcBef>
              <a:spcAft>
                <a:spcPts val="0"/>
              </a:spcAft>
              <a:buSzPct val="100000"/>
              <a:buAutoNum type="arabicParenR"/>
            </a:pPr>
            <a:r>
              <a:rPr lang="en"/>
              <a:t>Dataset used: bbc news, bbc sports</a:t>
            </a:r>
          </a:p>
          <a:p>
            <a:pPr indent="-342900" lvl="0" marL="457200" rtl="0">
              <a:spcBef>
                <a:spcPts val="0"/>
              </a:spcBef>
              <a:spcAft>
                <a:spcPts val="0"/>
              </a:spcAft>
              <a:buSzPct val="100000"/>
              <a:buAutoNum type="arabicParenR"/>
            </a:pPr>
            <a:r>
              <a:rPr lang="en"/>
              <a:t>Various NLP preprocessing techniques like removing stop words,punctuation marks were applied to get a cleaned corpus.</a:t>
            </a:r>
          </a:p>
          <a:p>
            <a:pPr indent="-342900" lvl="0" marL="457200" rtl="0">
              <a:spcBef>
                <a:spcPts val="0"/>
              </a:spcBef>
              <a:spcAft>
                <a:spcPts val="0"/>
              </a:spcAft>
              <a:buSzPct val="100000"/>
              <a:buAutoNum type="arabicParenR"/>
            </a:pPr>
            <a:r>
              <a:rPr lang="en"/>
              <a:t>Words with POS tags as NN,NNP and NNS would be the only one that contribute to find good topic distributions.</a:t>
            </a:r>
          </a:p>
          <a:p>
            <a:pPr indent="-342900" lvl="0" marL="457200" rtl="0">
              <a:spcBef>
                <a:spcPts val="0"/>
              </a:spcBef>
              <a:buSzPct val="100000"/>
              <a:buAutoNum type="arabicParenR"/>
            </a:pPr>
            <a:r>
              <a:rPr lang="en"/>
              <a:t>Used nltk tokenizer and stemmer(Porter’s algorithm) to get a clean unbiased list of words.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lgn="ctr">
              <a:spcBef>
                <a:spcPts val="0"/>
              </a:spcBef>
              <a:buNone/>
            </a:pPr>
            <a:r>
              <a:rPr lang="en"/>
              <a:t>Steps</a:t>
            </a:r>
            <a:r>
              <a:rPr lang="en"/>
              <a:t> Followed...Continued</a:t>
            </a:r>
          </a:p>
          <a:p>
            <a:pPr lvl="0">
              <a:spcBef>
                <a:spcPts val="0"/>
              </a:spcBef>
              <a:buNone/>
            </a:pPr>
            <a:r>
              <a:t/>
            </a:r>
            <a:endParaRPr/>
          </a:p>
        </p:txBody>
      </p:sp>
      <p:sp>
        <p:nvSpPr>
          <p:cNvPr id="130" name="Shape 13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b="1" lang="en"/>
              <a:t>Implementation of the LDA model:</a:t>
            </a:r>
          </a:p>
          <a:p>
            <a:pPr lvl="0">
              <a:spcBef>
                <a:spcPts val="0"/>
              </a:spcBef>
              <a:buNone/>
            </a:pPr>
            <a:r>
              <a:rPr lang="en"/>
              <a:t>1)Initialized the topic assignment matrix with random topics and populated the word-topic matrix and document-topic matrix according to this random assignments.</a:t>
            </a:r>
          </a:p>
          <a:p>
            <a:pPr lvl="0">
              <a:spcBef>
                <a:spcPts val="0"/>
              </a:spcBef>
              <a:buNone/>
            </a:pPr>
            <a:r>
              <a:rPr lang="en"/>
              <a:t>2)The further process follows the </a:t>
            </a:r>
            <a:r>
              <a:rPr b="1" lang="en"/>
              <a:t>E</a:t>
            </a:r>
            <a:r>
              <a:rPr b="1" lang="en"/>
              <a:t>xpectation-Maximization</a:t>
            </a:r>
            <a:r>
              <a:rPr lang="en"/>
              <a:t> algorithm in which we iteratively estimate the new probabilities with this initial matrices and then change each of the matrices according to the new </a:t>
            </a:r>
            <a:r>
              <a:rPr lang="en"/>
              <a:t>probabilities</a:t>
            </a:r>
            <a:r>
              <a:rPr lang="en"/>
              <a:t> calculated in the expectation step and used Gibbs sampling too.</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lgn="ctr">
              <a:spcBef>
                <a:spcPts val="0"/>
              </a:spcBef>
              <a:buNone/>
            </a:pPr>
            <a:r>
              <a:rPr lang="en"/>
              <a:t>Steps</a:t>
            </a:r>
            <a:r>
              <a:rPr lang="en"/>
              <a:t> Followed...Continued</a:t>
            </a:r>
          </a:p>
          <a:p>
            <a:pPr lvl="0" rtl="0">
              <a:spcBef>
                <a:spcPts val="0"/>
              </a:spcBef>
              <a:buNone/>
            </a:pPr>
            <a:r>
              <a:t/>
            </a:r>
            <a:endParaRPr/>
          </a:p>
        </p:txBody>
      </p:sp>
      <p:sp>
        <p:nvSpPr>
          <p:cNvPr id="136" name="Shape 136"/>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a:t>3) Then we finally find the word probability distribution in each topic and the topic distribution in each document.</a:t>
            </a:r>
          </a:p>
          <a:p>
            <a:pPr lvl="0">
              <a:spcBef>
                <a:spcPts val="0"/>
              </a:spcBef>
              <a:buNone/>
            </a:pPr>
            <a:r>
              <a:rPr b="1" lang="en"/>
              <a:t>Implementation of Text Classification(Application of LDA):</a:t>
            </a:r>
          </a:p>
          <a:p>
            <a:pPr lvl="0">
              <a:spcBef>
                <a:spcPts val="0"/>
              </a:spcBef>
              <a:buNone/>
            </a:pPr>
            <a:r>
              <a:rPr lang="en"/>
              <a:t>Used the topic distribution for each document as its feature vector and did document classification with the help of SVM.</a:t>
            </a:r>
          </a:p>
          <a:p>
            <a:pPr lvl="0">
              <a:spcBef>
                <a:spcPts val="0"/>
              </a:spcBef>
              <a:buNone/>
            </a:pPr>
            <a:r>
              <a:t/>
            </a:r>
            <a:endParaRP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237900" y="1997175"/>
            <a:ext cx="8520600" cy="707400"/>
          </a:xfrm>
          <a:prstGeom prst="rect">
            <a:avLst/>
          </a:prstGeom>
        </p:spPr>
        <p:txBody>
          <a:bodyPr anchorCtr="0" anchor="t" bIns="91425" lIns="91425" rIns="91425" wrap="square" tIns="91425">
            <a:noAutofit/>
          </a:bodyPr>
          <a:lstStyle/>
          <a:p>
            <a:pPr lvl="0" rtl="0" algn="ctr">
              <a:spcBef>
                <a:spcPts val="0"/>
              </a:spcBef>
              <a:buNone/>
            </a:pPr>
            <a:r>
              <a:rPr lang="en"/>
              <a:t>Results and Simulations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graphicFrame>
        <p:nvGraphicFramePr>
          <p:cNvPr id="146" name="Shape 146"/>
          <p:cNvGraphicFramePr/>
          <p:nvPr/>
        </p:nvGraphicFramePr>
        <p:xfrm>
          <a:off x="476550" y="595825"/>
          <a:ext cx="3000000" cy="3000000"/>
        </p:xfrm>
        <a:graphic>
          <a:graphicData uri="http://schemas.openxmlformats.org/drawingml/2006/table">
            <a:tbl>
              <a:tblPr>
                <a:noFill/>
                <a:tableStyleId>{DECE9F93-07CB-4B5D-8369-03E812DCDDB2}</a:tableStyleId>
              </a:tblPr>
              <a:tblGrid>
                <a:gridCol w="2816400"/>
                <a:gridCol w="2816400"/>
                <a:gridCol w="2816400"/>
              </a:tblGrid>
              <a:tr h="777150">
                <a:tc>
                  <a:txBody>
                    <a:bodyPr>
                      <a:noAutofit/>
                    </a:bodyPr>
                    <a:lstStyle/>
                    <a:p>
                      <a:pPr lvl="0" algn="ctr">
                        <a:spcBef>
                          <a:spcPts val="0"/>
                        </a:spcBef>
                        <a:buNone/>
                      </a:pPr>
                      <a:r>
                        <a:rPr b="1" lang="en" sz="2400">
                          <a:latin typeface="Comfortaa"/>
                          <a:ea typeface="Comfortaa"/>
                          <a:cs typeface="Comfortaa"/>
                          <a:sym typeface="Comfortaa"/>
                        </a:rPr>
                        <a:t>No of Topics</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rgbClr val="E69138"/>
                    </a:solidFill>
                  </a:tcPr>
                </a:tc>
                <a:tc>
                  <a:txBody>
                    <a:bodyPr>
                      <a:noAutofit/>
                    </a:bodyPr>
                    <a:lstStyle/>
                    <a:p>
                      <a:pPr lvl="0" algn="ctr">
                        <a:spcBef>
                          <a:spcPts val="0"/>
                        </a:spcBef>
                        <a:buNone/>
                      </a:pPr>
                      <a:r>
                        <a:rPr b="1" lang="en" sz="2400">
                          <a:latin typeface="Comfortaa"/>
                          <a:ea typeface="Comfortaa"/>
                          <a:cs typeface="Comfortaa"/>
                          <a:sym typeface="Comfortaa"/>
                        </a:rPr>
                        <a:t>Labels</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rgbClr val="E69138"/>
                    </a:solidFill>
                  </a:tcPr>
                </a:tc>
                <a:tc>
                  <a:txBody>
                    <a:bodyPr>
                      <a:noAutofit/>
                    </a:bodyPr>
                    <a:lstStyle/>
                    <a:p>
                      <a:pPr lvl="0" algn="ctr">
                        <a:spcBef>
                          <a:spcPts val="0"/>
                        </a:spcBef>
                        <a:buNone/>
                      </a:pPr>
                      <a:r>
                        <a:rPr b="1" lang="en" sz="2400">
                          <a:latin typeface="Comfortaa"/>
                          <a:ea typeface="Comfortaa"/>
                          <a:cs typeface="Comfortaa"/>
                          <a:sym typeface="Comfortaa"/>
                        </a:rPr>
                        <a:t>Accuracy</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rgbClr val="E69138"/>
                    </a:solidFill>
                  </a:tcPr>
                </a:tc>
              </a:tr>
              <a:tr h="754550">
                <a:tc>
                  <a:txBody>
                    <a:bodyPr>
                      <a:noAutofit/>
                    </a:bodyPr>
                    <a:lstStyle/>
                    <a:p>
                      <a:pPr lvl="0" algn="ctr">
                        <a:spcBef>
                          <a:spcPts val="0"/>
                        </a:spcBef>
                        <a:buNone/>
                      </a:pPr>
                      <a:r>
                        <a:rPr lang="en" sz="1800">
                          <a:latin typeface="Roboto"/>
                          <a:ea typeface="Roboto"/>
                          <a:cs typeface="Roboto"/>
                          <a:sym typeface="Roboto"/>
                        </a:rPr>
                        <a:t>2</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rgbClr val="FCE5CD"/>
                    </a:solidFill>
                  </a:tcPr>
                </a:tc>
                <a:tc>
                  <a:txBody>
                    <a:bodyPr>
                      <a:noAutofit/>
                    </a:bodyPr>
                    <a:lstStyle/>
                    <a:p>
                      <a:pPr lvl="0" rtl="0" algn="ctr">
                        <a:lnSpc>
                          <a:spcPct val="115000"/>
                        </a:lnSpc>
                        <a:spcBef>
                          <a:spcPts val="0"/>
                        </a:spcBef>
                        <a:spcAft>
                          <a:spcPts val="1600"/>
                        </a:spcAft>
                        <a:buNone/>
                      </a:pPr>
                      <a:r>
                        <a:rPr lang="en" sz="1800">
                          <a:solidFill>
                            <a:schemeClr val="dk2"/>
                          </a:solidFill>
                          <a:latin typeface="Roboto"/>
                          <a:ea typeface="Roboto"/>
                          <a:cs typeface="Roboto"/>
                          <a:sym typeface="Roboto"/>
                        </a:rPr>
                        <a:t>Sports,Entertainment</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rgbClr val="FCE5CD"/>
                    </a:solidFill>
                  </a:tcPr>
                </a:tc>
                <a:tc>
                  <a:txBody>
                    <a:bodyPr>
                      <a:noAutofit/>
                    </a:bodyPr>
                    <a:lstStyle/>
                    <a:p>
                      <a:pPr lvl="0" algn="ctr">
                        <a:spcBef>
                          <a:spcPts val="0"/>
                        </a:spcBef>
                        <a:buNone/>
                      </a:pPr>
                      <a:r>
                        <a:rPr lang="en" sz="1800">
                          <a:latin typeface="Roboto"/>
                          <a:ea typeface="Roboto"/>
                          <a:cs typeface="Roboto"/>
                          <a:sym typeface="Roboto"/>
                        </a:rPr>
                        <a:t>64.5%</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rgbClr val="FCE5CD"/>
                    </a:solidFill>
                  </a:tcPr>
                </a:tc>
              </a:tr>
              <a:tr h="754550">
                <a:tc>
                  <a:txBody>
                    <a:bodyPr>
                      <a:noAutofit/>
                    </a:bodyPr>
                    <a:lstStyle/>
                    <a:p>
                      <a:pPr lvl="0" algn="ctr">
                        <a:spcBef>
                          <a:spcPts val="0"/>
                        </a:spcBef>
                        <a:buNone/>
                      </a:pPr>
                      <a:r>
                        <a:rPr lang="en" sz="1800">
                          <a:latin typeface="Roboto"/>
                          <a:ea typeface="Roboto"/>
                          <a:cs typeface="Roboto"/>
                          <a:sym typeface="Roboto"/>
                        </a:rPr>
                        <a:t>3</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rgbClr val="FCE5CD"/>
                    </a:solidFill>
                  </a:tcPr>
                </a:tc>
                <a:tc>
                  <a:txBody>
                    <a:bodyPr>
                      <a:noAutofit/>
                    </a:bodyPr>
                    <a:lstStyle/>
                    <a:p>
                      <a:pPr lvl="0" rtl="0" algn="ctr">
                        <a:lnSpc>
                          <a:spcPct val="115000"/>
                        </a:lnSpc>
                        <a:spcBef>
                          <a:spcPts val="0"/>
                        </a:spcBef>
                        <a:spcAft>
                          <a:spcPts val="1600"/>
                        </a:spcAft>
                        <a:buNone/>
                      </a:pPr>
                      <a:r>
                        <a:rPr lang="en" sz="1800">
                          <a:solidFill>
                            <a:schemeClr val="dk2"/>
                          </a:solidFill>
                          <a:latin typeface="Roboto"/>
                          <a:ea typeface="Roboto"/>
                          <a:cs typeface="Roboto"/>
                          <a:sym typeface="Roboto"/>
                        </a:rPr>
                        <a:t>Tennis,Athletic,Cricket</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rgbClr val="FCE5CD"/>
                    </a:solidFill>
                  </a:tcPr>
                </a:tc>
                <a:tc>
                  <a:txBody>
                    <a:bodyPr>
                      <a:noAutofit/>
                    </a:bodyPr>
                    <a:lstStyle/>
                    <a:p>
                      <a:pPr lvl="0" algn="ctr">
                        <a:spcBef>
                          <a:spcPts val="0"/>
                        </a:spcBef>
                        <a:buNone/>
                      </a:pPr>
                      <a:r>
                        <a:rPr lang="en" sz="1800">
                          <a:latin typeface="Roboto"/>
                          <a:ea typeface="Roboto"/>
                          <a:cs typeface="Roboto"/>
                          <a:sym typeface="Roboto"/>
                        </a:rPr>
                        <a:t>49.6%</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rgbClr val="FCE5CD"/>
                    </a:solidFill>
                  </a:tcPr>
                </a:tc>
              </a:tr>
              <a:tr h="754550">
                <a:tc>
                  <a:txBody>
                    <a:bodyPr>
                      <a:noAutofit/>
                    </a:bodyPr>
                    <a:lstStyle/>
                    <a:p>
                      <a:pPr lvl="0" algn="ctr">
                        <a:spcBef>
                          <a:spcPts val="0"/>
                        </a:spcBef>
                        <a:buNone/>
                      </a:pPr>
                      <a:r>
                        <a:rPr lang="en" sz="1800">
                          <a:latin typeface="Roboto"/>
                          <a:ea typeface="Roboto"/>
                          <a:cs typeface="Roboto"/>
                          <a:sym typeface="Roboto"/>
                        </a:rPr>
                        <a:t>3</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rgbClr val="FCE5CD"/>
                    </a:solidFill>
                  </a:tcPr>
                </a:tc>
                <a:tc>
                  <a:txBody>
                    <a:bodyPr>
                      <a:noAutofit/>
                    </a:bodyPr>
                    <a:lstStyle/>
                    <a:p>
                      <a:pPr lvl="0" rtl="0" algn="ctr">
                        <a:lnSpc>
                          <a:spcPct val="115000"/>
                        </a:lnSpc>
                        <a:spcBef>
                          <a:spcPts val="0"/>
                        </a:spcBef>
                        <a:spcAft>
                          <a:spcPts val="1600"/>
                        </a:spcAft>
                        <a:buNone/>
                      </a:pPr>
                      <a:r>
                        <a:rPr lang="en" sz="1800">
                          <a:solidFill>
                            <a:schemeClr val="dk2"/>
                          </a:solidFill>
                          <a:latin typeface="Roboto"/>
                          <a:ea typeface="Roboto"/>
                          <a:cs typeface="Roboto"/>
                          <a:sym typeface="Roboto"/>
                        </a:rPr>
                        <a:t>Tennis,Football,Rugby</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rgbClr val="FCE5CD"/>
                    </a:solidFill>
                  </a:tcPr>
                </a:tc>
                <a:tc>
                  <a:txBody>
                    <a:bodyPr>
                      <a:noAutofit/>
                    </a:bodyPr>
                    <a:lstStyle/>
                    <a:p>
                      <a:pPr lvl="0" algn="ctr">
                        <a:spcBef>
                          <a:spcPts val="0"/>
                        </a:spcBef>
                        <a:buNone/>
                      </a:pPr>
                      <a:r>
                        <a:rPr lang="en" sz="1800">
                          <a:latin typeface="Roboto"/>
                          <a:ea typeface="Roboto"/>
                          <a:cs typeface="Roboto"/>
                          <a:sym typeface="Roboto"/>
                        </a:rPr>
                        <a:t>44.4%</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rgbClr val="FCE5CD"/>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 type="body"/>
          </p:nvPr>
        </p:nvSpPr>
        <p:spPr>
          <a:xfrm>
            <a:off x="267425" y="188925"/>
            <a:ext cx="8520600" cy="47406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rPr lang="en"/>
              <a:t>Topics - 2 </a:t>
            </a:r>
          </a:p>
          <a:p>
            <a:pPr lvl="0">
              <a:spcBef>
                <a:spcPts val="0"/>
              </a:spcBef>
              <a:buNone/>
            </a:pPr>
            <a:r>
              <a:rPr lang="en"/>
              <a:t>Labels - Sports,Entertainment</a:t>
            </a:r>
          </a:p>
          <a:p>
            <a:pPr lvl="0">
              <a:spcBef>
                <a:spcPts val="0"/>
              </a:spcBef>
              <a:buNone/>
            </a:pPr>
            <a:r>
              <a:rPr lang="en"/>
              <a:t>Accuracy - 64.5%</a:t>
            </a:r>
          </a:p>
        </p:txBody>
      </p:sp>
      <p:pic>
        <p:nvPicPr>
          <p:cNvPr id="152" name="Shape 152"/>
          <p:cNvPicPr preferRelativeResize="0"/>
          <p:nvPr/>
        </p:nvPicPr>
        <p:blipFill>
          <a:blip r:embed="rId3">
            <a:alphaModFix/>
          </a:blip>
          <a:stretch>
            <a:fillRect/>
          </a:stretch>
        </p:blipFill>
        <p:spPr>
          <a:xfrm>
            <a:off x="0" y="3741825"/>
            <a:ext cx="9069376" cy="634200"/>
          </a:xfrm>
          <a:prstGeom prst="rect">
            <a:avLst/>
          </a:prstGeom>
          <a:noFill/>
          <a:ln>
            <a:noFill/>
          </a:ln>
        </p:spPr>
      </p:pic>
      <p:pic>
        <p:nvPicPr>
          <p:cNvPr id="153" name="Shape 153"/>
          <p:cNvPicPr preferRelativeResize="0"/>
          <p:nvPr/>
        </p:nvPicPr>
        <p:blipFill>
          <a:blip r:embed="rId4">
            <a:alphaModFix/>
          </a:blip>
          <a:stretch>
            <a:fillRect/>
          </a:stretch>
        </p:blipFill>
        <p:spPr>
          <a:xfrm>
            <a:off x="5039853" y="188925"/>
            <a:ext cx="4029526" cy="3552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407325" y="152025"/>
            <a:ext cx="8520600" cy="33027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rPr lang="en"/>
              <a:t>Topics - 3</a:t>
            </a:r>
          </a:p>
          <a:p>
            <a:pPr lvl="0" rtl="0">
              <a:spcBef>
                <a:spcPts val="0"/>
              </a:spcBef>
              <a:buNone/>
            </a:pPr>
            <a:r>
              <a:rPr lang="en"/>
              <a:t>Labels - Tennis,Athletic,Cricket</a:t>
            </a:r>
          </a:p>
          <a:p>
            <a:pPr lvl="0" rtl="0">
              <a:spcBef>
                <a:spcPts val="0"/>
              </a:spcBef>
              <a:buNone/>
            </a:pPr>
            <a:r>
              <a:rPr lang="en"/>
              <a:t>Accuracy - 49.6%</a:t>
            </a:r>
          </a:p>
          <a:p>
            <a:pPr lvl="0" rtl="0">
              <a:spcBef>
                <a:spcPts val="0"/>
              </a:spcBef>
              <a:buNone/>
            </a:pPr>
            <a:r>
              <a:t/>
            </a:r>
            <a:endParaRPr/>
          </a:p>
        </p:txBody>
      </p:sp>
      <p:pic>
        <p:nvPicPr>
          <p:cNvPr id="159" name="Shape 159"/>
          <p:cNvPicPr preferRelativeResize="0"/>
          <p:nvPr/>
        </p:nvPicPr>
        <p:blipFill>
          <a:blip r:embed="rId3">
            <a:alphaModFix/>
          </a:blip>
          <a:stretch>
            <a:fillRect/>
          </a:stretch>
        </p:blipFill>
        <p:spPr>
          <a:xfrm>
            <a:off x="5191413" y="556775"/>
            <a:ext cx="3736511" cy="3302700"/>
          </a:xfrm>
          <a:prstGeom prst="rect">
            <a:avLst/>
          </a:prstGeom>
          <a:noFill/>
          <a:ln>
            <a:noFill/>
          </a:ln>
        </p:spPr>
      </p:pic>
      <p:pic>
        <p:nvPicPr>
          <p:cNvPr id="160" name="Shape 160"/>
          <p:cNvPicPr preferRelativeResize="0"/>
          <p:nvPr/>
        </p:nvPicPr>
        <p:blipFill>
          <a:blip r:embed="rId4">
            <a:alphaModFix/>
          </a:blip>
          <a:stretch>
            <a:fillRect/>
          </a:stretch>
        </p:blipFill>
        <p:spPr>
          <a:xfrm>
            <a:off x="34350" y="3859475"/>
            <a:ext cx="9079300" cy="1106925"/>
          </a:xfrm>
          <a:prstGeom prst="rect">
            <a:avLst/>
          </a:prstGeom>
          <a:noFill/>
          <a:ln>
            <a:noFill/>
          </a:ln>
        </p:spPr>
      </p:pic>
      <p:pic>
        <p:nvPicPr>
          <p:cNvPr id="161" name="Shape 161"/>
          <p:cNvPicPr preferRelativeResize="0"/>
          <p:nvPr/>
        </p:nvPicPr>
        <p:blipFill>
          <a:blip r:embed="rId5">
            <a:alphaModFix/>
          </a:blip>
          <a:stretch>
            <a:fillRect/>
          </a:stretch>
        </p:blipFill>
        <p:spPr>
          <a:xfrm>
            <a:off x="34350" y="3859475"/>
            <a:ext cx="9079299" cy="1106925"/>
          </a:xfrm>
          <a:prstGeom prst="rect">
            <a:avLst/>
          </a:prstGeom>
          <a:noFill/>
          <a:ln>
            <a:noFill/>
          </a:ln>
        </p:spPr>
      </p:pic>
      <p:pic>
        <p:nvPicPr>
          <p:cNvPr id="162" name="Shape 162"/>
          <p:cNvPicPr preferRelativeResize="0"/>
          <p:nvPr/>
        </p:nvPicPr>
        <p:blipFill>
          <a:blip r:embed="rId6">
            <a:alphaModFix/>
          </a:blip>
          <a:stretch>
            <a:fillRect/>
          </a:stretch>
        </p:blipFill>
        <p:spPr>
          <a:xfrm>
            <a:off x="5191425" y="565607"/>
            <a:ext cx="3736501" cy="32938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idx="1" type="body"/>
          </p:nvPr>
        </p:nvSpPr>
        <p:spPr>
          <a:xfrm>
            <a:off x="407325" y="152025"/>
            <a:ext cx="8520600" cy="33027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rPr lang="en"/>
              <a:t>Topics - 3</a:t>
            </a:r>
          </a:p>
          <a:p>
            <a:pPr lvl="0">
              <a:spcBef>
                <a:spcPts val="0"/>
              </a:spcBef>
              <a:buNone/>
            </a:pPr>
            <a:r>
              <a:rPr lang="en"/>
              <a:t>Labels - Tennis,Football,Rugby</a:t>
            </a:r>
          </a:p>
          <a:p>
            <a:pPr lvl="0">
              <a:spcBef>
                <a:spcPts val="0"/>
              </a:spcBef>
              <a:buNone/>
            </a:pPr>
            <a:r>
              <a:rPr lang="en"/>
              <a:t>Accuracy - 44.4%</a:t>
            </a:r>
          </a:p>
          <a:p>
            <a:pPr lvl="0">
              <a:spcBef>
                <a:spcPts val="0"/>
              </a:spcBef>
              <a:buNone/>
            </a:pPr>
            <a:r>
              <a:t/>
            </a:r>
            <a:endParaRPr/>
          </a:p>
        </p:txBody>
      </p:sp>
      <p:pic>
        <p:nvPicPr>
          <p:cNvPr id="168" name="Shape 168"/>
          <p:cNvPicPr preferRelativeResize="0"/>
          <p:nvPr/>
        </p:nvPicPr>
        <p:blipFill>
          <a:blip r:embed="rId3">
            <a:alphaModFix/>
          </a:blip>
          <a:stretch>
            <a:fillRect/>
          </a:stretch>
        </p:blipFill>
        <p:spPr>
          <a:xfrm>
            <a:off x="5191413" y="556775"/>
            <a:ext cx="3736511" cy="3302700"/>
          </a:xfrm>
          <a:prstGeom prst="rect">
            <a:avLst/>
          </a:prstGeom>
          <a:noFill/>
          <a:ln>
            <a:noFill/>
          </a:ln>
        </p:spPr>
      </p:pic>
      <p:pic>
        <p:nvPicPr>
          <p:cNvPr id="169" name="Shape 169"/>
          <p:cNvPicPr preferRelativeResize="0"/>
          <p:nvPr/>
        </p:nvPicPr>
        <p:blipFill>
          <a:blip r:embed="rId4">
            <a:alphaModFix/>
          </a:blip>
          <a:stretch>
            <a:fillRect/>
          </a:stretch>
        </p:blipFill>
        <p:spPr>
          <a:xfrm>
            <a:off x="34350" y="3859475"/>
            <a:ext cx="9079300" cy="1106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lgn="ctr">
              <a:spcBef>
                <a:spcPts val="0"/>
              </a:spcBef>
              <a:buNone/>
            </a:pPr>
            <a:r>
              <a:rPr lang="en"/>
              <a:t>Interclass and Intraclass Distances</a:t>
            </a:r>
          </a:p>
        </p:txBody>
      </p:sp>
      <p:sp>
        <p:nvSpPr>
          <p:cNvPr id="175" name="Shape 175"/>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a:t>                                       Dataset used : BBC sports</a:t>
            </a:r>
          </a:p>
          <a:p>
            <a:pPr lvl="0">
              <a:spcBef>
                <a:spcPts val="0"/>
              </a:spcBef>
              <a:buNone/>
            </a:pPr>
            <a:r>
              <a:t/>
            </a:r>
            <a:endParaRPr/>
          </a:p>
        </p:txBody>
      </p:sp>
      <p:pic>
        <p:nvPicPr>
          <p:cNvPr id="176" name="Shape 176"/>
          <p:cNvPicPr preferRelativeResize="0"/>
          <p:nvPr/>
        </p:nvPicPr>
        <p:blipFill>
          <a:blip r:embed="rId3">
            <a:alphaModFix/>
          </a:blip>
          <a:stretch>
            <a:fillRect/>
          </a:stretch>
        </p:blipFill>
        <p:spPr>
          <a:xfrm>
            <a:off x="1315725" y="1919775"/>
            <a:ext cx="6334826" cy="2825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252675" y="245775"/>
            <a:ext cx="8520600" cy="707400"/>
          </a:xfrm>
          <a:prstGeom prst="rect">
            <a:avLst/>
          </a:prstGeom>
        </p:spPr>
        <p:txBody>
          <a:bodyPr anchorCtr="0" anchor="t" bIns="91425" lIns="91425" rIns="91425" wrap="square" tIns="91425">
            <a:noAutofit/>
          </a:bodyPr>
          <a:lstStyle/>
          <a:p>
            <a:pPr lvl="0">
              <a:spcBef>
                <a:spcPts val="0"/>
              </a:spcBef>
              <a:buNone/>
            </a:pPr>
            <a:r>
              <a:rPr lang="en"/>
              <a:t>Milestones achieved</a:t>
            </a:r>
          </a:p>
        </p:txBody>
      </p:sp>
      <p:sp>
        <p:nvSpPr>
          <p:cNvPr id="182" name="Shape 182"/>
          <p:cNvSpPr txBox="1"/>
          <p:nvPr>
            <p:ph idx="1" type="body"/>
          </p:nvPr>
        </p:nvSpPr>
        <p:spPr>
          <a:xfrm>
            <a:off x="252675" y="1052325"/>
            <a:ext cx="8520600" cy="33027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AutoNum type="arabicParenR"/>
            </a:pPr>
            <a:r>
              <a:rPr lang="en"/>
              <a:t>Successfully implemented topic modelling with LDA from scratch and also applied Gibbs sampling to the same.</a:t>
            </a:r>
          </a:p>
          <a:p>
            <a:pPr indent="-342900" lvl="0" marL="457200" rtl="0">
              <a:spcBef>
                <a:spcPts val="0"/>
              </a:spcBef>
              <a:spcAft>
                <a:spcPts val="0"/>
              </a:spcAft>
              <a:buSzPct val="100000"/>
              <a:buAutoNum type="arabicParenR"/>
            </a:pPr>
            <a:r>
              <a:rPr lang="en"/>
              <a:t>For larger number of topics, we also tried using SVD for dimensionality reduction to extract the important features to run classifier on the same.</a:t>
            </a:r>
          </a:p>
          <a:p>
            <a:pPr indent="-342900" lvl="0" marL="457200" rtl="0">
              <a:spcBef>
                <a:spcPts val="0"/>
              </a:spcBef>
              <a:spcAft>
                <a:spcPts val="0"/>
              </a:spcAft>
              <a:buSzPct val="100000"/>
              <a:buAutoNum type="arabicParenR"/>
            </a:pPr>
            <a:r>
              <a:rPr lang="en"/>
              <a:t>Used the topic distribution of each document as its feature vector and used these feature vectors to do document classification using SVM resulting in a good accuracy. </a:t>
            </a:r>
          </a:p>
          <a:p>
            <a:pPr indent="-342900" lvl="0" marL="457200" rtl="0">
              <a:spcBef>
                <a:spcPts val="0"/>
              </a:spcBef>
              <a:spcAft>
                <a:spcPts val="0"/>
              </a:spcAft>
              <a:buSzPct val="100000"/>
              <a:buAutoNum type="arabicParenR"/>
            </a:pPr>
            <a:r>
              <a:rPr lang="en"/>
              <a:t>We also evaluated our LDA model by calculating interclass and intraclass separation.</a:t>
            </a:r>
          </a:p>
          <a:p>
            <a:pPr indent="-342900" lvl="0" marL="457200">
              <a:spcBef>
                <a:spcPts val="0"/>
              </a:spcBef>
              <a:buSzPct val="100000"/>
              <a:buAutoNum type="arabicParenR"/>
            </a:pPr>
            <a:r>
              <a:rPr lang="en"/>
              <a:t>We also implemented LSA(Latent Semantic Analysis) model using SVD and k-means clustering to find the similarity of word which is an another approach to do topic modelling.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Supervised Learning</a:t>
            </a:r>
          </a:p>
        </p:txBody>
      </p:sp>
      <p:sp>
        <p:nvSpPr>
          <p:cNvPr id="73" name="Shape 73"/>
          <p:cNvSpPr txBox="1"/>
          <p:nvPr>
            <p:ph idx="1" type="body"/>
          </p:nvPr>
        </p:nvSpPr>
        <p:spPr>
          <a:xfrm>
            <a:off x="311700" y="1266325"/>
            <a:ext cx="8520600" cy="3302700"/>
          </a:xfrm>
          <a:prstGeom prst="rect">
            <a:avLst/>
          </a:prstGeom>
        </p:spPr>
        <p:txBody>
          <a:bodyPr anchorCtr="0" anchor="ctr" bIns="91425" lIns="91425" rIns="91425" wrap="square" tIns="91425">
            <a:noAutofit/>
          </a:bodyPr>
          <a:lstStyle/>
          <a:p>
            <a:pPr indent="-342900" lvl="0" marL="457200" rtl="0">
              <a:lnSpc>
                <a:spcPct val="100000"/>
              </a:lnSpc>
              <a:spcBef>
                <a:spcPts val="0"/>
              </a:spcBef>
              <a:buClr>
                <a:srgbClr val="222222"/>
              </a:buClr>
              <a:buSzPct val="100000"/>
            </a:pPr>
            <a:r>
              <a:rPr lang="en">
                <a:solidFill>
                  <a:srgbClr val="222222"/>
                </a:solidFill>
                <a:highlight>
                  <a:srgbClr val="FFFFFF"/>
                </a:highlight>
              </a:rPr>
              <a:t>Input is a pair consisting of an input object and a desired output value.</a:t>
            </a:r>
          </a:p>
          <a:p>
            <a:pPr lvl="0" rtl="0">
              <a:lnSpc>
                <a:spcPct val="100000"/>
              </a:lnSpc>
              <a:spcBef>
                <a:spcPts val="0"/>
              </a:spcBef>
              <a:buNone/>
            </a:pPr>
            <a:r>
              <a:t/>
            </a:r>
            <a:endParaRPr>
              <a:solidFill>
                <a:srgbClr val="222222"/>
              </a:solidFill>
              <a:highlight>
                <a:srgbClr val="FFFFFF"/>
              </a:highlight>
            </a:endParaRPr>
          </a:p>
          <a:p>
            <a:pPr indent="-342900" lvl="0" marL="457200" rtl="0">
              <a:lnSpc>
                <a:spcPct val="100000"/>
              </a:lnSpc>
              <a:spcBef>
                <a:spcPts val="0"/>
              </a:spcBef>
              <a:buClr>
                <a:srgbClr val="222222"/>
              </a:buClr>
              <a:buSzPct val="100000"/>
            </a:pPr>
            <a:r>
              <a:rPr lang="en">
                <a:solidFill>
                  <a:srgbClr val="222222"/>
                </a:solidFill>
                <a:highlight>
                  <a:srgbClr val="FFFFFF"/>
                </a:highlight>
              </a:rPr>
              <a:t>It learns a function to map input object to the desired output value which can be used in predicting the output values for new input object.</a:t>
            </a:r>
          </a:p>
          <a:p>
            <a:pPr lvl="0" rtl="0">
              <a:lnSpc>
                <a:spcPct val="100000"/>
              </a:lnSpc>
              <a:spcBef>
                <a:spcPts val="0"/>
              </a:spcBef>
              <a:buNone/>
            </a:pPr>
            <a:r>
              <a:t/>
            </a:r>
            <a:endParaRPr>
              <a:solidFill>
                <a:srgbClr val="222222"/>
              </a:solidFill>
              <a:highlight>
                <a:srgbClr val="FFFFFF"/>
              </a:highlight>
            </a:endParaRPr>
          </a:p>
          <a:p>
            <a:pPr indent="-342900" lvl="0" marL="457200" rtl="0">
              <a:lnSpc>
                <a:spcPct val="100000"/>
              </a:lnSpc>
              <a:spcBef>
                <a:spcPts val="0"/>
              </a:spcBef>
              <a:buClr>
                <a:srgbClr val="222222"/>
              </a:buClr>
              <a:buSzPct val="100000"/>
            </a:pPr>
            <a:r>
              <a:rPr lang="en">
                <a:solidFill>
                  <a:srgbClr val="222222"/>
                </a:solidFill>
                <a:highlight>
                  <a:srgbClr val="FFFFFF"/>
                </a:highlight>
              </a:rPr>
              <a:t>Examples: Based on past information about spams, filtering out a new incoming email into Inbox (normal) or Junk folder (Spam), classification of objects etc.</a:t>
            </a:r>
          </a:p>
        </p:txBody>
      </p:sp>
      <p:sp>
        <p:nvSpPr>
          <p:cNvPr id="74" name="Shape 74"/>
          <p:cNvSpPr txBox="1"/>
          <p:nvPr/>
        </p:nvSpPr>
        <p:spPr>
          <a:xfrm>
            <a:off x="3062475" y="715800"/>
            <a:ext cx="4250700" cy="495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 type="body"/>
          </p:nvPr>
        </p:nvSpPr>
        <p:spPr>
          <a:xfrm>
            <a:off x="363375" y="668600"/>
            <a:ext cx="8520600" cy="3302700"/>
          </a:xfrm>
          <a:prstGeom prst="rect">
            <a:avLst/>
          </a:prstGeom>
        </p:spPr>
        <p:txBody>
          <a:bodyPr anchorCtr="0" anchor="t" bIns="91425" lIns="91425" rIns="91425" wrap="square" tIns="91425">
            <a:noAutofit/>
          </a:bodyPr>
          <a:lstStyle/>
          <a:p>
            <a:pPr lvl="0" rtl="0" algn="ctr">
              <a:spcBef>
                <a:spcPts val="0"/>
              </a:spcBef>
              <a:buNone/>
            </a:pPr>
            <a:r>
              <a:t/>
            </a:r>
            <a:endParaRPr/>
          </a:p>
          <a:p>
            <a:pPr lvl="0" rtl="0" algn="ctr">
              <a:spcBef>
                <a:spcPts val="0"/>
              </a:spcBef>
              <a:buNone/>
            </a:pPr>
            <a:r>
              <a:t/>
            </a:r>
            <a:endParaRPr/>
          </a:p>
          <a:p>
            <a:pPr lvl="0" rtl="0" algn="ctr">
              <a:lnSpc>
                <a:spcPct val="100000"/>
              </a:lnSpc>
              <a:spcBef>
                <a:spcPts val="0"/>
              </a:spcBef>
              <a:spcAft>
                <a:spcPts val="0"/>
              </a:spcAft>
              <a:buNone/>
            </a:pPr>
            <a:r>
              <a:rPr b="1" lang="en" sz="3600">
                <a:solidFill>
                  <a:schemeClr val="accent1"/>
                </a:solidFill>
                <a:latin typeface="PT Sans Narrow"/>
                <a:ea typeface="PT Sans Narrow"/>
                <a:cs typeface="PT Sans Narrow"/>
                <a:sym typeface="PT Sans Narrow"/>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Unsupervised Learning</a:t>
            </a:r>
          </a:p>
        </p:txBody>
      </p:sp>
      <p:sp>
        <p:nvSpPr>
          <p:cNvPr id="80" name="Shape 8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lnSpc>
                <a:spcPct val="125000"/>
              </a:lnSpc>
              <a:spcBef>
                <a:spcPts val="0"/>
              </a:spcBef>
              <a:spcAft>
                <a:spcPts val="0"/>
              </a:spcAft>
              <a:buClr>
                <a:srgbClr val="000000"/>
              </a:buClr>
              <a:buSzPct val="100000"/>
            </a:pPr>
            <a:r>
              <a:rPr lang="en">
                <a:solidFill>
                  <a:srgbClr val="000000"/>
                </a:solidFill>
              </a:rPr>
              <a:t>Unsupervised learning studies how systems can learn to represent particular input patterns in a way that reflects the statistical structure of the overall collection of input patterns.</a:t>
            </a:r>
          </a:p>
          <a:p>
            <a:pPr indent="-342900" lvl="0" marL="457200" rtl="0">
              <a:lnSpc>
                <a:spcPct val="125000"/>
              </a:lnSpc>
              <a:spcBef>
                <a:spcPts val="0"/>
              </a:spcBef>
              <a:spcAft>
                <a:spcPts val="0"/>
              </a:spcAft>
              <a:buClr>
                <a:srgbClr val="000000"/>
              </a:buClr>
              <a:buSzPct val="100000"/>
            </a:pPr>
            <a:r>
              <a:rPr lang="en">
                <a:solidFill>
                  <a:srgbClr val="000000"/>
                </a:solidFill>
              </a:rPr>
              <a:t>There are no explicit target outputs rather the unsupervised learner brings to bear prior biases as to what aspects of the structure of the input should be captured in the output.</a:t>
            </a:r>
          </a:p>
          <a:p>
            <a:pPr indent="-342900" lvl="0" marL="457200" rtl="0">
              <a:lnSpc>
                <a:spcPct val="125000"/>
              </a:lnSpc>
              <a:spcBef>
                <a:spcPts val="0"/>
              </a:spcBef>
              <a:spcAft>
                <a:spcPts val="0"/>
              </a:spcAft>
              <a:buClr>
                <a:srgbClr val="000000"/>
              </a:buClr>
              <a:buSzPct val="100000"/>
            </a:pPr>
            <a:r>
              <a:rPr lang="en">
                <a:solidFill>
                  <a:srgbClr val="000000"/>
                </a:solidFill>
              </a:rPr>
              <a:t>It is often easier to obtain unlabeled data from a lab instrument or a computer than labeled data, which can require human intervention.</a:t>
            </a:r>
          </a:p>
          <a:p>
            <a:pPr indent="-342900" lvl="0" marL="457200">
              <a:lnSpc>
                <a:spcPct val="125000"/>
              </a:lnSpc>
              <a:spcBef>
                <a:spcPts val="0"/>
              </a:spcBef>
              <a:buClr>
                <a:srgbClr val="000000"/>
              </a:buClr>
              <a:buSzPct val="100000"/>
            </a:pPr>
            <a:r>
              <a:rPr lang="en">
                <a:solidFill>
                  <a:srgbClr val="000000"/>
                </a:solidFill>
              </a:rPr>
              <a:t>Examples: Clustering, PCA etc.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Topic Modelling</a:t>
            </a:r>
          </a:p>
        </p:txBody>
      </p:sp>
      <p:sp>
        <p:nvSpPr>
          <p:cNvPr id="86" name="Shape 86"/>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SzPct val="100000"/>
              <a:buChar char="❏"/>
            </a:pPr>
            <a:r>
              <a:rPr lang="en"/>
              <a:t>Motivation</a:t>
            </a:r>
          </a:p>
          <a:p>
            <a:pPr indent="-342900" lvl="0" marL="457200" rtl="0">
              <a:lnSpc>
                <a:spcPct val="150000"/>
              </a:lnSpc>
              <a:spcBef>
                <a:spcPts val="0"/>
              </a:spcBef>
              <a:spcAft>
                <a:spcPts val="0"/>
              </a:spcAft>
              <a:buSzPct val="100000"/>
              <a:buChar char="●"/>
            </a:pPr>
            <a:r>
              <a:rPr lang="en"/>
              <a:t>Large unstructured collection of documents.</a:t>
            </a:r>
          </a:p>
          <a:p>
            <a:pPr indent="-342900" lvl="0" marL="457200" rtl="0">
              <a:lnSpc>
                <a:spcPct val="150000"/>
              </a:lnSpc>
              <a:spcBef>
                <a:spcPts val="0"/>
              </a:spcBef>
              <a:spcAft>
                <a:spcPts val="0"/>
              </a:spcAft>
              <a:buSzPct val="100000"/>
              <a:buChar char="●"/>
            </a:pPr>
            <a:r>
              <a:rPr lang="en"/>
              <a:t>Discover set of topics that generated the documents.  </a:t>
            </a:r>
          </a:p>
          <a:p>
            <a:pPr indent="-342900" lvl="0" marL="457200" rtl="0">
              <a:lnSpc>
                <a:spcPct val="150000"/>
              </a:lnSpc>
              <a:spcBef>
                <a:spcPts val="0"/>
              </a:spcBef>
              <a:buSzPct val="100000"/>
              <a:buChar char="●"/>
            </a:pPr>
            <a:r>
              <a:rPr lang="en"/>
              <a:t>Annotate documents with topics and it’s topic distributions.</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1055275"/>
            <a:ext cx="8520600" cy="1912500"/>
          </a:xfrm>
          <a:prstGeom prst="rect">
            <a:avLst/>
          </a:prstGeom>
        </p:spPr>
        <p:txBody>
          <a:bodyPr anchorCtr="0" anchor="t" bIns="91425" lIns="91425" rIns="91425" wrap="square" tIns="91425">
            <a:noAutofit/>
          </a:bodyPr>
          <a:lstStyle/>
          <a:p>
            <a:pPr lvl="0">
              <a:spcBef>
                <a:spcPts val="0"/>
              </a:spcBef>
              <a:buNone/>
            </a:pPr>
            <a:r>
              <a:t/>
            </a:r>
            <a:endParaRPr sz="5400"/>
          </a:p>
          <a:p>
            <a:pPr lvl="0">
              <a:spcBef>
                <a:spcPts val="0"/>
              </a:spcBef>
              <a:buNone/>
            </a:pPr>
            <a:r>
              <a:rPr lang="en" sz="5400"/>
              <a:t> Latent Dirichlet allocation (LDA)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674350" y="560675"/>
            <a:ext cx="7795300" cy="4327125"/>
          </a:xfrm>
          <a:prstGeom prst="rect">
            <a:avLst/>
          </a:prstGeom>
          <a:noFill/>
          <a:ln>
            <a:noFill/>
          </a:ln>
        </p:spPr>
      </p:pic>
      <p:sp>
        <p:nvSpPr>
          <p:cNvPr id="97" name="Shape 97"/>
          <p:cNvSpPr txBox="1"/>
          <p:nvPr/>
        </p:nvSpPr>
        <p:spPr>
          <a:xfrm>
            <a:off x="0" y="0"/>
            <a:ext cx="8855400" cy="597600"/>
          </a:xfrm>
          <a:prstGeom prst="rect">
            <a:avLst/>
          </a:prstGeom>
          <a:noFill/>
          <a:ln>
            <a:noFill/>
          </a:ln>
        </p:spPr>
        <p:txBody>
          <a:bodyPr anchorCtr="0" anchor="ctr" bIns="91425" lIns="91425" rIns="91425" wrap="square" tIns="91425">
            <a:noAutofit/>
          </a:bodyPr>
          <a:lstStyle/>
          <a:p>
            <a:pPr lvl="0" rtl="0" algn="ctr">
              <a:spcBef>
                <a:spcPts val="0"/>
              </a:spcBef>
              <a:buNone/>
            </a:pPr>
            <a:r>
              <a:rPr b="1" lang="en" sz="3600">
                <a:solidFill>
                  <a:schemeClr val="accent1"/>
                </a:solidFill>
                <a:latin typeface="PT Sans Narrow"/>
                <a:ea typeface="PT Sans Narrow"/>
                <a:cs typeface="PT Sans Narrow"/>
                <a:sym typeface="PT Sans Narrow"/>
              </a:rPr>
              <a:t>Intuition behind LDA - Generative model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98200"/>
            <a:ext cx="8520600" cy="707400"/>
          </a:xfrm>
          <a:prstGeom prst="rect">
            <a:avLst/>
          </a:prstGeom>
        </p:spPr>
        <p:txBody>
          <a:bodyPr anchorCtr="0" anchor="t" bIns="91425" lIns="91425" rIns="91425" wrap="square" tIns="91425">
            <a:noAutofit/>
          </a:bodyPr>
          <a:lstStyle/>
          <a:p>
            <a:pPr lvl="0">
              <a:spcBef>
                <a:spcPts val="0"/>
              </a:spcBef>
              <a:buNone/>
            </a:pPr>
            <a:r>
              <a:rPr lang="en"/>
              <a:t>Model of LDA</a:t>
            </a:r>
          </a:p>
        </p:txBody>
      </p:sp>
      <p:sp>
        <p:nvSpPr>
          <p:cNvPr id="103" name="Shape 103"/>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indent="-342900" lvl="0" marL="457200" rtl="0">
              <a:spcBef>
                <a:spcPts val="0"/>
              </a:spcBef>
              <a:spcAft>
                <a:spcPts val="0"/>
              </a:spcAft>
              <a:buSzPct val="100000"/>
            </a:pPr>
            <a:r>
              <a:rPr lang="en"/>
              <a:t>Each node is a random variable and is labeled according to its role in the generative process.</a:t>
            </a:r>
          </a:p>
          <a:p>
            <a:pPr indent="-342900" lvl="0" marL="457200" rtl="0">
              <a:spcBef>
                <a:spcPts val="0"/>
              </a:spcBef>
              <a:spcAft>
                <a:spcPts val="0"/>
              </a:spcAft>
              <a:buSzPct val="100000"/>
            </a:pPr>
            <a:r>
              <a:rPr lang="en"/>
              <a:t>The topics are b</a:t>
            </a:r>
            <a:r>
              <a:rPr baseline="-25000" lang="en"/>
              <a:t>1:k</a:t>
            </a:r>
            <a:r>
              <a:rPr lang="en"/>
              <a:t>, where each b</a:t>
            </a:r>
            <a:r>
              <a:rPr baseline="-25000" lang="en"/>
              <a:t>k</a:t>
            </a:r>
            <a:r>
              <a:rPr lang="en"/>
              <a:t> is a distribution over the vocabulary.</a:t>
            </a:r>
          </a:p>
          <a:p>
            <a:pPr indent="-342900" lvl="0" marL="457200" rtl="0">
              <a:spcBef>
                <a:spcPts val="0"/>
              </a:spcBef>
              <a:spcAft>
                <a:spcPts val="0"/>
              </a:spcAft>
              <a:buSzPct val="100000"/>
            </a:pPr>
            <a:r>
              <a:rPr lang="en"/>
              <a:t>𝛳</a:t>
            </a:r>
            <a:r>
              <a:rPr baseline="-25000" lang="en"/>
              <a:t>d </a:t>
            </a:r>
            <a:r>
              <a:rPr lang="en"/>
              <a:t>is the topic proportion for the d</a:t>
            </a:r>
            <a:r>
              <a:rPr baseline="30000" lang="en"/>
              <a:t>th</a:t>
            </a:r>
            <a:r>
              <a:rPr lang="en"/>
              <a:t> document.</a:t>
            </a:r>
          </a:p>
          <a:p>
            <a:pPr indent="-342900" lvl="0" marL="457200" rtl="0">
              <a:spcBef>
                <a:spcPts val="0"/>
              </a:spcBef>
              <a:spcAft>
                <a:spcPts val="0"/>
              </a:spcAft>
              <a:buSzPct val="100000"/>
            </a:pPr>
            <a:r>
              <a:rPr lang="en"/>
              <a:t>Z</a:t>
            </a:r>
            <a:r>
              <a:rPr baseline="-25000" lang="en"/>
              <a:t>d </a:t>
            </a:r>
            <a:r>
              <a:rPr lang="en"/>
              <a:t>is the topic assignment for the d</a:t>
            </a:r>
            <a:r>
              <a:rPr baseline="30000" lang="en"/>
              <a:t>th</a:t>
            </a:r>
            <a:r>
              <a:rPr lang="en"/>
              <a:t> document.</a:t>
            </a:r>
          </a:p>
          <a:p>
            <a:pPr indent="-342900" lvl="0" marL="457200" rtl="0">
              <a:spcBef>
                <a:spcPts val="0"/>
              </a:spcBef>
              <a:buSzPct val="100000"/>
            </a:pPr>
            <a:r>
              <a:rPr lang="en"/>
              <a:t>W</a:t>
            </a:r>
            <a:r>
              <a:rPr baseline="-25000" lang="en"/>
              <a:t>d</a:t>
            </a:r>
            <a:r>
              <a:rPr lang="en"/>
              <a:t> is the observed word for d</a:t>
            </a:r>
            <a:r>
              <a:rPr baseline="30000" lang="en"/>
              <a:t>th </a:t>
            </a:r>
            <a:r>
              <a:rPr lang="en"/>
              <a:t>document.</a:t>
            </a:r>
          </a:p>
        </p:txBody>
      </p:sp>
      <p:pic>
        <p:nvPicPr>
          <p:cNvPr id="104" name="Shape 104"/>
          <p:cNvPicPr preferRelativeResize="0"/>
          <p:nvPr/>
        </p:nvPicPr>
        <p:blipFill>
          <a:blip r:embed="rId3">
            <a:alphaModFix/>
          </a:blip>
          <a:stretch>
            <a:fillRect/>
          </a:stretch>
        </p:blipFill>
        <p:spPr>
          <a:xfrm>
            <a:off x="1497075" y="1015425"/>
            <a:ext cx="5962650" cy="163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186750"/>
            <a:ext cx="8520600" cy="707400"/>
          </a:xfrm>
          <a:prstGeom prst="rect">
            <a:avLst/>
          </a:prstGeom>
        </p:spPr>
        <p:txBody>
          <a:bodyPr anchorCtr="0" anchor="t" bIns="91425" lIns="91425" rIns="91425" wrap="square" tIns="91425">
            <a:noAutofit/>
          </a:bodyPr>
          <a:lstStyle/>
          <a:p>
            <a:pPr lvl="0">
              <a:spcBef>
                <a:spcPts val="0"/>
              </a:spcBef>
              <a:buNone/>
            </a:pPr>
            <a:r>
              <a:rPr lang="en"/>
              <a:t>Dirichlet Priors α and β</a:t>
            </a:r>
          </a:p>
        </p:txBody>
      </p:sp>
      <p:sp>
        <p:nvSpPr>
          <p:cNvPr id="110" name="Shape 11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Char char="❏"/>
            </a:pPr>
            <a:r>
              <a:rPr lang="en"/>
              <a:t>α is a force on the topic combinations.</a:t>
            </a:r>
          </a:p>
          <a:p>
            <a:pPr indent="-342900" lvl="0" marL="457200" rtl="0">
              <a:spcBef>
                <a:spcPts val="0"/>
              </a:spcBef>
              <a:spcAft>
                <a:spcPts val="0"/>
              </a:spcAft>
              <a:buSzPct val="100000"/>
              <a:buChar char="●"/>
            </a:pPr>
            <a:r>
              <a:rPr lang="en"/>
              <a:t>Low α forces to pick for each doc a topic distribution which favors few topics.  </a:t>
            </a:r>
          </a:p>
          <a:p>
            <a:pPr indent="-342900" lvl="0" marL="457200" rtl="0">
              <a:spcBef>
                <a:spcPts val="0"/>
              </a:spcBef>
              <a:spcAft>
                <a:spcPts val="0"/>
              </a:spcAft>
              <a:buSzPct val="100000"/>
              <a:buChar char="●"/>
            </a:pPr>
            <a:r>
              <a:rPr lang="en"/>
              <a:t>High α allows documents to have similar, smooth topic proportions.</a:t>
            </a:r>
          </a:p>
          <a:p>
            <a:pPr indent="-342900" lvl="0" marL="457200" rtl="0">
              <a:spcBef>
                <a:spcPts val="0"/>
              </a:spcBef>
              <a:spcAft>
                <a:spcPts val="0"/>
              </a:spcAft>
              <a:buSzPct val="100000"/>
              <a:buChar char="❏"/>
            </a:pPr>
            <a:r>
              <a:rPr lang="en"/>
              <a:t>β is a force on the word combinations.</a:t>
            </a:r>
          </a:p>
          <a:p>
            <a:pPr indent="-342900" lvl="0" marL="457200" rtl="0">
              <a:spcBef>
                <a:spcPts val="0"/>
              </a:spcBef>
              <a:spcAft>
                <a:spcPts val="0"/>
              </a:spcAft>
              <a:buSzPct val="100000"/>
              <a:buChar char="●"/>
            </a:pPr>
            <a:r>
              <a:rPr lang="en"/>
              <a:t>Low β forces each topic to favors few words.</a:t>
            </a:r>
          </a:p>
          <a:p>
            <a:pPr indent="-342900" lvl="0" marL="457200" rtl="0">
              <a:spcBef>
                <a:spcPts val="0"/>
              </a:spcBef>
              <a:buSzPct val="100000"/>
              <a:buChar char="●"/>
            </a:pPr>
            <a:r>
              <a:rPr lang="en"/>
              <a:t>High β allows topics to be less distinct.</a:t>
            </a:r>
          </a:p>
          <a:p>
            <a:pPr lvl="0" rt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Posterior Probability for LDA</a:t>
            </a:r>
          </a:p>
        </p:txBody>
      </p:sp>
      <p:sp>
        <p:nvSpPr>
          <p:cNvPr id="116" name="Shape 116"/>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a:solidFill>
                  <a:srgbClr val="000000"/>
                </a:solidFill>
              </a:rPr>
              <a:t>p(𝛽</a:t>
            </a:r>
            <a:r>
              <a:rPr baseline="-25000" lang="en">
                <a:solidFill>
                  <a:srgbClr val="000000"/>
                </a:solidFill>
              </a:rPr>
              <a:t>1:k</a:t>
            </a:r>
            <a:r>
              <a:rPr lang="en">
                <a:solidFill>
                  <a:srgbClr val="000000"/>
                </a:solidFill>
              </a:rPr>
              <a:t>,𝜃</a:t>
            </a:r>
            <a:r>
              <a:rPr baseline="-25000" lang="en">
                <a:solidFill>
                  <a:srgbClr val="000000"/>
                </a:solidFill>
              </a:rPr>
              <a:t>1:D</a:t>
            </a:r>
            <a:r>
              <a:rPr lang="en">
                <a:solidFill>
                  <a:srgbClr val="000000"/>
                </a:solidFill>
              </a:rPr>
              <a:t>,z</a:t>
            </a:r>
            <a:r>
              <a:rPr baseline="-25000" lang="en">
                <a:solidFill>
                  <a:srgbClr val="000000"/>
                </a:solidFill>
              </a:rPr>
              <a:t>1:D</a:t>
            </a:r>
            <a:r>
              <a:rPr lang="en">
                <a:solidFill>
                  <a:srgbClr val="000000"/>
                </a:solidFill>
              </a:rPr>
              <a:t>|w</a:t>
            </a:r>
            <a:r>
              <a:rPr baseline="-25000" lang="en">
                <a:solidFill>
                  <a:srgbClr val="000000"/>
                </a:solidFill>
              </a:rPr>
              <a:t>1:D</a:t>
            </a:r>
            <a:r>
              <a:rPr lang="en">
                <a:solidFill>
                  <a:srgbClr val="000000"/>
                </a:solidFill>
              </a:rPr>
              <a:t>) =</a:t>
            </a:r>
          </a:p>
          <a:p>
            <a:pPr lvl="0" rtl="0">
              <a:spcBef>
                <a:spcPts val="0"/>
              </a:spcBef>
              <a:buNone/>
            </a:pPr>
            <a:r>
              <a:t/>
            </a:r>
            <a:endParaRPr>
              <a:solidFill>
                <a:srgbClr val="000000"/>
              </a:solidFill>
            </a:endParaRPr>
          </a:p>
          <a:p>
            <a:pPr indent="-342900" lvl="0" marL="457200">
              <a:spcBef>
                <a:spcPts val="0"/>
              </a:spcBef>
              <a:buSzPct val="100000"/>
              <a:buChar char="●"/>
            </a:pPr>
            <a:r>
              <a:rPr lang="en">
                <a:solidFill>
                  <a:srgbClr val="000000"/>
                </a:solidFill>
              </a:rPr>
              <a:t> Where,</a:t>
            </a:r>
            <a:r>
              <a:rPr lang="en"/>
              <a:t> </a:t>
            </a:r>
          </a:p>
        </p:txBody>
      </p:sp>
      <p:pic>
        <p:nvPicPr>
          <p:cNvPr id="117" name="Shape 117"/>
          <p:cNvPicPr preferRelativeResize="0"/>
          <p:nvPr/>
        </p:nvPicPr>
        <p:blipFill>
          <a:blip r:embed="rId3">
            <a:alphaModFix/>
          </a:blip>
          <a:stretch>
            <a:fillRect/>
          </a:stretch>
        </p:blipFill>
        <p:spPr>
          <a:xfrm>
            <a:off x="1874675" y="2348845"/>
            <a:ext cx="2836300" cy="1329516"/>
          </a:xfrm>
          <a:prstGeom prst="rect">
            <a:avLst/>
          </a:prstGeom>
          <a:noFill/>
          <a:ln>
            <a:noFill/>
          </a:ln>
        </p:spPr>
      </p:pic>
      <p:pic>
        <p:nvPicPr>
          <p:cNvPr id="118" name="Shape 118"/>
          <p:cNvPicPr preferRelativeResize="0"/>
          <p:nvPr/>
        </p:nvPicPr>
        <p:blipFill>
          <a:blip r:embed="rId4">
            <a:alphaModFix/>
          </a:blip>
          <a:stretch>
            <a:fillRect/>
          </a:stretch>
        </p:blipFill>
        <p:spPr>
          <a:xfrm>
            <a:off x="3287225" y="1266323"/>
            <a:ext cx="2225528" cy="70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