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9" r:id="rId4"/>
    <p:sldId id="268" r:id="rId5"/>
    <p:sldId id="273" r:id="rId6"/>
    <p:sldId id="274" r:id="rId7"/>
    <p:sldId id="276" r:id="rId8"/>
    <p:sldId id="277" r:id="rId9"/>
    <p:sldId id="279" r:id="rId10"/>
    <p:sldId id="278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2CE7-0B88-5A83-9E2A-1A58DC9C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88C33-B075-9431-26FF-16F824488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1DB05-25C2-9ECC-783D-AE4A2ABF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75A3-A997-44F0-8128-BE25EA088E7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292D-3BD5-37A6-A0D5-BFF124DE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A800A-48A4-7DAA-B432-FD1C4B9C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EB8A-F35D-4BFF-8767-AC3E826A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4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3A27-2A90-4362-D255-437929E3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EE4BB-B7C9-3FF8-0852-C6B55F62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1AD9-9D96-DC83-9A1C-DF7E6B0E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75A3-A997-44F0-8128-BE25EA088E7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3DD85-F3B6-049E-1BDC-07E326F3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52C4-AF51-127C-52CF-6B134A8E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EB8A-F35D-4BFF-8767-AC3E826A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3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8FD1E-154C-EB77-67C2-FE157158C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47E6A-1283-24FD-B388-5720A7C1A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1F82-D6A6-5B63-D86B-71F9A81A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75A3-A997-44F0-8128-BE25EA088E7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DD881-3946-2390-4BB7-89AC1F37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96A6-E6FC-0B03-2F6B-6975813F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EB8A-F35D-4BFF-8767-AC3E826A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9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6D45-A8EB-A3A7-C828-339B973A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94EF-683B-0B12-338A-E24898D4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E903-53D0-CAD6-415E-E7359703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75A3-A997-44F0-8128-BE25EA088E7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9CED2-95BB-532E-A68D-71279BEC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5F3D-11EA-A1E9-9F39-79FFBCF9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EB8A-F35D-4BFF-8767-AC3E826A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0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5019-42A8-78BC-7650-059A2D30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8699C-9FCF-4CFB-8527-D0E498E50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DE04-9F9D-F62E-DF90-AE1D8467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75A3-A997-44F0-8128-BE25EA088E7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53F4-CC7C-1FC0-DDB1-BD2889B4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C05E-55E4-5D75-748A-73CAFFD9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EB8A-F35D-4BFF-8767-AC3E826A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E811-0789-C0B7-D2E9-C60D3B3B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81E4-4D4A-758E-6822-9EC64DAF0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78430-138B-5831-0976-33B5ABCE9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9E7D9-F03B-4905-F0B2-60E69F76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75A3-A997-44F0-8128-BE25EA088E7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A99A-5317-C507-2BE7-DA964E22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D6039-F92D-4F06-0092-2D1A1D09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EB8A-F35D-4BFF-8767-AC3E826A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2A93-748E-A08D-3199-B3B6331E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F111-A634-C23A-EC9B-9C32A4299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1C827-23E2-BA68-EFCE-E2553DFAB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32894-57CF-F36C-9383-CB957D3A6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4C562-10BC-744E-A9C3-45C701DA1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8D2D6-668A-379F-C9FF-70D1D9DE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75A3-A997-44F0-8128-BE25EA088E7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B0F5C-7E43-D33E-82AC-64EDA1D9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0BAA8-0FC9-5CC9-9A39-8D703699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EB8A-F35D-4BFF-8767-AC3E826A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CA7B-B7ED-BE88-F72D-85F7D985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4BFA0-EC78-2B0A-5DA0-3F975009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75A3-A997-44F0-8128-BE25EA088E7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ED41E-9EBA-65E2-7E62-19EAF3D2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82569-BB03-5A3B-1B3A-BEB0C202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EB8A-F35D-4BFF-8767-AC3E826A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1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DC094-4149-96A8-ACA2-45113980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75A3-A997-44F0-8128-BE25EA088E7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A2C4F-B58B-B719-F978-2DBCF9FA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D5CD8-0D18-9AC2-CEA0-F07A3A0A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EB8A-F35D-4BFF-8767-AC3E826A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5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DED8-9010-911B-8501-C4A61EFF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E25C-2BDA-356A-683D-F7F30E73E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3C3A5-C5D1-ACC0-CDA1-B9982DEC5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85F8A-4746-0507-B744-75F5E6C5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75A3-A997-44F0-8128-BE25EA088E7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AB82F-8AB6-A5D9-F326-A0DBF340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E1B02-19E0-A468-EBF5-8FBF220D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EB8A-F35D-4BFF-8767-AC3E826A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C1AA-838F-5BBA-6B6F-6ED135DF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22DD7-6F73-364A-C50F-CE736ED37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3E94C-1819-6E64-6302-B613576B4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FC50-04E6-37CB-BECA-C30B1825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75A3-A997-44F0-8128-BE25EA088E7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E706F-CAD5-63B9-63C9-4CB19C22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6B709-B017-E0C4-3A89-D4B57974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EB8A-F35D-4BFF-8767-AC3E826A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7E1F2-6AC0-FFBC-3C09-6E2EBDDB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2E346-9D26-7E9B-B66E-82A3A6C4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DE614-2E40-379B-1359-DE2F2EAA7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C75A3-A997-44F0-8128-BE25EA088E7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8AC64-9630-8FAF-8E05-4E5AC9383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D437-A10C-F1BD-78CC-E370B06FA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EB8A-F35D-4BFF-8767-AC3E826A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9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svg"/><Relationship Id="rId5" Type="http://schemas.openxmlformats.org/officeDocument/2006/relationships/image" Target="../media/image52.sv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sv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theguardian.com/australia-news/2024/dec/11/victoria-taxi-industry-crackdown-illegal-overcharging?utm_source=chatgpt.com" TargetMode="External"/><Relationship Id="rId7" Type="http://schemas.openxmlformats.org/officeDocument/2006/relationships/image" Target="../media/image8.svg"/><Relationship Id="rId2" Type="http://schemas.openxmlformats.org/officeDocument/2006/relationships/hyperlink" Target="https://www.financialexpress.com/business/airlines-aviation-mumbai-airport-scam-nri-charged-rs-2800-for-a-10-minute-cab-ride-heres-what-happened-next-3700760/?utm_source=chatgpt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6.svg"/><Relationship Id="rId7" Type="http://schemas.openxmlformats.org/officeDocument/2006/relationships/image" Target="../media/image3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7" Type="http://schemas.openxmlformats.org/officeDocument/2006/relationships/image" Target="../media/image12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749B8-E355-889B-0303-D98934D11DEC}"/>
              </a:ext>
            </a:extLst>
          </p:cNvPr>
          <p:cNvSpPr txBox="1"/>
          <p:nvPr/>
        </p:nvSpPr>
        <p:spPr>
          <a:xfrm>
            <a:off x="841249" y="539578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Fare Anomaly Detection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4A7D6-E437-D6BE-0AD1-0E85312BD566}"/>
              </a:ext>
            </a:extLst>
          </p:cNvPr>
          <p:cNvSpPr txBox="1"/>
          <p:nvPr/>
        </p:nvSpPr>
        <p:spPr>
          <a:xfrm>
            <a:off x="841249" y="3429000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92D050"/>
                </a:solidFill>
              </a:rPr>
              <a:t>SparkLab Hackathon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Date: 24 Feb 2025 – 28 Feb 2025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Team Name: Group 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Team Member &amp; Role: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Vikrant Chavan– Backend, Anomaly Detection, Data Processing, Visualization, and Streamlit Integration</a:t>
            </a:r>
          </a:p>
        </p:txBody>
      </p:sp>
      <p:pic>
        <p:nvPicPr>
          <p:cNvPr id="9" name="Graphic 8" descr="Taxi outline">
            <a:extLst>
              <a:ext uri="{FF2B5EF4-FFF2-40B4-BE49-F238E27FC236}">
                <a16:creationId xmlns:a16="http://schemas.microsoft.com/office/drawing/2014/main" id="{08BCA2DC-4F42-15B1-FEA3-2A1CCB525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6966" y="168876"/>
            <a:ext cx="2631989" cy="2631989"/>
          </a:xfrm>
          <a:prstGeom prst="rect">
            <a:avLst/>
          </a:prstGeom>
        </p:spPr>
      </p:pic>
      <p:pic>
        <p:nvPicPr>
          <p:cNvPr id="7" name="Graphic 6" descr="Car outline">
            <a:extLst>
              <a:ext uri="{FF2B5EF4-FFF2-40B4-BE49-F238E27FC236}">
                <a16:creationId xmlns:a16="http://schemas.microsoft.com/office/drawing/2014/main" id="{A5F832F8-CB5A-30D7-609A-E0CF3BFBA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3648" y="2961503"/>
            <a:ext cx="3138616" cy="31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Bus outline">
            <a:extLst>
              <a:ext uri="{FF2B5EF4-FFF2-40B4-BE49-F238E27FC236}">
                <a16:creationId xmlns:a16="http://schemas.microsoft.com/office/drawing/2014/main" id="{1FB84B15-F299-9843-BA83-17B43665C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65401" y="2872080"/>
            <a:ext cx="395642" cy="395642"/>
          </a:xfrm>
          <a:prstGeom prst="rect">
            <a:avLst/>
          </a:prstGeom>
        </p:spPr>
      </p:pic>
      <p:pic>
        <p:nvPicPr>
          <p:cNvPr id="22" name="Graphic 21" descr="Link outline">
            <a:extLst>
              <a:ext uri="{FF2B5EF4-FFF2-40B4-BE49-F238E27FC236}">
                <a16:creationId xmlns:a16="http://schemas.microsoft.com/office/drawing/2014/main" id="{327E69E1-F7F7-6429-00AE-631D012D3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18846641">
            <a:off x="5169690" y="1432125"/>
            <a:ext cx="757521" cy="757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49D855-8BFE-A4BA-E401-C69F8B2F4E2C}"/>
              </a:ext>
            </a:extLst>
          </p:cNvPr>
          <p:cNvSpPr txBox="1"/>
          <p:nvPr/>
        </p:nvSpPr>
        <p:spPr>
          <a:xfrm>
            <a:off x="6333778" y="1393826"/>
            <a:ext cx="46341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Integrate real-time API</a:t>
            </a:r>
            <a:r>
              <a:rPr lang="en-US" sz="2800" dirty="0">
                <a:solidFill>
                  <a:schemeClr val="bg1"/>
                </a:solidFill>
              </a:rPr>
              <a:t> for live anomaly detection.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71D73-841E-85E9-0E4B-32FB2F4C680E}"/>
              </a:ext>
            </a:extLst>
          </p:cNvPr>
          <p:cNvSpPr txBox="1"/>
          <p:nvPr/>
        </p:nvSpPr>
        <p:spPr>
          <a:xfrm>
            <a:off x="6246920" y="2874222"/>
            <a:ext cx="46341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Expand to other transport models</a:t>
            </a:r>
            <a:r>
              <a:rPr lang="en-US" sz="2800" dirty="0">
                <a:solidFill>
                  <a:schemeClr val="bg1"/>
                </a:solidFill>
              </a:rPr>
              <a:t> (bus, flights, freight).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534BD-B0E8-EED7-49AA-CE8036C29E07}"/>
              </a:ext>
            </a:extLst>
          </p:cNvPr>
          <p:cNvSpPr txBox="1"/>
          <p:nvPr/>
        </p:nvSpPr>
        <p:spPr>
          <a:xfrm>
            <a:off x="6333778" y="4354618"/>
            <a:ext cx="43183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Enable predictive insights</a:t>
            </a:r>
            <a:r>
              <a:rPr lang="en-US" sz="2800" dirty="0">
                <a:solidFill>
                  <a:schemeClr val="bg1"/>
                </a:solidFill>
              </a:rPr>
              <a:t> for dynamic fare optimization.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607AB-0853-8E27-411D-0D699A3564AA}"/>
              </a:ext>
            </a:extLst>
          </p:cNvPr>
          <p:cNvSpPr txBox="1"/>
          <p:nvPr/>
        </p:nvSpPr>
        <p:spPr>
          <a:xfrm>
            <a:off x="631366" y="1198418"/>
            <a:ext cx="406865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pic>
        <p:nvPicPr>
          <p:cNvPr id="8" name="Graphic 7" descr="Money outline">
            <a:extLst>
              <a:ext uri="{FF2B5EF4-FFF2-40B4-BE49-F238E27FC236}">
                <a16:creationId xmlns:a16="http://schemas.microsoft.com/office/drawing/2014/main" id="{3EAFF179-7CCE-B507-95CF-BC0F55B41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138136" y="4668354"/>
            <a:ext cx="757521" cy="757521"/>
          </a:xfrm>
          <a:prstGeom prst="rect">
            <a:avLst/>
          </a:prstGeom>
        </p:spPr>
      </p:pic>
      <p:pic>
        <p:nvPicPr>
          <p:cNvPr id="3" name="Picture 2" descr="Freight outline">
            <a:extLst>
              <a:ext uri="{FF2B5EF4-FFF2-40B4-BE49-F238E27FC236}">
                <a16:creationId xmlns:a16="http://schemas.microsoft.com/office/drawing/2014/main" id="{C803C662-6875-05C2-BBAF-616BA6A9C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499412" y="2871448"/>
            <a:ext cx="396274" cy="396274"/>
          </a:xfrm>
          <a:prstGeom prst="rect">
            <a:avLst/>
          </a:prstGeom>
        </p:spPr>
      </p:pic>
      <p:pic>
        <p:nvPicPr>
          <p:cNvPr id="5" name="Picture 4" descr="Streetcar outline">
            <a:extLst>
              <a:ext uri="{FF2B5EF4-FFF2-40B4-BE49-F238E27FC236}">
                <a16:creationId xmlns:a16="http://schemas.microsoft.com/office/drawing/2014/main" id="{E34F4005-43A0-797D-1052-780E6BB2FE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067211" y="3267722"/>
            <a:ext cx="396274" cy="396274"/>
          </a:xfrm>
          <a:prstGeom prst="rect">
            <a:avLst/>
          </a:prstGeom>
        </p:spPr>
      </p:pic>
      <p:pic>
        <p:nvPicPr>
          <p:cNvPr id="6" name="Picture 5" descr="Take Off outline">
            <a:extLst>
              <a:ext uri="{FF2B5EF4-FFF2-40B4-BE49-F238E27FC236}">
                <a16:creationId xmlns:a16="http://schemas.microsoft.com/office/drawing/2014/main" id="{E39DD45C-9C9A-A467-DA4A-C3BDECC330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535186" y="3267722"/>
            <a:ext cx="396274" cy="3962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2BE9EE-B577-51AD-056F-1136A6A25F0C}"/>
              </a:ext>
            </a:extLst>
          </p:cNvPr>
          <p:cNvSpPr/>
          <p:nvPr/>
        </p:nvSpPr>
        <p:spPr>
          <a:xfrm>
            <a:off x="5012866" y="2871448"/>
            <a:ext cx="932215" cy="79254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4E42EB-7D73-8204-6EBB-D0F49BD5DFF6}"/>
              </a:ext>
            </a:extLst>
          </p:cNvPr>
          <p:cNvCxnSpPr>
            <a:stCxn id="12" idx="0"/>
            <a:endCxn id="12" idx="2"/>
          </p:cNvCxnSpPr>
          <p:nvPr/>
        </p:nvCxnSpPr>
        <p:spPr>
          <a:xfrm>
            <a:off x="5478974" y="2871448"/>
            <a:ext cx="0" cy="79254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2667D7-E04A-C310-8624-B15F93B0E5E5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>
            <a:off x="5012866" y="3267722"/>
            <a:ext cx="93221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42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Envelope outline">
            <a:extLst>
              <a:ext uri="{FF2B5EF4-FFF2-40B4-BE49-F238E27FC236}">
                <a16:creationId xmlns:a16="http://schemas.microsoft.com/office/drawing/2014/main" id="{327E69E1-F7F7-6429-00AE-631D012D3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86109" y="1352093"/>
            <a:ext cx="757521" cy="757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49D855-8BFE-A4BA-E401-C69F8B2F4E2C}"/>
              </a:ext>
            </a:extLst>
          </p:cNvPr>
          <p:cNvSpPr txBox="1"/>
          <p:nvPr/>
        </p:nvSpPr>
        <p:spPr>
          <a:xfrm>
            <a:off x="5650196" y="1313794"/>
            <a:ext cx="53048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Contact: </a:t>
            </a:r>
          </a:p>
          <a:p>
            <a:r>
              <a:rPr lang="en-US" sz="2800" dirty="0">
                <a:solidFill>
                  <a:srgbClr val="92D050"/>
                </a:solidFill>
              </a:rPr>
              <a:t>vikchavan@deloitte.com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71D73-841E-85E9-0E4B-32FB2F4C680E}"/>
              </a:ext>
            </a:extLst>
          </p:cNvPr>
          <p:cNvSpPr txBox="1"/>
          <p:nvPr/>
        </p:nvSpPr>
        <p:spPr>
          <a:xfrm>
            <a:off x="5563339" y="2794190"/>
            <a:ext cx="5658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GitHub: </a:t>
            </a:r>
            <a:r>
              <a:rPr lang="en-US" sz="2800" dirty="0">
                <a:solidFill>
                  <a:srgbClr val="92D050"/>
                </a:solidFill>
              </a:rPr>
              <a:t>https://github.com/vikrantchavan18/Fare_anomaly_streamlit_app.git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534BD-B0E8-EED7-49AA-CE8036C29E07}"/>
              </a:ext>
            </a:extLst>
          </p:cNvPr>
          <p:cNvSpPr txBox="1"/>
          <p:nvPr/>
        </p:nvSpPr>
        <p:spPr>
          <a:xfrm>
            <a:off x="5650196" y="4748387"/>
            <a:ext cx="6077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Application Website: </a:t>
            </a:r>
          </a:p>
          <a:p>
            <a:r>
              <a:rPr lang="en-US" sz="2800" dirty="0">
                <a:solidFill>
                  <a:srgbClr val="92D050"/>
                </a:solidFill>
              </a:rPr>
              <a:t>https://fare-anomaly-app.streamlit.app/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607AB-0853-8E27-411D-0D699A3564AA}"/>
              </a:ext>
            </a:extLst>
          </p:cNvPr>
          <p:cNvSpPr txBox="1"/>
          <p:nvPr/>
        </p:nvSpPr>
        <p:spPr>
          <a:xfrm>
            <a:off x="631366" y="1198418"/>
            <a:ext cx="406865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8" name="Graphic 7" descr="World outline">
            <a:extLst>
              <a:ext uri="{FF2B5EF4-FFF2-40B4-BE49-F238E27FC236}">
                <a16:creationId xmlns:a16="http://schemas.microsoft.com/office/drawing/2014/main" id="{3EAFF179-7CCE-B507-95CF-BC0F55B41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86108" y="4748387"/>
            <a:ext cx="757521" cy="7575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84A105-48FC-2030-A608-A6E18E07E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530" y="2794190"/>
            <a:ext cx="755970" cy="755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677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259A8B-135D-59A5-8D66-0DA3083DCD04}"/>
              </a:ext>
            </a:extLst>
          </p:cNvPr>
          <p:cNvSpPr txBox="1"/>
          <p:nvPr/>
        </p:nvSpPr>
        <p:spPr>
          <a:xfrm>
            <a:off x="4859684" y="636190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Ride-hailing services frequently encounter challenges such as fraudulent fare manipulations, incorrect billing, and pricing anomalies. These issues can stem from system glitches, deliberate user exploitation, or inconsistencies in data processing.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Real-world Impact: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Overcharging Incidents:</a:t>
            </a:r>
            <a:r>
              <a:rPr lang="en-US" dirty="0">
                <a:solidFill>
                  <a:schemeClr val="bg1"/>
                </a:solidFill>
              </a:rPr>
              <a:t> In December 2024, an NRI was charged Rs 2,800 for a 10-minute cab ride from Mumbai Airport, highlighting instances of significant overcharging in the transportation sector.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financialexpress.com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Erosion of Trust:</a:t>
            </a:r>
            <a:r>
              <a:rPr lang="en-US" dirty="0">
                <a:solidFill>
                  <a:schemeClr val="bg1"/>
                </a:solidFill>
              </a:rPr>
              <a:t> In December 2024, taxi drivers in Victoria, Australia, were found to be overcharging passengers up to $200 for short trips, leading to a decline in consumer confidence and trust in transportation services.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theguardian.com</a:t>
            </a:r>
            <a:endParaRPr lang="en-US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These incidents result in financial losses for consumers and damage the reputation of service providers, emphasizing the need for robust fare monitoring and anomaly detection systems.</a:t>
            </a:r>
          </a:p>
        </p:txBody>
      </p:sp>
      <p:pic>
        <p:nvPicPr>
          <p:cNvPr id="5" name="Graphic 4" descr="Money outline">
            <a:extLst>
              <a:ext uri="{FF2B5EF4-FFF2-40B4-BE49-F238E27FC236}">
                <a16:creationId xmlns:a16="http://schemas.microsoft.com/office/drawing/2014/main" id="{C44939BB-B731-C736-EC97-ABC572939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3908043" y="2340745"/>
            <a:ext cx="943490" cy="943490"/>
          </a:xfrm>
          <a:prstGeom prst="rect">
            <a:avLst/>
          </a:prstGeom>
        </p:spPr>
      </p:pic>
      <p:pic>
        <p:nvPicPr>
          <p:cNvPr id="17" name="Graphic 16" descr="Shield Tick outline">
            <a:extLst>
              <a:ext uri="{FF2B5EF4-FFF2-40B4-BE49-F238E27FC236}">
                <a16:creationId xmlns:a16="http://schemas.microsoft.com/office/drawing/2014/main" id="{1FB84B15-F299-9843-BA83-17B43665C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5553" y="3856811"/>
            <a:ext cx="943491" cy="943491"/>
          </a:xfrm>
          <a:prstGeom prst="rect">
            <a:avLst/>
          </a:prstGeom>
        </p:spPr>
      </p:pic>
      <p:pic>
        <p:nvPicPr>
          <p:cNvPr id="19" name="Graphic 18" descr="Bar graph with downward trend outline">
            <a:extLst>
              <a:ext uri="{FF2B5EF4-FFF2-40B4-BE49-F238E27FC236}">
                <a16:creationId xmlns:a16="http://schemas.microsoft.com/office/drawing/2014/main" id="{1DB950B7-ABCF-CFF0-01E9-B306F6C77B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08043" y="5166021"/>
            <a:ext cx="943491" cy="9434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566B0F-C735-B2F7-256D-CBE17A0A2126}"/>
              </a:ext>
            </a:extLst>
          </p:cNvPr>
          <p:cNvSpPr txBox="1"/>
          <p:nvPr/>
        </p:nvSpPr>
        <p:spPr>
          <a:xfrm>
            <a:off x="631366" y="1198418"/>
            <a:ext cx="2927623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92D050"/>
                </a:solidFill>
                <a:effectLst/>
                <a:latin typeface="+mj-lt"/>
                <a:ea typeface="+mj-ea"/>
                <a:cs typeface="+mj-cs"/>
              </a:rPr>
              <a:t>Problem Statement</a:t>
            </a:r>
            <a:endParaRPr lang="en-US" sz="4800" kern="1200" dirty="0">
              <a:solidFill>
                <a:srgbClr val="92D050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2" name="Graphic 21" descr="Taxi outline">
            <a:extLst>
              <a:ext uri="{FF2B5EF4-FFF2-40B4-BE49-F238E27FC236}">
                <a16:creationId xmlns:a16="http://schemas.microsoft.com/office/drawing/2014/main" id="{327E69E1-F7F7-6429-00AE-631D012D32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85553" y="9426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5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Network outline">
            <a:extLst>
              <a:ext uri="{FF2B5EF4-FFF2-40B4-BE49-F238E27FC236}">
                <a16:creationId xmlns:a16="http://schemas.microsoft.com/office/drawing/2014/main" id="{C44939BB-B731-C736-EC97-ABC572939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 flipH="1" flipV="1">
            <a:off x="5624255" y="2485510"/>
            <a:ext cx="943490" cy="943490"/>
          </a:xfrm>
          <a:prstGeom prst="rect">
            <a:avLst/>
          </a:prstGeom>
        </p:spPr>
      </p:pic>
      <p:pic>
        <p:nvPicPr>
          <p:cNvPr id="17" name="Graphic 16" descr="Presentation with bar chart outline">
            <a:extLst>
              <a:ext uri="{FF2B5EF4-FFF2-40B4-BE49-F238E27FC236}">
                <a16:creationId xmlns:a16="http://schemas.microsoft.com/office/drawing/2014/main" id="{1FB84B15-F299-9843-BA83-17B43665C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24254" y="3779647"/>
            <a:ext cx="943491" cy="943491"/>
          </a:xfrm>
          <a:prstGeom prst="rect">
            <a:avLst/>
          </a:prstGeom>
        </p:spPr>
      </p:pic>
      <p:pic>
        <p:nvPicPr>
          <p:cNvPr id="19" name="Graphic 18" descr="Siren outline">
            <a:extLst>
              <a:ext uri="{FF2B5EF4-FFF2-40B4-BE49-F238E27FC236}">
                <a16:creationId xmlns:a16="http://schemas.microsoft.com/office/drawing/2014/main" id="{1DB950B7-ABCF-CFF0-01E9-B306F6C77B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687007" y="5073784"/>
            <a:ext cx="943491" cy="9434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566B0F-C735-B2F7-256D-CBE17A0A2126}"/>
              </a:ext>
            </a:extLst>
          </p:cNvPr>
          <p:cNvSpPr txBox="1"/>
          <p:nvPr/>
        </p:nvSpPr>
        <p:spPr>
          <a:xfrm>
            <a:off x="1178212" y="510988"/>
            <a:ext cx="4672172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My Solution: </a:t>
            </a:r>
          </a:p>
          <a:p>
            <a:r>
              <a:rPr lang="en-U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 AI-powered Fare Anomaly Detection</a:t>
            </a:r>
            <a:r>
              <a:rPr lang="en-US" sz="4000" b="1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</a:t>
            </a:r>
          </a:p>
        </p:txBody>
      </p:sp>
      <p:pic>
        <p:nvPicPr>
          <p:cNvPr id="22" name="Graphic 21" descr="Rupee outline">
            <a:extLst>
              <a:ext uri="{FF2B5EF4-FFF2-40B4-BE49-F238E27FC236}">
                <a16:creationId xmlns:a16="http://schemas.microsoft.com/office/drawing/2014/main" id="{327E69E1-F7F7-6429-00AE-631D012D32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638799" y="1395787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49D855-8BFE-A4BA-E401-C69F8B2F4E2C}"/>
              </a:ext>
            </a:extLst>
          </p:cNvPr>
          <p:cNvSpPr txBox="1"/>
          <p:nvPr/>
        </p:nvSpPr>
        <p:spPr>
          <a:xfrm>
            <a:off x="6705885" y="1652932"/>
            <a:ext cx="5163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Detects fraudulent and irregular fare charges.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71D73-841E-85E9-0E4B-32FB2F4C680E}"/>
              </a:ext>
            </a:extLst>
          </p:cNvPr>
          <p:cNvSpPr txBox="1"/>
          <p:nvPr/>
        </p:nvSpPr>
        <p:spPr>
          <a:xfrm>
            <a:off x="6705885" y="2634089"/>
            <a:ext cx="5163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b="1" dirty="0">
                <a:solidFill>
                  <a:schemeClr val="bg1"/>
                </a:solidFill>
              </a:rPr>
              <a:t>Isolation Forest</a:t>
            </a:r>
            <a:r>
              <a:rPr lang="en-US" dirty="0">
                <a:solidFill>
                  <a:schemeClr val="bg1"/>
                </a:solidFill>
              </a:rPr>
              <a:t> (ML) to classify normal vs. anomalous fares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534BD-B0E8-EED7-49AA-CE8036C29E07}"/>
              </a:ext>
            </a:extLst>
          </p:cNvPr>
          <p:cNvSpPr txBox="1"/>
          <p:nvPr/>
        </p:nvSpPr>
        <p:spPr>
          <a:xfrm>
            <a:off x="6705885" y="3861467"/>
            <a:ext cx="5163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Provides an </a:t>
            </a:r>
            <a:r>
              <a:rPr lang="en-US" b="1" dirty="0">
                <a:solidFill>
                  <a:schemeClr val="bg1"/>
                </a:solidFill>
              </a:rPr>
              <a:t>interactive dashboard</a:t>
            </a:r>
            <a:r>
              <a:rPr lang="en-US" dirty="0">
                <a:solidFill>
                  <a:schemeClr val="bg1"/>
                </a:solidFill>
              </a:rPr>
              <a:t> to analyze fare anomalies.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7E1E4-24E8-D2F6-9E35-D7C4741BAA99}"/>
              </a:ext>
            </a:extLst>
          </p:cNvPr>
          <p:cNvSpPr txBox="1"/>
          <p:nvPr/>
        </p:nvSpPr>
        <p:spPr>
          <a:xfrm>
            <a:off x="6705885" y="5127289"/>
            <a:ext cx="516367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Alerts </a:t>
            </a:r>
            <a:r>
              <a:rPr lang="en-US" b="1" dirty="0">
                <a:solidFill>
                  <a:schemeClr val="bg1"/>
                </a:solidFill>
              </a:rPr>
              <a:t>high-risk anomalies</a:t>
            </a:r>
            <a:r>
              <a:rPr lang="en-US" dirty="0">
                <a:solidFill>
                  <a:schemeClr val="bg1"/>
                </a:solidFill>
              </a:rPr>
              <a:t> based on severity thresholds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95F44-5298-3944-DD81-397A397F562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3748" b="6994"/>
          <a:stretch/>
        </p:blipFill>
        <p:spPr>
          <a:xfrm>
            <a:off x="1240965" y="4184632"/>
            <a:ext cx="3815129" cy="22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2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49D855-8BFE-A4BA-E401-C69F8B2F4E2C}"/>
              </a:ext>
            </a:extLst>
          </p:cNvPr>
          <p:cNvSpPr txBox="1"/>
          <p:nvPr/>
        </p:nvSpPr>
        <p:spPr>
          <a:xfrm>
            <a:off x="520871" y="3493400"/>
            <a:ext cx="2110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Upload ride fare data (CSV)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615D1BCB-7565-F3E1-6695-FF06AB6CC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250" y="2445380"/>
            <a:ext cx="1048020" cy="10480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8B4E4EC-033A-207E-D402-B671E77531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31"/>
          <a:stretch/>
        </p:blipFill>
        <p:spPr>
          <a:xfrm>
            <a:off x="2631214" y="1369872"/>
            <a:ext cx="9472936" cy="4340646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B356E644-CE08-E6B9-A82A-C20288C222AB}"/>
              </a:ext>
            </a:extLst>
          </p:cNvPr>
          <p:cNvSpPr/>
          <p:nvPr/>
        </p:nvSpPr>
        <p:spPr>
          <a:xfrm>
            <a:off x="1833639" y="2964761"/>
            <a:ext cx="1048020" cy="12343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F48F2A-D7B3-2675-745D-0EE13E9AF544}"/>
              </a:ext>
            </a:extLst>
          </p:cNvPr>
          <p:cNvSpPr txBox="1"/>
          <p:nvPr/>
        </p:nvSpPr>
        <p:spPr>
          <a:xfrm>
            <a:off x="502146" y="503974"/>
            <a:ext cx="4481902" cy="783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5400" b="1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Demo: </a:t>
            </a:r>
          </a:p>
        </p:txBody>
      </p:sp>
    </p:spTree>
    <p:extLst>
      <p:ext uri="{BB962C8B-B14F-4D97-AF65-F5344CB8AC3E}">
        <p14:creationId xmlns:p14="http://schemas.microsoft.com/office/powerpoint/2010/main" val="157250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49D855-8BFE-A4BA-E401-C69F8B2F4E2C}"/>
              </a:ext>
            </a:extLst>
          </p:cNvPr>
          <p:cNvSpPr txBox="1"/>
          <p:nvPr/>
        </p:nvSpPr>
        <p:spPr>
          <a:xfrm>
            <a:off x="672884" y="2090172"/>
            <a:ext cx="1958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is processed &amp; cleaned automatically.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The ML model detects anomalies.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8B4E4EC-033A-207E-D402-B671E7753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1"/>
          <a:stretch/>
        </p:blipFill>
        <p:spPr>
          <a:xfrm>
            <a:off x="2631214" y="1369872"/>
            <a:ext cx="9472936" cy="43406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70D428-F4BF-7E9C-342C-21D83D3A1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8" r="2287"/>
          <a:stretch/>
        </p:blipFill>
        <p:spPr>
          <a:xfrm>
            <a:off x="2646010" y="1369872"/>
            <a:ext cx="9472936" cy="4340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7BC9EB-6D5B-6914-ABB9-2C81CCACC6B4}"/>
              </a:ext>
            </a:extLst>
          </p:cNvPr>
          <p:cNvSpPr txBox="1"/>
          <p:nvPr/>
        </p:nvSpPr>
        <p:spPr>
          <a:xfrm>
            <a:off x="502146" y="503974"/>
            <a:ext cx="4481902" cy="783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5400" b="1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Demo: </a:t>
            </a:r>
          </a:p>
        </p:txBody>
      </p:sp>
    </p:spTree>
    <p:extLst>
      <p:ext uri="{BB962C8B-B14F-4D97-AF65-F5344CB8AC3E}">
        <p14:creationId xmlns:p14="http://schemas.microsoft.com/office/powerpoint/2010/main" val="128944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1566B0F-C735-B2F7-256D-CBE17A0A2126}"/>
              </a:ext>
            </a:extLst>
          </p:cNvPr>
          <p:cNvSpPr txBox="1"/>
          <p:nvPr/>
        </p:nvSpPr>
        <p:spPr>
          <a:xfrm>
            <a:off x="502146" y="503974"/>
            <a:ext cx="4481902" cy="783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5400" b="1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Demo: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9D855-8BFE-A4BA-E401-C69F8B2F4E2C}"/>
              </a:ext>
            </a:extLst>
          </p:cNvPr>
          <p:cNvSpPr txBox="1"/>
          <p:nvPr/>
        </p:nvSpPr>
        <p:spPr>
          <a:xfrm>
            <a:off x="502146" y="1644109"/>
            <a:ext cx="24404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Dashboard displays </a:t>
            </a:r>
          </a:p>
          <a:p>
            <a:r>
              <a:rPr lang="en-US" sz="2400" dirty="0">
                <a:solidFill>
                  <a:srgbClr val="92D050"/>
                </a:solidFill>
              </a:rPr>
              <a:t>metrics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en-US" sz="2400" dirty="0">
                <a:solidFill>
                  <a:srgbClr val="92D050"/>
                </a:solidFill>
              </a:rPr>
              <a:t> alerts </a:t>
            </a:r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>
                <a:solidFill>
                  <a:srgbClr val="92D050"/>
                </a:solidFill>
              </a:rPr>
              <a:t> visualizations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92D050"/>
                </a:solidFill>
              </a:rPr>
              <a:t>Download</a:t>
            </a:r>
            <a:r>
              <a:rPr lang="en-US" sz="2400" dirty="0">
                <a:solidFill>
                  <a:schemeClr val="bg1"/>
                </a:solidFill>
              </a:rPr>
              <a:t> flagged anomalies for further investigation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A24741-214F-954A-6C52-6A81B0453860}"/>
              </a:ext>
            </a:extLst>
          </p:cNvPr>
          <p:cNvGrpSpPr/>
          <p:nvPr/>
        </p:nvGrpSpPr>
        <p:grpSpPr>
          <a:xfrm>
            <a:off x="2994740" y="1078992"/>
            <a:ext cx="4481901" cy="5566927"/>
            <a:chOff x="3650787" y="870109"/>
            <a:chExt cx="4087767" cy="523351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91E8F3-A063-64F1-38EC-B28F9D8AC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551"/>
            <a:stretch/>
          </p:blipFill>
          <p:spPr>
            <a:xfrm>
              <a:off x="3650788" y="870109"/>
              <a:ext cx="4087766" cy="222899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99C269F-77E9-D364-3776-0EA9F50E8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305"/>
            <a:stretch/>
          </p:blipFill>
          <p:spPr>
            <a:xfrm>
              <a:off x="3650787" y="4170955"/>
              <a:ext cx="4087765" cy="1932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D1DAB3E-46DF-092F-D003-A32EB3F5E5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136"/>
            <a:stretch/>
          </p:blipFill>
          <p:spPr>
            <a:xfrm>
              <a:off x="3650788" y="2171822"/>
              <a:ext cx="4087765" cy="201803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056B4E-D3A0-5F06-952B-29F2C967A2EA}"/>
              </a:ext>
            </a:extLst>
          </p:cNvPr>
          <p:cNvGrpSpPr/>
          <p:nvPr/>
        </p:nvGrpSpPr>
        <p:grpSpPr>
          <a:xfrm>
            <a:off x="7580376" y="1078992"/>
            <a:ext cx="4417724" cy="5566927"/>
            <a:chOff x="7787034" y="870109"/>
            <a:chExt cx="4201922" cy="523351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CB9863-12AD-F915-E747-90F7CD62B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7034" y="870109"/>
              <a:ext cx="4201396" cy="210359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BCB60D-D8EE-7E6B-BE5C-61DE7B422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7560" y="2973705"/>
              <a:ext cx="4201396" cy="22034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B62307-13B6-F76C-406B-0FAA74923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95195" y="3547348"/>
              <a:ext cx="4193235" cy="212696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6248D09-307C-25F5-9DF6-C8E134DE0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87034" y="5177175"/>
              <a:ext cx="4201396" cy="926445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42411-346E-9141-D869-90472F9F3B9E}"/>
              </a:ext>
            </a:extLst>
          </p:cNvPr>
          <p:cNvSpPr/>
          <p:nvPr/>
        </p:nvSpPr>
        <p:spPr>
          <a:xfrm>
            <a:off x="3264408" y="2011680"/>
            <a:ext cx="3593592" cy="4519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6465B2-6E43-851D-EA64-BA8DE80EEC95}"/>
              </a:ext>
            </a:extLst>
          </p:cNvPr>
          <p:cNvSpPr/>
          <p:nvPr/>
        </p:nvSpPr>
        <p:spPr>
          <a:xfrm>
            <a:off x="3264408" y="2633472"/>
            <a:ext cx="1097280" cy="19659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5BD7CD-9E51-7838-3CEA-FF4CA1AC966D}"/>
              </a:ext>
            </a:extLst>
          </p:cNvPr>
          <p:cNvSpPr/>
          <p:nvPr/>
        </p:nvSpPr>
        <p:spPr>
          <a:xfrm>
            <a:off x="7891272" y="6007608"/>
            <a:ext cx="3227832" cy="2630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Presentation with bar chart outline">
            <a:extLst>
              <a:ext uri="{FF2B5EF4-FFF2-40B4-BE49-F238E27FC236}">
                <a16:creationId xmlns:a16="http://schemas.microsoft.com/office/drawing/2014/main" id="{1FB84B15-F299-9843-BA83-17B43665C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26734" y="2493325"/>
            <a:ext cx="943491" cy="943491"/>
          </a:xfrm>
          <a:prstGeom prst="rect">
            <a:avLst/>
          </a:prstGeom>
        </p:spPr>
      </p:pic>
      <p:pic>
        <p:nvPicPr>
          <p:cNvPr id="19" name="Graphic 18" descr="Siren outline">
            <a:extLst>
              <a:ext uri="{FF2B5EF4-FFF2-40B4-BE49-F238E27FC236}">
                <a16:creationId xmlns:a16="http://schemas.microsoft.com/office/drawing/2014/main" id="{1DB950B7-ABCF-CFF0-01E9-B306F6C77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126734" y="3613061"/>
            <a:ext cx="943491" cy="943491"/>
          </a:xfrm>
          <a:prstGeom prst="rect">
            <a:avLst/>
          </a:prstGeom>
        </p:spPr>
      </p:pic>
      <p:pic>
        <p:nvPicPr>
          <p:cNvPr id="22" name="Graphic 21" descr="Magnifying glass outline">
            <a:extLst>
              <a:ext uri="{FF2B5EF4-FFF2-40B4-BE49-F238E27FC236}">
                <a16:creationId xmlns:a16="http://schemas.microsoft.com/office/drawing/2014/main" id="{327E69E1-F7F7-6429-00AE-631D012D3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126735" y="1257518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49D855-8BFE-A4BA-E401-C69F8B2F4E2C}"/>
              </a:ext>
            </a:extLst>
          </p:cNvPr>
          <p:cNvSpPr txBox="1"/>
          <p:nvPr/>
        </p:nvSpPr>
        <p:spPr>
          <a:xfrm>
            <a:off x="6193821" y="1514663"/>
            <a:ext cx="51636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Anomaly detection (ML-powered)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71D73-841E-85E9-0E4B-32FB2F4C680E}"/>
              </a:ext>
            </a:extLst>
          </p:cNvPr>
          <p:cNvSpPr txBox="1"/>
          <p:nvPr/>
        </p:nvSpPr>
        <p:spPr>
          <a:xfrm>
            <a:off x="6193821" y="2495820"/>
            <a:ext cx="51636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Dynamic fare analysis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534BD-B0E8-EED7-49AA-CE8036C29E07}"/>
              </a:ext>
            </a:extLst>
          </p:cNvPr>
          <p:cNvSpPr txBox="1"/>
          <p:nvPr/>
        </p:nvSpPr>
        <p:spPr>
          <a:xfrm>
            <a:off x="6193821" y="3823197"/>
            <a:ext cx="51636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High-risk alerts &amp; severity scoring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7E1E4-24E8-D2F6-9E35-D7C4741BAA99}"/>
              </a:ext>
            </a:extLst>
          </p:cNvPr>
          <p:cNvSpPr txBox="1"/>
          <p:nvPr/>
        </p:nvSpPr>
        <p:spPr>
          <a:xfrm>
            <a:off x="6193821" y="4989020"/>
            <a:ext cx="516367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Data export for further investigation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607AB-0853-8E27-411D-0D699A3564AA}"/>
              </a:ext>
            </a:extLst>
          </p:cNvPr>
          <p:cNvSpPr txBox="1"/>
          <p:nvPr/>
        </p:nvSpPr>
        <p:spPr>
          <a:xfrm>
            <a:off x="631365" y="1198418"/>
            <a:ext cx="4171453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Core Functionalities</a:t>
            </a:r>
          </a:p>
        </p:txBody>
      </p:sp>
      <p:pic>
        <p:nvPicPr>
          <p:cNvPr id="8" name="Graphic 7" descr="Download outline">
            <a:extLst>
              <a:ext uri="{FF2B5EF4-FFF2-40B4-BE49-F238E27FC236}">
                <a16:creationId xmlns:a16="http://schemas.microsoft.com/office/drawing/2014/main" id="{3EAFF179-7CCE-B507-95CF-BC0F55B418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6734" y="4942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4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Monitor outline">
            <a:extLst>
              <a:ext uri="{FF2B5EF4-FFF2-40B4-BE49-F238E27FC236}">
                <a16:creationId xmlns:a16="http://schemas.microsoft.com/office/drawing/2014/main" id="{1FB84B15-F299-9843-BA83-17B43665C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985851" y="1867237"/>
            <a:ext cx="846737" cy="781621"/>
          </a:xfrm>
          <a:prstGeom prst="rect">
            <a:avLst/>
          </a:prstGeom>
        </p:spPr>
      </p:pic>
      <p:grpSp>
        <p:nvGrpSpPr>
          <p:cNvPr id="21" name="Graphic 18" descr="Artificial Intelligence outline">
            <a:extLst>
              <a:ext uri="{FF2B5EF4-FFF2-40B4-BE49-F238E27FC236}">
                <a16:creationId xmlns:a16="http://schemas.microsoft.com/office/drawing/2014/main" id="{1C6D1650-FDA6-6D54-3BB8-88A943B8E15F}"/>
              </a:ext>
            </a:extLst>
          </p:cNvPr>
          <p:cNvGrpSpPr/>
          <p:nvPr/>
        </p:nvGrpSpPr>
        <p:grpSpPr>
          <a:xfrm>
            <a:off x="5108109" y="3018755"/>
            <a:ext cx="673867" cy="665824"/>
            <a:chOff x="5205833" y="2987159"/>
            <a:chExt cx="405544" cy="432510"/>
          </a:xfrm>
          <a:solidFill>
            <a:srgbClr val="92D050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DA0A41-0A64-F820-D575-5BC336CBEF9E}"/>
                </a:ext>
              </a:extLst>
            </p:cNvPr>
            <p:cNvSpPr/>
            <p:nvPr/>
          </p:nvSpPr>
          <p:spPr>
            <a:xfrm>
              <a:off x="5205833" y="3065793"/>
              <a:ext cx="130394" cy="196628"/>
            </a:xfrm>
            <a:custGeom>
              <a:avLst/>
              <a:gdLst>
                <a:gd name="connsiteX0" fmla="*/ 95990 w 130394"/>
                <a:gd name="connsiteY0" fmla="*/ 149533 h 196628"/>
                <a:gd name="connsiteX1" fmla="*/ 83299 w 130394"/>
                <a:gd name="connsiteY1" fmla="*/ 181880 h 196628"/>
                <a:gd name="connsiteX2" fmla="*/ 115646 w 130394"/>
                <a:gd name="connsiteY2" fmla="*/ 194571 h 196628"/>
                <a:gd name="connsiteX3" fmla="*/ 128337 w 130394"/>
                <a:gd name="connsiteY3" fmla="*/ 162224 h 196628"/>
                <a:gd name="connsiteX4" fmla="*/ 115646 w 130394"/>
                <a:gd name="connsiteY4" fmla="*/ 149533 h 196628"/>
                <a:gd name="connsiteX5" fmla="*/ 115646 w 130394"/>
                <a:gd name="connsiteY5" fmla="*/ 83656 h 196628"/>
                <a:gd name="connsiteX6" fmla="*/ 76334 w 130394"/>
                <a:gd name="connsiteY6" fmla="*/ 83656 h 196628"/>
                <a:gd name="connsiteX7" fmla="*/ 76334 w 130394"/>
                <a:gd name="connsiteY7" fmla="*/ 47095 h 196628"/>
                <a:gd name="connsiteX8" fmla="*/ 89025 w 130394"/>
                <a:gd name="connsiteY8" fmla="*/ 14748 h 196628"/>
                <a:gd name="connsiteX9" fmla="*/ 56678 w 130394"/>
                <a:gd name="connsiteY9" fmla="*/ 2057 h 196628"/>
                <a:gd name="connsiteX10" fmla="*/ 43987 w 130394"/>
                <a:gd name="connsiteY10" fmla="*/ 34404 h 196628"/>
                <a:gd name="connsiteX11" fmla="*/ 56678 w 130394"/>
                <a:gd name="connsiteY11" fmla="*/ 47095 h 196628"/>
                <a:gd name="connsiteX12" fmla="*/ 56678 w 130394"/>
                <a:gd name="connsiteY12" fmla="*/ 83646 h 196628"/>
                <a:gd name="connsiteX13" fmla="*/ 5749 w 130394"/>
                <a:gd name="connsiteY13" fmla="*/ 83577 h 196628"/>
                <a:gd name="connsiteX14" fmla="*/ 983 w 130394"/>
                <a:gd name="connsiteY14" fmla="*/ 99626 h 196628"/>
                <a:gd name="connsiteX15" fmla="*/ 0 w 130394"/>
                <a:gd name="connsiteY15" fmla="*/ 103233 h 196628"/>
                <a:gd name="connsiteX16" fmla="*/ 95990 w 130394"/>
                <a:gd name="connsiteY16" fmla="*/ 103322 h 19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0394" h="196628">
                  <a:moveTo>
                    <a:pt x="95990" y="149533"/>
                  </a:moveTo>
                  <a:cubicBezTo>
                    <a:pt x="83554" y="154961"/>
                    <a:pt x="77871" y="169443"/>
                    <a:pt x="83299" y="181880"/>
                  </a:cubicBezTo>
                  <a:cubicBezTo>
                    <a:pt x="88727" y="194316"/>
                    <a:pt x="103210" y="199999"/>
                    <a:pt x="115646" y="194571"/>
                  </a:cubicBezTo>
                  <a:cubicBezTo>
                    <a:pt x="128083" y="189143"/>
                    <a:pt x="133765" y="174660"/>
                    <a:pt x="128337" y="162224"/>
                  </a:cubicBezTo>
                  <a:cubicBezTo>
                    <a:pt x="125859" y="156544"/>
                    <a:pt x="121326" y="152012"/>
                    <a:pt x="115646" y="149533"/>
                  </a:cubicBezTo>
                  <a:lnTo>
                    <a:pt x="115646" y="83656"/>
                  </a:lnTo>
                  <a:lnTo>
                    <a:pt x="76334" y="83656"/>
                  </a:lnTo>
                  <a:lnTo>
                    <a:pt x="76334" y="47095"/>
                  </a:lnTo>
                  <a:cubicBezTo>
                    <a:pt x="88771" y="41667"/>
                    <a:pt x="94453" y="27186"/>
                    <a:pt x="89025" y="14748"/>
                  </a:cubicBezTo>
                  <a:cubicBezTo>
                    <a:pt x="83597" y="2312"/>
                    <a:pt x="69115" y="-3371"/>
                    <a:pt x="56678" y="2057"/>
                  </a:cubicBezTo>
                  <a:cubicBezTo>
                    <a:pt x="44242" y="7485"/>
                    <a:pt x="38559" y="21968"/>
                    <a:pt x="43987" y="34404"/>
                  </a:cubicBezTo>
                  <a:cubicBezTo>
                    <a:pt x="46466" y="40084"/>
                    <a:pt x="50999" y="44617"/>
                    <a:pt x="56678" y="47095"/>
                  </a:cubicBezTo>
                  <a:lnTo>
                    <a:pt x="56678" y="83646"/>
                  </a:lnTo>
                  <a:lnTo>
                    <a:pt x="5749" y="83577"/>
                  </a:lnTo>
                  <a:cubicBezTo>
                    <a:pt x="3862" y="88835"/>
                    <a:pt x="2457" y="94093"/>
                    <a:pt x="983" y="99626"/>
                  </a:cubicBezTo>
                  <a:cubicBezTo>
                    <a:pt x="668" y="100825"/>
                    <a:pt x="334" y="102034"/>
                    <a:pt x="0" y="103233"/>
                  </a:cubicBezTo>
                  <a:lnTo>
                    <a:pt x="95990" y="103322"/>
                  </a:lnTo>
                  <a:close/>
                </a:path>
              </a:pathLst>
            </a:custGeom>
            <a:solidFill>
              <a:srgbClr val="92D050"/>
            </a:solidFill>
            <a:ln w="9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FD1307B-5CC9-92F0-A23D-5799B742AA5C}"/>
                </a:ext>
              </a:extLst>
            </p:cNvPr>
            <p:cNvSpPr/>
            <p:nvPr/>
          </p:nvSpPr>
          <p:spPr>
            <a:xfrm>
              <a:off x="5527868" y="2988653"/>
              <a:ext cx="83509" cy="126325"/>
            </a:xfrm>
            <a:custGeom>
              <a:avLst/>
              <a:gdLst>
                <a:gd name="connsiteX0" fmla="*/ 58968 w 83509"/>
                <a:gd name="connsiteY0" fmla="*/ 77180 h 126325"/>
                <a:gd name="connsiteX1" fmla="*/ 50585 w 83509"/>
                <a:gd name="connsiteY1" fmla="*/ 78752 h 126325"/>
                <a:gd name="connsiteX2" fmla="*/ 19656 w 83509"/>
                <a:gd name="connsiteY2" fmla="*/ 50919 h 126325"/>
                <a:gd name="connsiteX3" fmla="*/ 19656 w 83509"/>
                <a:gd name="connsiteY3" fmla="*/ 7401 h 126325"/>
                <a:gd name="connsiteX4" fmla="*/ 0 w 83509"/>
                <a:gd name="connsiteY4" fmla="*/ 0 h 126325"/>
                <a:gd name="connsiteX5" fmla="*/ 0 w 83509"/>
                <a:gd name="connsiteY5" fmla="*/ 59283 h 126325"/>
                <a:gd name="connsiteX6" fmla="*/ 36364 w 83509"/>
                <a:gd name="connsiteY6" fmla="*/ 92040 h 126325"/>
                <a:gd name="connsiteX7" fmla="*/ 49224 w 83509"/>
                <a:gd name="connsiteY7" fmla="*/ 124320 h 126325"/>
                <a:gd name="connsiteX8" fmla="*/ 81504 w 83509"/>
                <a:gd name="connsiteY8" fmla="*/ 111460 h 126325"/>
                <a:gd name="connsiteX9" fmla="*/ 68644 w 83509"/>
                <a:gd name="connsiteY9" fmla="*/ 79180 h 126325"/>
                <a:gd name="connsiteX10" fmla="*/ 58968 w 83509"/>
                <a:gd name="connsiteY10" fmla="*/ 77180 h 12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509" h="126325">
                  <a:moveTo>
                    <a:pt x="58968" y="77180"/>
                  </a:moveTo>
                  <a:cubicBezTo>
                    <a:pt x="56102" y="77204"/>
                    <a:pt x="53264" y="77737"/>
                    <a:pt x="50585" y="78752"/>
                  </a:cubicBezTo>
                  <a:lnTo>
                    <a:pt x="19656" y="50919"/>
                  </a:lnTo>
                  <a:lnTo>
                    <a:pt x="19656" y="7401"/>
                  </a:lnTo>
                  <a:cubicBezTo>
                    <a:pt x="13170" y="4816"/>
                    <a:pt x="6565" y="2221"/>
                    <a:pt x="0" y="0"/>
                  </a:cubicBezTo>
                  <a:lnTo>
                    <a:pt x="0" y="59283"/>
                  </a:lnTo>
                  <a:lnTo>
                    <a:pt x="36364" y="92040"/>
                  </a:lnTo>
                  <a:cubicBezTo>
                    <a:pt x="31001" y="104504"/>
                    <a:pt x="36759" y="118957"/>
                    <a:pt x="49224" y="124320"/>
                  </a:cubicBezTo>
                  <a:cubicBezTo>
                    <a:pt x="61689" y="129682"/>
                    <a:pt x="76141" y="123925"/>
                    <a:pt x="81504" y="111460"/>
                  </a:cubicBezTo>
                  <a:cubicBezTo>
                    <a:pt x="86866" y="98995"/>
                    <a:pt x="81109" y="84543"/>
                    <a:pt x="68644" y="79180"/>
                  </a:cubicBezTo>
                  <a:cubicBezTo>
                    <a:pt x="65587" y="77865"/>
                    <a:pt x="62296" y="77184"/>
                    <a:pt x="58968" y="77180"/>
                  </a:cubicBezTo>
                  <a:close/>
                </a:path>
              </a:pathLst>
            </a:custGeom>
            <a:solidFill>
              <a:srgbClr val="92D050"/>
            </a:solidFill>
            <a:ln w="9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8BC2A5D-F8D7-3AFA-576E-02D738BC314E}"/>
                </a:ext>
              </a:extLst>
            </p:cNvPr>
            <p:cNvSpPr/>
            <p:nvPr/>
          </p:nvSpPr>
          <p:spPr>
            <a:xfrm>
              <a:off x="5215487" y="2987159"/>
              <a:ext cx="287805" cy="432510"/>
            </a:xfrm>
            <a:custGeom>
              <a:avLst/>
              <a:gdLst>
                <a:gd name="connsiteX0" fmla="*/ 263241 w 287805"/>
                <a:gd name="connsiteY0" fmla="*/ 275233 h 432510"/>
                <a:gd name="connsiteX1" fmla="*/ 253905 w 287805"/>
                <a:gd name="connsiteY1" fmla="*/ 277101 h 432510"/>
                <a:gd name="connsiteX2" fmla="*/ 184617 w 287805"/>
                <a:gd name="connsiteY2" fmla="*/ 207577 h 432510"/>
                <a:gd name="connsiteX3" fmla="*/ 184617 w 287805"/>
                <a:gd name="connsiteY3" fmla="*/ 93474 h 432510"/>
                <a:gd name="connsiteX4" fmla="*/ 243585 w 287805"/>
                <a:gd name="connsiteY4" fmla="*/ 93474 h 432510"/>
                <a:gd name="connsiteX5" fmla="*/ 243585 w 287805"/>
                <a:gd name="connsiteY5" fmla="*/ 139666 h 432510"/>
                <a:gd name="connsiteX6" fmla="*/ 230894 w 287805"/>
                <a:gd name="connsiteY6" fmla="*/ 172013 h 432510"/>
                <a:gd name="connsiteX7" fmla="*/ 263241 w 287805"/>
                <a:gd name="connsiteY7" fmla="*/ 184704 h 432510"/>
                <a:gd name="connsiteX8" fmla="*/ 275932 w 287805"/>
                <a:gd name="connsiteY8" fmla="*/ 152357 h 432510"/>
                <a:gd name="connsiteX9" fmla="*/ 263241 w 287805"/>
                <a:gd name="connsiteY9" fmla="*/ 139666 h 432510"/>
                <a:gd name="connsiteX10" fmla="*/ 263241 w 287805"/>
                <a:gd name="connsiteY10" fmla="*/ 73808 h 432510"/>
                <a:gd name="connsiteX11" fmla="*/ 184617 w 287805"/>
                <a:gd name="connsiteY11" fmla="*/ 73808 h 432510"/>
                <a:gd name="connsiteX12" fmla="*/ 184617 w 287805"/>
                <a:gd name="connsiteY12" fmla="*/ 47095 h 432510"/>
                <a:gd name="connsiteX13" fmla="*/ 197308 w 287805"/>
                <a:gd name="connsiteY13" fmla="*/ 14748 h 432510"/>
                <a:gd name="connsiteX14" fmla="*/ 164961 w 287805"/>
                <a:gd name="connsiteY14" fmla="*/ 2057 h 432510"/>
                <a:gd name="connsiteX15" fmla="*/ 152270 w 287805"/>
                <a:gd name="connsiteY15" fmla="*/ 34404 h 432510"/>
                <a:gd name="connsiteX16" fmla="*/ 164961 w 287805"/>
                <a:gd name="connsiteY16" fmla="*/ 47095 h 432510"/>
                <a:gd name="connsiteX17" fmla="*/ 164961 w 287805"/>
                <a:gd name="connsiteY17" fmla="*/ 215351 h 432510"/>
                <a:gd name="connsiteX18" fmla="*/ 197394 w 287805"/>
                <a:gd name="connsiteY18" fmla="*/ 248855 h 432510"/>
                <a:gd name="connsiteX19" fmla="*/ 145305 w 287805"/>
                <a:gd name="connsiteY19" fmla="*/ 300944 h 432510"/>
                <a:gd name="connsiteX20" fmla="*/ 145305 w 287805"/>
                <a:gd name="connsiteY20" fmla="*/ 349042 h 432510"/>
                <a:gd name="connsiteX21" fmla="*/ 86032 w 287805"/>
                <a:gd name="connsiteY21" fmla="*/ 349042 h 432510"/>
                <a:gd name="connsiteX22" fmla="*/ 48135 w 287805"/>
                <a:gd name="connsiteY22" fmla="*/ 304531 h 432510"/>
                <a:gd name="connsiteX23" fmla="*/ 35982 w 287805"/>
                <a:gd name="connsiteY23" fmla="*/ 270942 h 432510"/>
                <a:gd name="connsiteX24" fmla="*/ 2393 w 287805"/>
                <a:gd name="connsiteY24" fmla="*/ 283094 h 432510"/>
                <a:gd name="connsiteX25" fmla="*/ 14546 w 287805"/>
                <a:gd name="connsiteY25" fmla="*/ 316684 h 432510"/>
                <a:gd name="connsiteX26" fmla="*/ 33089 w 287805"/>
                <a:gd name="connsiteY26" fmla="*/ 317828 h 432510"/>
                <a:gd name="connsiteX27" fmla="*/ 76823 w 287805"/>
                <a:gd name="connsiteY27" fmla="*/ 368708 h 432510"/>
                <a:gd name="connsiteX28" fmla="*/ 145305 w 287805"/>
                <a:gd name="connsiteY28" fmla="*/ 368708 h 432510"/>
                <a:gd name="connsiteX29" fmla="*/ 145305 w 287805"/>
                <a:gd name="connsiteY29" fmla="*/ 385416 h 432510"/>
                <a:gd name="connsiteX30" fmla="*/ 132614 w 287805"/>
                <a:gd name="connsiteY30" fmla="*/ 417763 h 432510"/>
                <a:gd name="connsiteX31" fmla="*/ 164961 w 287805"/>
                <a:gd name="connsiteY31" fmla="*/ 430453 h 432510"/>
                <a:gd name="connsiteX32" fmla="*/ 177652 w 287805"/>
                <a:gd name="connsiteY32" fmla="*/ 398106 h 432510"/>
                <a:gd name="connsiteX33" fmla="*/ 164961 w 287805"/>
                <a:gd name="connsiteY33" fmla="*/ 385416 h 432510"/>
                <a:gd name="connsiteX34" fmla="*/ 164961 w 287805"/>
                <a:gd name="connsiteY34" fmla="*/ 308698 h 432510"/>
                <a:gd name="connsiteX35" fmla="*/ 211153 w 287805"/>
                <a:gd name="connsiteY35" fmla="*/ 262506 h 432510"/>
                <a:gd name="connsiteX36" fmla="*/ 240136 w 287805"/>
                <a:gd name="connsiteY36" fmla="*/ 291695 h 432510"/>
                <a:gd name="connsiteX37" fmla="*/ 255238 w 287805"/>
                <a:gd name="connsiteY37" fmla="*/ 322896 h 432510"/>
                <a:gd name="connsiteX38" fmla="*/ 286440 w 287805"/>
                <a:gd name="connsiteY38" fmla="*/ 307794 h 432510"/>
                <a:gd name="connsiteX39" fmla="*/ 271337 w 287805"/>
                <a:gd name="connsiteY39" fmla="*/ 276593 h 432510"/>
                <a:gd name="connsiteX40" fmla="*/ 263241 w 287805"/>
                <a:gd name="connsiteY40" fmla="*/ 275233 h 4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87805" h="432510">
                  <a:moveTo>
                    <a:pt x="263241" y="275233"/>
                  </a:moveTo>
                  <a:cubicBezTo>
                    <a:pt x="260037" y="275236"/>
                    <a:pt x="256864" y="275871"/>
                    <a:pt x="253905" y="277101"/>
                  </a:cubicBezTo>
                  <a:lnTo>
                    <a:pt x="184617" y="207577"/>
                  </a:lnTo>
                  <a:lnTo>
                    <a:pt x="184617" y="93474"/>
                  </a:lnTo>
                  <a:lnTo>
                    <a:pt x="243585" y="93474"/>
                  </a:lnTo>
                  <a:lnTo>
                    <a:pt x="243585" y="139666"/>
                  </a:lnTo>
                  <a:cubicBezTo>
                    <a:pt x="231149" y="145094"/>
                    <a:pt x="225466" y="159575"/>
                    <a:pt x="230894" y="172013"/>
                  </a:cubicBezTo>
                  <a:cubicBezTo>
                    <a:pt x="236323" y="184449"/>
                    <a:pt x="250805" y="190132"/>
                    <a:pt x="263241" y="184704"/>
                  </a:cubicBezTo>
                  <a:cubicBezTo>
                    <a:pt x="275678" y="179276"/>
                    <a:pt x="281360" y="164793"/>
                    <a:pt x="275932" y="152357"/>
                  </a:cubicBezTo>
                  <a:cubicBezTo>
                    <a:pt x="273454" y="146677"/>
                    <a:pt x="268921" y="142144"/>
                    <a:pt x="263241" y="139666"/>
                  </a:cubicBezTo>
                  <a:lnTo>
                    <a:pt x="263241" y="73808"/>
                  </a:lnTo>
                  <a:lnTo>
                    <a:pt x="184617" y="73808"/>
                  </a:lnTo>
                  <a:lnTo>
                    <a:pt x="184617" y="47095"/>
                  </a:lnTo>
                  <a:cubicBezTo>
                    <a:pt x="197054" y="41667"/>
                    <a:pt x="202736" y="27186"/>
                    <a:pt x="197308" y="14748"/>
                  </a:cubicBezTo>
                  <a:cubicBezTo>
                    <a:pt x="191880" y="2312"/>
                    <a:pt x="177398" y="-3371"/>
                    <a:pt x="164961" y="2057"/>
                  </a:cubicBezTo>
                  <a:cubicBezTo>
                    <a:pt x="152525" y="7485"/>
                    <a:pt x="146842" y="21968"/>
                    <a:pt x="152270" y="34404"/>
                  </a:cubicBezTo>
                  <a:cubicBezTo>
                    <a:pt x="154749" y="40084"/>
                    <a:pt x="159282" y="44617"/>
                    <a:pt x="164961" y="47095"/>
                  </a:cubicBezTo>
                  <a:lnTo>
                    <a:pt x="164961" y="215351"/>
                  </a:lnTo>
                  <a:lnTo>
                    <a:pt x="197394" y="248855"/>
                  </a:lnTo>
                  <a:lnTo>
                    <a:pt x="145305" y="300944"/>
                  </a:lnTo>
                  <a:lnTo>
                    <a:pt x="145305" y="349042"/>
                  </a:lnTo>
                  <a:lnTo>
                    <a:pt x="86032" y="349042"/>
                  </a:lnTo>
                  <a:lnTo>
                    <a:pt x="48135" y="304531"/>
                  </a:lnTo>
                  <a:cubicBezTo>
                    <a:pt x="54055" y="291900"/>
                    <a:pt x="48614" y="276861"/>
                    <a:pt x="35982" y="270942"/>
                  </a:cubicBezTo>
                  <a:cubicBezTo>
                    <a:pt x="23351" y="265022"/>
                    <a:pt x="8312" y="270463"/>
                    <a:pt x="2393" y="283094"/>
                  </a:cubicBezTo>
                  <a:cubicBezTo>
                    <a:pt x="-3527" y="295726"/>
                    <a:pt x="1915" y="310764"/>
                    <a:pt x="14546" y="316684"/>
                  </a:cubicBezTo>
                  <a:cubicBezTo>
                    <a:pt x="20357" y="319407"/>
                    <a:pt x="26986" y="319816"/>
                    <a:pt x="33089" y="317828"/>
                  </a:cubicBezTo>
                  <a:lnTo>
                    <a:pt x="76823" y="368708"/>
                  </a:lnTo>
                  <a:lnTo>
                    <a:pt x="145305" y="368708"/>
                  </a:lnTo>
                  <a:lnTo>
                    <a:pt x="145305" y="385416"/>
                  </a:lnTo>
                  <a:cubicBezTo>
                    <a:pt x="132869" y="390844"/>
                    <a:pt x="127186" y="405325"/>
                    <a:pt x="132614" y="417763"/>
                  </a:cubicBezTo>
                  <a:cubicBezTo>
                    <a:pt x="138042" y="430199"/>
                    <a:pt x="152525" y="435882"/>
                    <a:pt x="164961" y="430453"/>
                  </a:cubicBezTo>
                  <a:cubicBezTo>
                    <a:pt x="177398" y="425025"/>
                    <a:pt x="183080" y="410543"/>
                    <a:pt x="177652" y="398106"/>
                  </a:cubicBezTo>
                  <a:cubicBezTo>
                    <a:pt x="175173" y="392427"/>
                    <a:pt x="170641" y="387894"/>
                    <a:pt x="164961" y="385416"/>
                  </a:cubicBezTo>
                  <a:lnTo>
                    <a:pt x="164961" y="308698"/>
                  </a:lnTo>
                  <a:lnTo>
                    <a:pt x="211153" y="262506"/>
                  </a:lnTo>
                  <a:lnTo>
                    <a:pt x="240136" y="291695"/>
                  </a:lnTo>
                  <a:cubicBezTo>
                    <a:pt x="235691" y="304482"/>
                    <a:pt x="242452" y="318451"/>
                    <a:pt x="255238" y="322896"/>
                  </a:cubicBezTo>
                  <a:cubicBezTo>
                    <a:pt x="268025" y="327342"/>
                    <a:pt x="281994" y="320580"/>
                    <a:pt x="286440" y="307794"/>
                  </a:cubicBezTo>
                  <a:cubicBezTo>
                    <a:pt x="290885" y="295007"/>
                    <a:pt x="284123" y="281038"/>
                    <a:pt x="271337" y="276593"/>
                  </a:cubicBezTo>
                  <a:cubicBezTo>
                    <a:pt x="268733" y="275688"/>
                    <a:pt x="265997" y="275229"/>
                    <a:pt x="263241" y="275233"/>
                  </a:cubicBezTo>
                  <a:close/>
                </a:path>
              </a:pathLst>
            </a:custGeom>
            <a:solidFill>
              <a:srgbClr val="92D050"/>
            </a:solidFill>
            <a:ln w="9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2" name="Graphic 21" descr="Snake outline">
            <a:extLst>
              <a:ext uri="{FF2B5EF4-FFF2-40B4-BE49-F238E27FC236}">
                <a16:creationId xmlns:a16="http://schemas.microsoft.com/office/drawing/2014/main" id="{327E69E1-F7F7-6429-00AE-631D012D3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61347" y="875440"/>
            <a:ext cx="820629" cy="757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49D855-8BFE-A4BA-E401-C69F8B2F4E2C}"/>
              </a:ext>
            </a:extLst>
          </p:cNvPr>
          <p:cNvSpPr txBox="1"/>
          <p:nvPr/>
        </p:nvSpPr>
        <p:spPr>
          <a:xfrm>
            <a:off x="6175898" y="1051446"/>
            <a:ext cx="4634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Python</a:t>
            </a:r>
            <a:r>
              <a:rPr lang="en-US" sz="2800" dirty="0">
                <a:solidFill>
                  <a:schemeClr val="bg1"/>
                </a:solidFill>
              </a:rPr>
              <a:t> - </a:t>
            </a:r>
            <a:r>
              <a:rPr lang="en-US" sz="2800" dirty="0">
                <a:solidFill>
                  <a:srgbClr val="92D050"/>
                </a:solidFill>
              </a:rPr>
              <a:t>Backend &amp; ML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71D73-841E-85E9-0E4B-32FB2F4C680E}"/>
              </a:ext>
            </a:extLst>
          </p:cNvPr>
          <p:cNvSpPr txBox="1"/>
          <p:nvPr/>
        </p:nvSpPr>
        <p:spPr>
          <a:xfrm>
            <a:off x="6220287" y="1904602"/>
            <a:ext cx="4634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Streamlit</a:t>
            </a:r>
            <a:r>
              <a:rPr lang="en-US" sz="2800" dirty="0">
                <a:solidFill>
                  <a:schemeClr val="bg1"/>
                </a:solidFill>
              </a:rPr>
              <a:t> - </a:t>
            </a:r>
            <a:r>
              <a:rPr lang="en-US" sz="2800" dirty="0">
                <a:solidFill>
                  <a:srgbClr val="92D050"/>
                </a:solidFill>
              </a:rPr>
              <a:t>Web App 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534BD-B0E8-EED7-49AA-CE8036C29E07}"/>
              </a:ext>
            </a:extLst>
          </p:cNvPr>
          <p:cNvSpPr txBox="1"/>
          <p:nvPr/>
        </p:nvSpPr>
        <p:spPr>
          <a:xfrm>
            <a:off x="6220287" y="2872047"/>
            <a:ext cx="43183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Scikit learn </a:t>
            </a:r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en-US" sz="2800" dirty="0">
                <a:solidFill>
                  <a:srgbClr val="92D050"/>
                </a:solidFill>
              </a:rPr>
              <a:t>Isolation forest algorithm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7E1E4-24E8-D2F6-9E35-D7C4741BAA99}"/>
              </a:ext>
            </a:extLst>
          </p:cNvPr>
          <p:cNvSpPr txBox="1"/>
          <p:nvPr/>
        </p:nvSpPr>
        <p:spPr>
          <a:xfrm>
            <a:off x="6175898" y="4153634"/>
            <a:ext cx="463414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Pandas </a:t>
            </a:r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en-US" sz="2800" dirty="0">
                <a:solidFill>
                  <a:srgbClr val="92D050"/>
                </a:solidFill>
              </a:rPr>
              <a:t>Data 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607AB-0853-8E27-411D-0D699A3564AA}"/>
              </a:ext>
            </a:extLst>
          </p:cNvPr>
          <p:cNvSpPr txBox="1"/>
          <p:nvPr/>
        </p:nvSpPr>
        <p:spPr>
          <a:xfrm>
            <a:off x="631366" y="1198418"/>
            <a:ext cx="406865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Tech Stack</a:t>
            </a:r>
          </a:p>
        </p:txBody>
      </p:sp>
      <p:pic>
        <p:nvPicPr>
          <p:cNvPr id="8" name="Graphic 7" descr="Morse Code with solid fill">
            <a:extLst>
              <a:ext uri="{FF2B5EF4-FFF2-40B4-BE49-F238E27FC236}">
                <a16:creationId xmlns:a16="http://schemas.microsoft.com/office/drawing/2014/main" id="{3EAFF179-7CCE-B507-95CF-BC0F55B41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6200000">
            <a:off x="5088484" y="3983384"/>
            <a:ext cx="757521" cy="8206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93E0AA-D449-CE23-F4C7-D17765E9FBBF}"/>
              </a:ext>
            </a:extLst>
          </p:cNvPr>
          <p:cNvSpPr txBox="1"/>
          <p:nvPr/>
        </p:nvSpPr>
        <p:spPr>
          <a:xfrm>
            <a:off x="6175898" y="5168316"/>
            <a:ext cx="463414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Plotly </a:t>
            </a:r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en-US" sz="2800" dirty="0">
                <a:solidFill>
                  <a:srgbClr val="92D050"/>
                </a:solidFill>
              </a:rPr>
              <a:t>Data Visualization</a:t>
            </a:r>
          </a:p>
        </p:txBody>
      </p:sp>
      <p:pic>
        <p:nvPicPr>
          <p:cNvPr id="28" name="Graphic 27" descr="Bar chart outline">
            <a:extLst>
              <a:ext uri="{FF2B5EF4-FFF2-40B4-BE49-F238E27FC236}">
                <a16:creationId xmlns:a16="http://schemas.microsoft.com/office/drawing/2014/main" id="{12B3B42B-AE0B-A085-E8CD-C4CA8BC563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063720" y="5011274"/>
            <a:ext cx="781621" cy="7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Delivery outline">
            <a:extLst>
              <a:ext uri="{FF2B5EF4-FFF2-40B4-BE49-F238E27FC236}">
                <a16:creationId xmlns:a16="http://schemas.microsoft.com/office/drawing/2014/main" id="{1FB84B15-F299-9843-BA83-17B43665C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12189" y="2970378"/>
            <a:ext cx="943491" cy="943491"/>
          </a:xfrm>
          <a:prstGeom prst="rect">
            <a:avLst/>
          </a:prstGeom>
        </p:spPr>
      </p:pic>
      <p:pic>
        <p:nvPicPr>
          <p:cNvPr id="19" name="Graphic 18" descr="Customer review outline">
            <a:extLst>
              <a:ext uri="{FF2B5EF4-FFF2-40B4-BE49-F238E27FC236}">
                <a16:creationId xmlns:a16="http://schemas.microsoft.com/office/drawing/2014/main" id="{1DB950B7-ABCF-CFF0-01E9-B306F6C77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097644" y="4399846"/>
            <a:ext cx="943491" cy="943491"/>
          </a:xfrm>
          <a:prstGeom prst="rect">
            <a:avLst/>
          </a:prstGeom>
        </p:spPr>
      </p:pic>
      <p:pic>
        <p:nvPicPr>
          <p:cNvPr id="22" name="Graphic 21" descr="Taxi outline">
            <a:extLst>
              <a:ext uri="{FF2B5EF4-FFF2-40B4-BE49-F238E27FC236}">
                <a16:creationId xmlns:a16="http://schemas.microsoft.com/office/drawing/2014/main" id="{327E69E1-F7F7-6429-00AE-631D012D3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112189" y="155437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49D855-8BFE-A4BA-E401-C69F8B2F4E2C}"/>
              </a:ext>
            </a:extLst>
          </p:cNvPr>
          <p:cNvSpPr txBox="1"/>
          <p:nvPr/>
        </p:nvSpPr>
        <p:spPr>
          <a:xfrm>
            <a:off x="6193821" y="1514663"/>
            <a:ext cx="51636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Taxi Aggregators </a:t>
            </a:r>
            <a:r>
              <a:rPr lang="en-US" sz="2800" dirty="0">
                <a:solidFill>
                  <a:schemeClr val="bg1"/>
                </a:solidFill>
              </a:rPr>
              <a:t>– </a:t>
            </a:r>
            <a:r>
              <a:rPr lang="en-US" sz="2800" dirty="0">
                <a:solidFill>
                  <a:srgbClr val="92D050"/>
                </a:solidFill>
              </a:rPr>
              <a:t>Prevent Fare Fraud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71D73-841E-85E9-0E4B-32FB2F4C680E}"/>
              </a:ext>
            </a:extLst>
          </p:cNvPr>
          <p:cNvSpPr txBox="1"/>
          <p:nvPr/>
        </p:nvSpPr>
        <p:spPr>
          <a:xfrm>
            <a:off x="6193821" y="2959762"/>
            <a:ext cx="51636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Delivery &amp; logistics firms</a:t>
            </a:r>
            <a:r>
              <a:rPr lang="en-US" sz="2800" dirty="0">
                <a:solidFill>
                  <a:schemeClr val="bg1"/>
                </a:solidFill>
              </a:rPr>
              <a:t> – </a:t>
            </a:r>
            <a:r>
              <a:rPr lang="en-US" sz="2800" dirty="0">
                <a:solidFill>
                  <a:srgbClr val="92D050"/>
                </a:solidFill>
              </a:rPr>
              <a:t>Detect pricing anomalies.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534BD-B0E8-EED7-49AA-CE8036C29E07}"/>
              </a:ext>
            </a:extLst>
          </p:cNvPr>
          <p:cNvSpPr txBox="1"/>
          <p:nvPr/>
        </p:nvSpPr>
        <p:spPr>
          <a:xfrm>
            <a:off x="6193821" y="4389230"/>
            <a:ext cx="51636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Customers</a:t>
            </a:r>
            <a:r>
              <a:rPr lang="en-US" sz="2800" dirty="0">
                <a:solidFill>
                  <a:schemeClr val="bg1"/>
                </a:solidFill>
              </a:rPr>
              <a:t> – </a:t>
            </a:r>
            <a:r>
              <a:rPr lang="en-US" sz="2800" dirty="0">
                <a:solidFill>
                  <a:srgbClr val="92D050"/>
                </a:solidFill>
              </a:rPr>
              <a:t>Ensure transparent pricing.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607AB-0853-8E27-411D-0D699A3564AA}"/>
              </a:ext>
            </a:extLst>
          </p:cNvPr>
          <p:cNvSpPr txBox="1"/>
          <p:nvPr/>
        </p:nvSpPr>
        <p:spPr>
          <a:xfrm>
            <a:off x="631366" y="1198418"/>
            <a:ext cx="406865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Impact: </a:t>
            </a:r>
            <a:r>
              <a:rPr 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Benefits? </a:t>
            </a:r>
          </a:p>
        </p:txBody>
      </p:sp>
    </p:spTree>
    <p:extLst>
      <p:ext uri="{BB962C8B-B14F-4D97-AF65-F5344CB8AC3E}">
        <p14:creationId xmlns:p14="http://schemas.microsoft.com/office/powerpoint/2010/main" val="125548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417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Chavan, Vikrant</dc:creator>
  <cp:lastModifiedBy>Chavan, Vikrant</cp:lastModifiedBy>
  <cp:revision>3</cp:revision>
  <dcterms:created xsi:type="dcterms:W3CDTF">2025-02-27T10:56:37Z</dcterms:created>
  <dcterms:modified xsi:type="dcterms:W3CDTF">2025-02-28T10:04:12Z</dcterms:modified>
</cp:coreProperties>
</file>