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29"/>
  </p:notesMasterIdLst>
  <p:handoutMasterIdLst>
    <p:handoutMasterId r:id="rId30"/>
  </p:handoutMasterIdLst>
  <p:sldIdLst>
    <p:sldId id="314" r:id="rId5"/>
    <p:sldId id="315" r:id="rId6"/>
    <p:sldId id="323" r:id="rId7"/>
    <p:sldId id="332" r:id="rId8"/>
    <p:sldId id="316" r:id="rId9"/>
    <p:sldId id="324" r:id="rId10"/>
    <p:sldId id="333" r:id="rId11"/>
    <p:sldId id="325" r:id="rId12"/>
    <p:sldId id="338" r:id="rId13"/>
    <p:sldId id="319" r:id="rId14"/>
    <p:sldId id="326" r:id="rId15"/>
    <p:sldId id="327" r:id="rId16"/>
    <p:sldId id="337" r:id="rId17"/>
    <p:sldId id="334" r:id="rId18"/>
    <p:sldId id="328" r:id="rId19"/>
    <p:sldId id="335" r:id="rId20"/>
    <p:sldId id="340" r:id="rId21"/>
    <p:sldId id="341" r:id="rId22"/>
    <p:sldId id="343" r:id="rId23"/>
    <p:sldId id="336" r:id="rId24"/>
    <p:sldId id="330" r:id="rId25"/>
    <p:sldId id="331" r:id="rId26"/>
    <p:sldId id="322" r:id="rId27"/>
    <p:sldId id="339" r:id="rId2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0BAC792-AEDB-1542-BDAF-CDBF555DFD44}">
          <p14:sldIdLst>
            <p14:sldId id="314"/>
            <p14:sldId id="315"/>
            <p14:sldId id="323"/>
            <p14:sldId id="332"/>
            <p14:sldId id="316"/>
            <p14:sldId id="324"/>
            <p14:sldId id="333"/>
            <p14:sldId id="325"/>
            <p14:sldId id="338"/>
            <p14:sldId id="319"/>
            <p14:sldId id="326"/>
            <p14:sldId id="327"/>
            <p14:sldId id="337"/>
            <p14:sldId id="334"/>
            <p14:sldId id="328"/>
            <p14:sldId id="335"/>
            <p14:sldId id="340"/>
            <p14:sldId id="341"/>
            <p14:sldId id="343"/>
            <p14:sldId id="336"/>
            <p14:sldId id="330"/>
            <p14:sldId id="331"/>
            <p14:sldId id="322"/>
          </p14:sldIdLst>
        </p14:section>
        <p14:section name="Appendix" id="{246D5231-E5F9-094E-98A7-BBA8B0720133}">
          <p14:sldIdLst>
            <p14:sldId id="339"/>
          </p14:sldIdLst>
        </p14:section>
      </p14:sectionLst>
    </p:ext>
    <p:ext uri="{EFAFB233-063F-42B5-8137-9DF3F51BA10A}">
      <p15:sldGuideLst xmlns:p15="http://schemas.microsoft.com/office/powerpoint/2012/main">
        <p15:guide id="1" orient="horz" pos="3185">
          <p15:clr>
            <a:srgbClr val="A4A3A4"/>
          </p15:clr>
        </p15:guide>
        <p15:guide id="2" pos="39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780B993-35D4-2A51-D88E-57D91123EA88}" name="Kolhatkar, Tanvi Chandrashekhar" initials="KTC" userId="S::tckolhat@iu.edu::bcf10722-53fc-4e4d-ba8f-4f2200826bb7" providerId="AD"/>
</p188: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990000"/>
    <a:srgbClr val="969696"/>
    <a:srgbClr val="9E9A95"/>
    <a:srgbClr val="382E25"/>
    <a:srgbClr val="C17945"/>
    <a:srgbClr val="31526A"/>
    <a:srgbClr val="690304"/>
    <a:srgbClr val="252626"/>
    <a:srgbClr val="A6A6A6"/>
    <a:srgbClr val="C6BFB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37" autoAdjust="0"/>
    <p:restoredTop sz="94694" autoAdjust="0"/>
  </p:normalViewPr>
  <p:slideViewPr>
    <p:cSldViewPr snapToGrid="0" snapToObjects="1">
      <p:cViewPr>
        <p:scale>
          <a:sx n="132" d="100"/>
          <a:sy n="132" d="100"/>
        </p:scale>
        <p:origin x="872" y="776"/>
      </p:cViewPr>
      <p:guideLst>
        <p:guide orient="horz" pos="3185"/>
        <p:guide pos="39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49" d="100"/>
        <a:sy n="149" d="100"/>
      </p:scale>
      <p:origin x="0" y="0"/>
    </p:cViewPr>
  </p:sorterViewPr>
  <p:notesViewPr>
    <p:cSldViewPr snapToGrid="0" snapToObjects="1">
      <p:cViewPr varScale="1">
        <p:scale>
          <a:sx n="97" d="100"/>
          <a:sy n="97" d="100"/>
        </p:scale>
        <p:origin x="4328" y="20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microsoft.com/office/2018/10/relationships/authors" Target="author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87859BD-4604-2843-976C-9F2DEE3C79DB}" type="datetimeFigureOut">
              <a:rPr lang="en-US" smtClean="0"/>
              <a:t>4/19/22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B64456-6A4C-DF40-836A-7ED7CB7228F1}" type="slidenum">
              <a:rPr lang="en-US" smtClean="0"/>
              <a:t>‹#›</a:t>
            </a:fld>
            <a:endParaRPr lang="en-US" dirty="0"/>
          </a:p>
        </p:txBody>
      </p:sp>
    </p:spTree>
    <p:extLst>
      <p:ext uri="{BB962C8B-B14F-4D97-AF65-F5344CB8AC3E}">
        <p14:creationId xmlns:p14="http://schemas.microsoft.com/office/powerpoint/2010/main" val="26327832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108F45-8DB7-E449-85E4-EC04F96DF3AA}" type="datetimeFigureOut">
              <a:rPr lang="en-US" smtClean="0"/>
              <a:t>4/19/22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06D261-4ACC-5E49-97C5-9D8FD2D9A3AF}" type="slidenum">
              <a:rPr lang="en-US" smtClean="0"/>
              <a:t>‹#›</a:t>
            </a:fld>
            <a:endParaRPr lang="en-US" dirty="0"/>
          </a:p>
        </p:txBody>
      </p:sp>
    </p:spTree>
    <p:extLst>
      <p:ext uri="{BB962C8B-B14F-4D97-AF65-F5344CB8AC3E}">
        <p14:creationId xmlns:p14="http://schemas.microsoft.com/office/powerpoint/2010/main" val="194734559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6" name="Rectangle 5"/>
          <p:cNvSpPr/>
          <p:nvPr userDrawn="1"/>
        </p:nvSpPr>
        <p:spPr>
          <a:xfrm>
            <a:off x="633304" y="-648376"/>
            <a:ext cx="733465" cy="2367520"/>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userDrawn="1">
            <p:ph type="title" hasCustomPrompt="1"/>
          </p:nvPr>
        </p:nvSpPr>
        <p:spPr>
          <a:xfrm>
            <a:off x="502903" y="2766523"/>
            <a:ext cx="7734221" cy="1114494"/>
          </a:xfrm>
        </p:spPr>
        <p:txBody>
          <a:bodyPr anchor="ctr">
            <a:normAutofit/>
          </a:bodyPr>
          <a:lstStyle>
            <a:lvl1pPr>
              <a:lnSpc>
                <a:spcPct val="90000"/>
              </a:lnSpc>
              <a:defRPr sz="4000" b="1" i="0" spc="0" baseline="0">
                <a:solidFill>
                  <a:schemeClr val="bg1"/>
                </a:solidFill>
                <a:latin typeface="Arial"/>
                <a:cs typeface="Arial"/>
              </a:defRPr>
            </a:lvl1pPr>
          </a:lstStyle>
          <a:p>
            <a:r>
              <a:rPr lang="en-US" dirty="0"/>
              <a:t>Unnecessarily extra long title of presentation</a:t>
            </a:r>
          </a:p>
        </p:txBody>
      </p:sp>
      <p:sp>
        <p:nvSpPr>
          <p:cNvPr id="11" name="Text Placeholder 19"/>
          <p:cNvSpPr>
            <a:spLocks noGrp="1"/>
          </p:cNvSpPr>
          <p:nvPr userDrawn="1">
            <p:ph type="body" sz="quarter" idx="10" hasCustomPrompt="1"/>
          </p:nvPr>
        </p:nvSpPr>
        <p:spPr>
          <a:xfrm>
            <a:off x="530694" y="4709821"/>
            <a:ext cx="7734222" cy="277654"/>
          </a:xfrm>
        </p:spPr>
        <p:txBody>
          <a:bodyPr anchor="ctr">
            <a:noAutofit/>
          </a:bodyPr>
          <a:lstStyle>
            <a:lvl1pPr marL="0" indent="0">
              <a:buNone/>
              <a:defRPr sz="1100" b="1" spc="80" baseline="0">
                <a:solidFill>
                  <a:srgbClr val="A6A6A6"/>
                </a:solidFill>
                <a:latin typeface="Arial"/>
                <a:cs typeface="Arial"/>
              </a:defRPr>
            </a:lvl1pPr>
          </a:lstStyle>
          <a:p>
            <a:pPr lvl="0"/>
            <a:r>
              <a:rPr lang="en-US" dirty="0"/>
              <a:t>INDIANA UNIVERSITY</a:t>
            </a:r>
          </a:p>
        </p:txBody>
      </p:sp>
      <p:sp>
        <p:nvSpPr>
          <p:cNvPr id="9" name="Text Placeholder 19"/>
          <p:cNvSpPr>
            <a:spLocks noGrp="1"/>
          </p:cNvSpPr>
          <p:nvPr>
            <p:ph type="body" sz="quarter" idx="11" hasCustomPrompt="1"/>
          </p:nvPr>
        </p:nvSpPr>
        <p:spPr>
          <a:xfrm>
            <a:off x="530694" y="2443859"/>
            <a:ext cx="7734222" cy="252412"/>
          </a:xfrm>
        </p:spPr>
        <p:txBody>
          <a:bodyPr anchor="ctr">
            <a:noAutofit/>
          </a:bodyPr>
          <a:lstStyle>
            <a:lvl1pPr marL="0" indent="0">
              <a:buNone/>
              <a:defRPr sz="1800" b="0" spc="0" baseline="0">
                <a:solidFill>
                  <a:srgbClr val="A6A6A6"/>
                </a:solidFill>
                <a:latin typeface="Arial"/>
                <a:cs typeface="Arial"/>
              </a:defRPr>
            </a:lvl1pPr>
          </a:lstStyle>
          <a:p>
            <a:pPr lvl="0"/>
            <a:r>
              <a:rPr lang="en-US" dirty="0"/>
              <a:t>SUBHEAD OR NAME OF SCHOOL, DEPARTMENT, OR UNIT</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2425" y="581278"/>
            <a:ext cx="1289146" cy="1415797"/>
          </a:xfrm>
          <a:prstGeom prst="rect">
            <a:avLst/>
          </a:prstGeom>
        </p:spPr>
      </p:pic>
    </p:spTree>
    <p:extLst>
      <p:ext uri="{BB962C8B-B14F-4D97-AF65-F5344CB8AC3E}">
        <p14:creationId xmlns:p14="http://schemas.microsoft.com/office/powerpoint/2010/main" val="1256653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660B13"/>
        </a:solidFill>
        <a:effectLst/>
      </p:bgPr>
    </p:bg>
    <p:spTree>
      <p:nvGrpSpPr>
        <p:cNvPr id="1" name=""/>
        <p:cNvGrpSpPr/>
        <p:nvPr/>
      </p:nvGrpSpPr>
      <p:grpSpPr>
        <a:xfrm>
          <a:off x="0" y="0"/>
          <a:ext cx="0" cy="0"/>
          <a:chOff x="0" y="0"/>
          <a:chExt cx="0" cy="0"/>
        </a:xfrm>
      </p:grpSpPr>
      <p:sp>
        <p:nvSpPr>
          <p:cNvPr id="2" name="TextBox 1"/>
          <p:cNvSpPr txBox="1"/>
          <p:nvPr userDrawn="1"/>
        </p:nvSpPr>
        <p:spPr>
          <a:xfrm>
            <a:off x="1378689" y="2390509"/>
            <a:ext cx="184666" cy="369332"/>
          </a:xfrm>
          <a:prstGeom prst="rect">
            <a:avLst/>
          </a:prstGeom>
          <a:noFill/>
        </p:spPr>
        <p:txBody>
          <a:bodyPr wrap="none" rtlCol="0">
            <a:spAutoFit/>
          </a:bodyPr>
          <a:lstStyle/>
          <a:p>
            <a:endParaRPr lang="en-US" dirty="0"/>
          </a:p>
        </p:txBody>
      </p:sp>
      <p:sp>
        <p:nvSpPr>
          <p:cNvPr id="10" name="TextBox 9"/>
          <p:cNvSpPr txBox="1"/>
          <p:nvPr userDrawn="1"/>
        </p:nvSpPr>
        <p:spPr>
          <a:xfrm>
            <a:off x="1378689" y="2390509"/>
            <a:ext cx="184666" cy="369332"/>
          </a:xfrm>
          <a:prstGeom prst="rect">
            <a:avLst/>
          </a:prstGeom>
          <a:noFill/>
        </p:spPr>
        <p:txBody>
          <a:bodyPr wrap="none" rtlCol="0">
            <a:spAutoFit/>
          </a:bodyPr>
          <a:lstStyle/>
          <a:p>
            <a:endParaRPr lang="en-US" dirty="0"/>
          </a:p>
        </p:txBody>
      </p:sp>
      <p:sp>
        <p:nvSpPr>
          <p:cNvPr id="11" name="TextBox 10"/>
          <p:cNvSpPr txBox="1"/>
          <p:nvPr userDrawn="1"/>
        </p:nvSpPr>
        <p:spPr>
          <a:xfrm>
            <a:off x="1378689" y="2390509"/>
            <a:ext cx="184666" cy="369332"/>
          </a:xfrm>
          <a:prstGeom prst="rect">
            <a:avLst/>
          </a:prstGeom>
          <a:noFill/>
        </p:spPr>
        <p:txBody>
          <a:bodyPr wrap="none" rtlCol="0">
            <a:spAutoFit/>
          </a:bodyPr>
          <a:lstStyle/>
          <a:p>
            <a:endParaRPr lang="en-US" dirty="0"/>
          </a:p>
        </p:txBody>
      </p:sp>
      <p:sp>
        <p:nvSpPr>
          <p:cNvPr id="14" name="Title 13"/>
          <p:cNvSpPr>
            <a:spLocks noGrp="1"/>
          </p:cNvSpPr>
          <p:nvPr>
            <p:ph type="title" hasCustomPrompt="1"/>
          </p:nvPr>
        </p:nvSpPr>
        <p:spPr>
          <a:xfrm>
            <a:off x="506694" y="2274522"/>
            <a:ext cx="6802482" cy="656910"/>
          </a:xfrm>
        </p:spPr>
        <p:txBody>
          <a:bodyPr anchor="ctr">
            <a:noAutofit/>
          </a:bodyPr>
          <a:lstStyle>
            <a:lvl1pPr>
              <a:defRPr sz="4000" b="1" i="0" spc="0" baseline="0">
                <a:solidFill>
                  <a:srgbClr val="FFFFFF"/>
                </a:solidFill>
                <a:latin typeface="Arial"/>
                <a:cs typeface="Arial"/>
              </a:defRPr>
            </a:lvl1pPr>
          </a:lstStyle>
          <a:p>
            <a:r>
              <a:rPr lang="en-US" dirty="0"/>
              <a:t>Section Heading</a:t>
            </a:r>
          </a:p>
        </p:txBody>
      </p:sp>
      <p:sp>
        <p:nvSpPr>
          <p:cNvPr id="20" name="Text Placeholder 19"/>
          <p:cNvSpPr>
            <a:spLocks noGrp="1"/>
          </p:cNvSpPr>
          <p:nvPr>
            <p:ph type="body" sz="quarter" idx="10" hasCustomPrompt="1"/>
          </p:nvPr>
        </p:nvSpPr>
        <p:spPr>
          <a:xfrm>
            <a:off x="526131" y="2032786"/>
            <a:ext cx="3700462" cy="252412"/>
          </a:xfrm>
        </p:spPr>
        <p:txBody>
          <a:bodyPr anchor="ctr">
            <a:noAutofit/>
          </a:bodyPr>
          <a:lstStyle>
            <a:lvl1pPr marL="0" indent="0">
              <a:buNone/>
              <a:defRPr sz="1400" b="1" i="0" spc="50" baseline="0">
                <a:solidFill>
                  <a:srgbClr val="A6A6A6"/>
                </a:solidFill>
                <a:latin typeface="Arial"/>
                <a:cs typeface="Arial"/>
              </a:defRPr>
            </a:lvl1pPr>
          </a:lstStyle>
          <a:p>
            <a:pPr lvl="0"/>
            <a:r>
              <a:rPr lang="en-US" dirty="0"/>
              <a:t>SECTION NUMBER OR SUBTITLE</a:t>
            </a:r>
          </a:p>
        </p:txBody>
      </p:sp>
      <p:sp>
        <p:nvSpPr>
          <p:cNvPr id="4" name="Rectangle 3"/>
          <p:cNvSpPr/>
          <p:nvPr userDrawn="1"/>
        </p:nvSpPr>
        <p:spPr>
          <a:xfrm>
            <a:off x="-14942" y="2032000"/>
            <a:ext cx="148614" cy="836706"/>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57854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only: whit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29827" y="759070"/>
            <a:ext cx="8004391" cy="699065"/>
          </a:xfrm>
        </p:spPr>
        <p:txBody>
          <a:bodyPr>
            <a:normAutofit/>
          </a:bodyPr>
          <a:lstStyle>
            <a:lvl1pPr>
              <a:defRPr sz="3000" b="1" i="0" cap="none" spc="0">
                <a:solidFill>
                  <a:srgbClr val="404041"/>
                </a:solidFill>
                <a:latin typeface="Arial"/>
                <a:cs typeface="Arial"/>
              </a:defRPr>
            </a:lvl1pPr>
          </a:lstStyle>
          <a:p>
            <a:r>
              <a:rPr lang="en-US" dirty="0"/>
              <a:t>Click to edit master title style</a:t>
            </a:r>
          </a:p>
        </p:txBody>
      </p:sp>
      <p:sp>
        <p:nvSpPr>
          <p:cNvPr id="5" name="Rectangle 4"/>
          <p:cNvSpPr/>
          <p:nvPr userDrawn="1"/>
        </p:nvSpPr>
        <p:spPr>
          <a:xfrm>
            <a:off x="0" y="957832"/>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Text Placeholder 19"/>
          <p:cNvSpPr>
            <a:spLocks noGrp="1"/>
          </p:cNvSpPr>
          <p:nvPr>
            <p:ph type="body" sz="quarter" idx="10" hasCustomPrompt="1"/>
          </p:nvPr>
        </p:nvSpPr>
        <p:spPr>
          <a:xfrm>
            <a:off x="4833956" y="284947"/>
            <a:ext cx="3700462" cy="252412"/>
          </a:xfrm>
        </p:spPr>
        <p:txBody>
          <a:bodyPr>
            <a:noAutofit/>
          </a:bodyPr>
          <a:lstStyle>
            <a:lvl1pPr marL="0" indent="0" algn="r">
              <a:buNone/>
              <a:defRPr sz="1100" b="0" i="0" spc="0" baseline="0">
                <a:solidFill>
                  <a:srgbClr val="A6A6A6"/>
                </a:solidFill>
                <a:latin typeface="Arial"/>
                <a:cs typeface="Arial"/>
              </a:defRPr>
            </a:lvl1pPr>
          </a:lstStyle>
          <a:p>
            <a:pPr lvl="0"/>
            <a:r>
              <a:rPr lang="en-US" dirty="0"/>
              <a:t>SECTION TITLE OR SUBTITLE</a:t>
            </a:r>
          </a:p>
        </p:txBody>
      </p:sp>
      <p:sp>
        <p:nvSpPr>
          <p:cNvPr id="4" name="TextBox 3"/>
          <p:cNvSpPr txBox="1"/>
          <p:nvPr userDrawn="1"/>
        </p:nvSpPr>
        <p:spPr>
          <a:xfrm>
            <a:off x="3556000" y="3541059"/>
            <a:ext cx="184666" cy="369332"/>
          </a:xfrm>
          <a:prstGeom prst="rect">
            <a:avLst/>
          </a:prstGeom>
          <a:noFill/>
        </p:spPr>
        <p:txBody>
          <a:bodyPr wrap="none" rtlCol="0">
            <a:spAutoFit/>
          </a:bodyPr>
          <a:lstStyle/>
          <a:p>
            <a:endParaRPr lang="en-US" dirty="0"/>
          </a:p>
        </p:txBody>
      </p:sp>
      <p:sp>
        <p:nvSpPr>
          <p:cNvPr id="7" name="Text Placeholder 2"/>
          <p:cNvSpPr>
            <a:spLocks noGrp="1"/>
          </p:cNvSpPr>
          <p:nvPr>
            <p:ph idx="1" hasCustomPrompt="1"/>
          </p:nvPr>
        </p:nvSpPr>
        <p:spPr>
          <a:xfrm>
            <a:off x="518824" y="1629404"/>
            <a:ext cx="8015594" cy="2810633"/>
          </a:xfrm>
          <a:prstGeom prst="rect">
            <a:avLst/>
          </a:prstGeom>
        </p:spPr>
        <p:txBody>
          <a:bodyPr vert="horz" lIns="91440" tIns="45720" rIns="91440" bIns="45720" rtlCol="0">
            <a:normAutofit/>
          </a:bodyPr>
          <a:lstStyle>
            <a:lvl1pPr marL="342900" marR="0" indent="-342900" algn="l" defTabSz="457200" rtl="0" eaLnBrk="1" fontAlgn="auto" latinLnBrk="0" hangingPunct="1">
              <a:lnSpc>
                <a:spcPct val="100000"/>
              </a:lnSpc>
              <a:spcBef>
                <a:spcPts val="0"/>
              </a:spcBef>
              <a:spcAft>
                <a:spcPts val="1800"/>
              </a:spcAft>
              <a:buClr>
                <a:schemeClr val="tx1">
                  <a:lumMod val="50000"/>
                  <a:lumOff val="50000"/>
                </a:schemeClr>
              </a:buClr>
              <a:buSzPct val="100000"/>
              <a:buFont typeface="+mj-lt"/>
              <a:buAutoNum type="arabicPeriod"/>
              <a:tabLst/>
              <a:defRPr sz="1800">
                <a:solidFill>
                  <a:srgbClr val="404041"/>
                </a:solidFill>
                <a:latin typeface="Arial"/>
                <a:cs typeface="Arial"/>
              </a:defRPr>
            </a:lvl1pPr>
            <a:lvl2pPr>
              <a:lnSpc>
                <a:spcPct val="100000"/>
              </a:lnSpc>
              <a:defRPr sz="1600">
                <a:solidFill>
                  <a:srgbClr val="404041"/>
                </a:solidFill>
                <a:latin typeface="Arial"/>
                <a:cs typeface="Arial"/>
              </a:defRPr>
            </a:lvl2pPr>
            <a:lvl3pPr>
              <a:lnSpc>
                <a:spcPct val="100000"/>
              </a:lnSpc>
              <a:defRPr sz="1600">
                <a:solidFill>
                  <a:srgbClr val="404041"/>
                </a:solidFill>
                <a:latin typeface="Arial"/>
                <a:cs typeface="Arial"/>
              </a:defRPr>
            </a:lvl3pPr>
            <a:lvl4pPr>
              <a:lnSpc>
                <a:spcPct val="100000"/>
              </a:lnSpc>
              <a:defRPr sz="1600">
                <a:solidFill>
                  <a:srgbClr val="404041"/>
                </a:solidFill>
                <a:latin typeface="Arial"/>
                <a:cs typeface="Arial"/>
              </a:defRPr>
            </a:lvl4pPr>
            <a:lvl5pPr>
              <a:lnSpc>
                <a:spcPct val="100000"/>
              </a:lnSpc>
              <a:defRPr sz="1600">
                <a:solidFill>
                  <a:srgbClr val="404041"/>
                </a:solidFill>
                <a:latin typeface="Arial"/>
                <a:cs typeface="Arial"/>
              </a:defRPr>
            </a:lvl5pPr>
          </a:lstStyle>
          <a:p>
            <a:pPr lvl="0"/>
            <a:r>
              <a:rPr lang="en-US" dirty="0"/>
              <a:t>Click to edit master subtitle style</a:t>
            </a:r>
          </a:p>
        </p:txBody>
      </p:sp>
      <p:grpSp>
        <p:nvGrpSpPr>
          <p:cNvPr id="12" name="Group 11"/>
          <p:cNvGrpSpPr/>
          <p:nvPr userDrawn="1"/>
        </p:nvGrpSpPr>
        <p:grpSpPr>
          <a:xfrm>
            <a:off x="-30788" y="4661517"/>
            <a:ext cx="9228667" cy="528963"/>
            <a:chOff x="-30788" y="4661517"/>
            <a:chExt cx="9228667" cy="528963"/>
          </a:xfrm>
        </p:grpSpPr>
        <p:sp>
          <p:nvSpPr>
            <p:cNvPr id="14" name="Rectangle 13"/>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Rectangle 14"/>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TextBox 20"/>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a:t>
              </a:r>
            </a:p>
          </p:txBody>
        </p:sp>
      </p:grpSp>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3819" y="4514843"/>
            <a:ext cx="684581" cy="751837"/>
          </a:xfrm>
          <a:prstGeom prst="rect">
            <a:avLst/>
          </a:prstGeom>
        </p:spPr>
      </p:pic>
    </p:spTree>
    <p:extLst>
      <p:ext uri="{BB962C8B-B14F-4D97-AF65-F5344CB8AC3E}">
        <p14:creationId xmlns:p14="http://schemas.microsoft.com/office/powerpoint/2010/main" val="3682060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and photo: whit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25303" y="464386"/>
            <a:ext cx="4560579" cy="779318"/>
          </a:xfrm>
          <a:prstGeom prst="rect">
            <a:avLst/>
          </a:prstGeom>
        </p:spPr>
        <p:txBody>
          <a:bodyPr vert="horz" lIns="91440" tIns="45720" rIns="91440" bIns="45720" rtlCol="0" anchor="ctr">
            <a:noAutofit/>
          </a:bodyPr>
          <a:lstStyle>
            <a:lvl1pPr>
              <a:defRPr sz="3000" b="1" i="0" spc="0">
                <a:solidFill>
                  <a:srgbClr val="404041"/>
                </a:solidFill>
                <a:latin typeface="Arial"/>
                <a:cs typeface="Arial"/>
              </a:defRPr>
            </a:lvl1pPr>
          </a:lstStyle>
          <a:p>
            <a:r>
              <a:rPr lang="en-US" dirty="0"/>
              <a:t>Click to edit master title style</a:t>
            </a:r>
          </a:p>
        </p:txBody>
      </p:sp>
      <p:sp>
        <p:nvSpPr>
          <p:cNvPr id="8" name="Text Placeholder 2"/>
          <p:cNvSpPr>
            <a:spLocks noGrp="1"/>
          </p:cNvSpPr>
          <p:nvPr>
            <p:ph idx="1"/>
          </p:nvPr>
        </p:nvSpPr>
        <p:spPr>
          <a:xfrm>
            <a:off x="525303" y="1629405"/>
            <a:ext cx="4560579" cy="2792362"/>
          </a:xfrm>
          <a:prstGeom prst="rect">
            <a:avLst/>
          </a:prstGeom>
        </p:spPr>
        <p:txBody>
          <a:bodyPr vert="horz" lIns="91440" tIns="45720" rIns="91440" bIns="45720" rtlCol="0">
            <a:normAutofit/>
          </a:bodyPr>
          <a:lstStyle>
            <a:lvl1pPr marL="342900" indent="-342900">
              <a:lnSpc>
                <a:spcPct val="100000"/>
              </a:lnSpc>
              <a:buFont typeface="Arial"/>
              <a:buChar char="•"/>
              <a:defRPr sz="1800">
                <a:solidFill>
                  <a:srgbClr val="404041"/>
                </a:solidFill>
                <a:latin typeface="Arial"/>
                <a:cs typeface="Arial"/>
              </a:defRPr>
            </a:lvl1pPr>
            <a:lvl2pPr marL="742950" indent="-285750">
              <a:lnSpc>
                <a:spcPct val="100000"/>
              </a:lnSpc>
              <a:buFont typeface="Arial"/>
              <a:buChar char="•"/>
              <a:defRPr sz="1800">
                <a:solidFill>
                  <a:srgbClr val="404041"/>
                </a:solidFill>
                <a:latin typeface="Arial"/>
                <a:cs typeface="Arial"/>
              </a:defRPr>
            </a:lvl2pPr>
            <a:lvl3pPr marL="1143000" indent="-228600">
              <a:lnSpc>
                <a:spcPct val="100000"/>
              </a:lnSpc>
              <a:buFont typeface="Arial"/>
              <a:buChar char="•"/>
              <a:defRPr sz="1800">
                <a:solidFill>
                  <a:srgbClr val="404041"/>
                </a:solidFill>
                <a:latin typeface="Arial"/>
                <a:cs typeface="Arial"/>
              </a:defRPr>
            </a:lvl3pPr>
            <a:lvl4pPr marL="1600200" indent="-228600">
              <a:lnSpc>
                <a:spcPct val="100000"/>
              </a:lnSpc>
              <a:buFont typeface="Arial"/>
              <a:buChar char="•"/>
              <a:defRPr sz="1800">
                <a:solidFill>
                  <a:srgbClr val="404041"/>
                </a:solidFill>
                <a:latin typeface="Arial"/>
                <a:cs typeface="Arial"/>
              </a:defRPr>
            </a:lvl4pPr>
            <a:lvl5pPr marL="2057400" indent="-228600">
              <a:lnSpc>
                <a:spcPct val="100000"/>
              </a:lnSpc>
              <a:buFont typeface="Arial"/>
              <a:buChar char="•"/>
              <a:defRPr sz="1800">
                <a:solidFill>
                  <a:srgbClr val="404041"/>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9"/>
          <p:cNvSpPr>
            <a:spLocks noGrp="1"/>
          </p:cNvSpPr>
          <p:nvPr>
            <p:ph type="pic" sz="quarter" idx="10"/>
          </p:nvPr>
        </p:nvSpPr>
        <p:spPr>
          <a:xfrm>
            <a:off x="5573058" y="0"/>
            <a:ext cx="3570941" cy="5143500"/>
          </a:xfrm>
        </p:spPr>
        <p:txBody>
          <a:bodyPr/>
          <a:lstStyle/>
          <a:p>
            <a:r>
              <a:rPr lang="en-US" dirty="0"/>
              <a:t>Click icon to add picture</a:t>
            </a:r>
          </a:p>
        </p:txBody>
      </p:sp>
      <p:sp>
        <p:nvSpPr>
          <p:cNvPr id="17" name="Rectangle 16"/>
          <p:cNvSpPr/>
          <p:nvPr userDrawn="1"/>
        </p:nvSpPr>
        <p:spPr>
          <a:xfrm>
            <a:off x="0" y="486799"/>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Rectangle 10"/>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3819" y="4514843"/>
            <a:ext cx="684581" cy="751837"/>
          </a:xfrm>
          <a:prstGeom prst="rect">
            <a:avLst/>
          </a:prstGeom>
        </p:spPr>
      </p:pic>
    </p:spTree>
    <p:extLst>
      <p:ext uri="{BB962C8B-B14F-4D97-AF65-F5344CB8AC3E}">
        <p14:creationId xmlns:p14="http://schemas.microsoft.com/office/powerpoint/2010/main" val="3220382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only: black">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23348" y="759070"/>
            <a:ext cx="8004409" cy="699065"/>
          </a:xfrm>
        </p:spPr>
        <p:txBody>
          <a:bodyPr>
            <a:normAutofit/>
          </a:bodyPr>
          <a:lstStyle>
            <a:lvl1pPr>
              <a:defRPr sz="3000" b="1" i="0" cap="none" spc="0">
                <a:solidFill>
                  <a:schemeClr val="bg1"/>
                </a:solidFill>
                <a:latin typeface="Arial"/>
                <a:cs typeface="Arial"/>
              </a:defRPr>
            </a:lvl1pPr>
          </a:lstStyle>
          <a:p>
            <a:r>
              <a:rPr lang="en-US" dirty="0"/>
              <a:t>Click to edit master title style</a:t>
            </a:r>
          </a:p>
        </p:txBody>
      </p:sp>
      <p:sp>
        <p:nvSpPr>
          <p:cNvPr id="3" name="Subtitle 2"/>
          <p:cNvSpPr>
            <a:spLocks noGrp="1"/>
          </p:cNvSpPr>
          <p:nvPr>
            <p:ph type="subTitle" idx="1"/>
          </p:nvPr>
        </p:nvSpPr>
        <p:spPr>
          <a:xfrm>
            <a:off x="523348" y="1630404"/>
            <a:ext cx="8011069" cy="2818769"/>
          </a:xfrm>
        </p:spPr>
        <p:txBody>
          <a:bodyPr>
            <a:normAutofit/>
          </a:bodyPr>
          <a:lstStyle>
            <a:lvl1pPr marL="342900" indent="-342900" algn="l">
              <a:lnSpc>
                <a:spcPct val="100000"/>
              </a:lnSpc>
              <a:buFont typeface="+mj-lt"/>
              <a:buAutoNum type="arabicPeriod"/>
              <a:defRPr sz="1800" spc="0">
                <a:solidFill>
                  <a:schemeClr val="bg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3" name="Text Placeholder 19"/>
          <p:cNvSpPr>
            <a:spLocks noGrp="1"/>
          </p:cNvSpPr>
          <p:nvPr>
            <p:ph type="body" sz="quarter" idx="10" hasCustomPrompt="1"/>
          </p:nvPr>
        </p:nvSpPr>
        <p:spPr>
          <a:xfrm>
            <a:off x="4833956" y="284947"/>
            <a:ext cx="3700462" cy="252412"/>
          </a:xfrm>
        </p:spPr>
        <p:txBody>
          <a:bodyPr>
            <a:noAutofit/>
          </a:bodyPr>
          <a:lstStyle>
            <a:lvl1pPr marL="0" indent="0" algn="r">
              <a:buNone/>
              <a:defRPr sz="1100" b="0" i="0" spc="0" baseline="0">
                <a:solidFill>
                  <a:srgbClr val="A6A6A6"/>
                </a:solidFill>
                <a:latin typeface="Arial"/>
                <a:cs typeface="Arial"/>
              </a:defRPr>
            </a:lvl1pPr>
          </a:lstStyle>
          <a:p>
            <a:pPr lvl="0"/>
            <a:r>
              <a:rPr lang="en-US" dirty="0"/>
              <a:t>SECTION TITLE OR SUBTITLE</a:t>
            </a:r>
          </a:p>
        </p:txBody>
      </p:sp>
      <p:sp>
        <p:nvSpPr>
          <p:cNvPr id="23" name="Rectangle 22"/>
          <p:cNvSpPr/>
          <p:nvPr userDrawn="1"/>
        </p:nvSpPr>
        <p:spPr>
          <a:xfrm>
            <a:off x="0" y="957832"/>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11" name="Group 10"/>
          <p:cNvGrpSpPr/>
          <p:nvPr userDrawn="1"/>
        </p:nvGrpSpPr>
        <p:grpSpPr>
          <a:xfrm>
            <a:off x="-30788" y="4661517"/>
            <a:ext cx="9228667" cy="528963"/>
            <a:chOff x="-30788" y="4661517"/>
            <a:chExt cx="9228667" cy="528963"/>
          </a:xfrm>
        </p:grpSpPr>
        <p:sp>
          <p:nvSpPr>
            <p:cNvPr id="12" name="Rectangle 11"/>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TextBox 15"/>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a:t>
              </a:r>
            </a:p>
          </p:txBody>
        </p:sp>
      </p:grpSp>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3819" y="4514843"/>
            <a:ext cx="684581" cy="751837"/>
          </a:xfrm>
          <a:prstGeom prst="rect">
            <a:avLst/>
          </a:prstGeom>
        </p:spPr>
      </p:pic>
    </p:spTree>
    <p:extLst>
      <p:ext uri="{BB962C8B-B14F-4D97-AF65-F5344CB8AC3E}">
        <p14:creationId xmlns:p14="http://schemas.microsoft.com/office/powerpoint/2010/main" val="1728351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and photo: black">
    <p:bg>
      <p:bgPr>
        <a:solidFill>
          <a:srgbClr val="252626"/>
        </a:solidFill>
        <a:effectLst/>
      </p:bgPr>
    </p:bg>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30124" y="464386"/>
            <a:ext cx="4560579" cy="779318"/>
          </a:xfrm>
          <a:prstGeom prst="rect">
            <a:avLst/>
          </a:prstGeom>
        </p:spPr>
        <p:txBody>
          <a:bodyPr vert="horz" lIns="91440" tIns="45720" rIns="91440" bIns="45720" rtlCol="0" anchor="ctr">
            <a:noAutofit/>
          </a:bodyPr>
          <a:lstStyle>
            <a:lvl1pPr>
              <a:defRPr sz="3000" b="1" i="0" spc="0">
                <a:solidFill>
                  <a:schemeClr val="bg1"/>
                </a:solidFill>
                <a:latin typeface="Arial"/>
                <a:cs typeface="Arial"/>
              </a:defRPr>
            </a:lvl1pPr>
          </a:lstStyle>
          <a:p>
            <a:r>
              <a:rPr lang="en-US" dirty="0"/>
              <a:t>Click to edit master title style</a:t>
            </a:r>
          </a:p>
        </p:txBody>
      </p:sp>
      <p:sp>
        <p:nvSpPr>
          <p:cNvPr id="8" name="Text Placeholder 2"/>
          <p:cNvSpPr>
            <a:spLocks noGrp="1"/>
          </p:cNvSpPr>
          <p:nvPr>
            <p:ph idx="1"/>
          </p:nvPr>
        </p:nvSpPr>
        <p:spPr>
          <a:xfrm>
            <a:off x="530124" y="1629404"/>
            <a:ext cx="4560579" cy="2801497"/>
          </a:xfrm>
          <a:prstGeom prst="rect">
            <a:avLst/>
          </a:prstGeom>
        </p:spPr>
        <p:txBody>
          <a:bodyPr vert="horz" lIns="91440" tIns="45720" rIns="91440" bIns="45720" rtlCol="0">
            <a:normAutofit/>
          </a:bodyPr>
          <a:lstStyle>
            <a:lvl1pPr marL="342900" indent="-342900">
              <a:lnSpc>
                <a:spcPct val="100000"/>
              </a:lnSpc>
              <a:buFont typeface="Arial"/>
              <a:buChar char="•"/>
              <a:defRPr sz="1800">
                <a:solidFill>
                  <a:schemeClr val="bg1"/>
                </a:solidFill>
                <a:latin typeface="Arial"/>
                <a:cs typeface="Arial"/>
              </a:defRPr>
            </a:lvl1pPr>
            <a:lvl2pPr marL="742950" indent="-285750">
              <a:lnSpc>
                <a:spcPct val="100000"/>
              </a:lnSpc>
              <a:buFont typeface="Arial"/>
              <a:buChar char="•"/>
              <a:defRPr sz="1800">
                <a:solidFill>
                  <a:schemeClr val="bg1"/>
                </a:solidFill>
                <a:latin typeface="Arial"/>
                <a:cs typeface="Arial"/>
              </a:defRPr>
            </a:lvl2pPr>
            <a:lvl3pPr marL="1143000" indent="-228600">
              <a:lnSpc>
                <a:spcPct val="100000"/>
              </a:lnSpc>
              <a:buFont typeface="Arial"/>
              <a:buChar char="•"/>
              <a:defRPr sz="1800">
                <a:solidFill>
                  <a:schemeClr val="bg1"/>
                </a:solidFill>
                <a:latin typeface="Arial"/>
                <a:cs typeface="Arial"/>
              </a:defRPr>
            </a:lvl3pPr>
            <a:lvl4pPr marL="1600200" indent="-228600">
              <a:lnSpc>
                <a:spcPct val="100000"/>
              </a:lnSpc>
              <a:buFont typeface="Arial"/>
              <a:buChar char="•"/>
              <a:defRPr sz="1800">
                <a:solidFill>
                  <a:schemeClr val="bg1"/>
                </a:solidFill>
                <a:latin typeface="Arial"/>
                <a:cs typeface="Arial"/>
              </a:defRPr>
            </a:lvl4pPr>
            <a:lvl5pPr marL="2057400" indent="-228600">
              <a:lnSpc>
                <a:spcPct val="100000"/>
              </a:lnSpc>
              <a:buFont typeface="Arial"/>
              <a:buChar char="•"/>
              <a:defRPr sz="1800">
                <a:solidFill>
                  <a:schemeClr val="bg1"/>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9"/>
          <p:cNvSpPr>
            <a:spLocks noGrp="1"/>
          </p:cNvSpPr>
          <p:nvPr>
            <p:ph type="pic" sz="quarter" idx="10"/>
          </p:nvPr>
        </p:nvSpPr>
        <p:spPr>
          <a:xfrm>
            <a:off x="5564909" y="0"/>
            <a:ext cx="3570941" cy="5143500"/>
          </a:xfrm>
        </p:spPr>
        <p:txBody>
          <a:bodyPr/>
          <a:lstStyle/>
          <a:p>
            <a:r>
              <a:rPr lang="en-US" dirty="0"/>
              <a:t>Click icon to add picture</a:t>
            </a:r>
          </a:p>
        </p:txBody>
      </p:sp>
      <p:sp>
        <p:nvSpPr>
          <p:cNvPr id="13" name="Rectangle 12"/>
          <p:cNvSpPr/>
          <p:nvPr userDrawn="1"/>
        </p:nvSpPr>
        <p:spPr>
          <a:xfrm>
            <a:off x="-15847" y="486799"/>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Rectangle 11"/>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3819" y="4514843"/>
            <a:ext cx="684581" cy="751837"/>
          </a:xfrm>
          <a:prstGeom prst="rect">
            <a:avLst/>
          </a:prstGeom>
        </p:spPr>
      </p:pic>
    </p:spTree>
    <p:extLst>
      <p:ext uri="{BB962C8B-B14F-4D97-AF65-F5344CB8AC3E}">
        <p14:creationId xmlns:p14="http://schemas.microsoft.com/office/powerpoint/2010/main" val="114336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with footer: white">
    <p:spTree>
      <p:nvGrpSpPr>
        <p:cNvPr id="1" name=""/>
        <p:cNvGrpSpPr/>
        <p:nvPr/>
      </p:nvGrpSpPr>
      <p:grpSpPr>
        <a:xfrm>
          <a:off x="0" y="0"/>
          <a:ext cx="0" cy="0"/>
          <a:chOff x="0" y="0"/>
          <a:chExt cx="0" cy="0"/>
        </a:xfrm>
      </p:grpSpPr>
      <p:grpSp>
        <p:nvGrpSpPr>
          <p:cNvPr id="8" name="Group 7"/>
          <p:cNvGrpSpPr/>
          <p:nvPr userDrawn="1"/>
        </p:nvGrpSpPr>
        <p:grpSpPr>
          <a:xfrm>
            <a:off x="-30788" y="4661517"/>
            <a:ext cx="9228667" cy="528963"/>
            <a:chOff x="-30788" y="4661517"/>
            <a:chExt cx="9228667" cy="528963"/>
          </a:xfrm>
        </p:grpSpPr>
        <p:sp>
          <p:nvSpPr>
            <p:cNvPr id="9" name="Rectangle 8"/>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Rectangle 9"/>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TextBox 11"/>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a:t>
              </a:r>
            </a:p>
          </p:txBody>
        </p:sp>
      </p:gr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3819" y="4514843"/>
            <a:ext cx="684581" cy="751837"/>
          </a:xfrm>
          <a:prstGeom prst="rect">
            <a:avLst/>
          </a:prstGeom>
        </p:spPr>
      </p:pic>
    </p:spTree>
    <p:extLst>
      <p:ext uri="{BB962C8B-B14F-4D97-AF65-F5344CB8AC3E}">
        <p14:creationId xmlns:p14="http://schemas.microsoft.com/office/powerpoint/2010/main" val="1315652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with footer: black">
    <p:bg>
      <p:bgPr>
        <a:solidFill>
          <a:srgbClr val="252626"/>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30788" y="4661517"/>
            <a:ext cx="9228667" cy="528963"/>
            <a:chOff x="-30788" y="4661517"/>
            <a:chExt cx="9228667" cy="528963"/>
          </a:xfrm>
        </p:grpSpPr>
        <p:sp>
          <p:nvSpPr>
            <p:cNvPr id="12" name="Rectangle 11"/>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TextBox 15"/>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a:t>
              </a:r>
            </a:p>
          </p:txBody>
        </p:sp>
      </p:gr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3819" y="4514843"/>
            <a:ext cx="684581" cy="751837"/>
          </a:xfrm>
          <a:prstGeom prst="rect">
            <a:avLst/>
          </a:prstGeom>
        </p:spPr>
      </p:pic>
    </p:spTree>
    <p:extLst>
      <p:ext uri="{BB962C8B-B14F-4D97-AF65-F5344CB8AC3E}">
        <p14:creationId xmlns:p14="http://schemas.microsoft.com/office/powerpoint/2010/main" val="727036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losing slide with IUPUI lockup">
    <p:bg>
      <p:bgPr>
        <a:solidFill>
          <a:srgbClr val="690304"/>
        </a:solidFill>
        <a:effectLst/>
      </p:bgPr>
    </p:bg>
    <p:spTree>
      <p:nvGrpSpPr>
        <p:cNvPr id="1" name=""/>
        <p:cNvGrpSpPr/>
        <p:nvPr/>
      </p:nvGrpSpPr>
      <p:grpSpPr>
        <a:xfrm>
          <a:off x="0" y="0"/>
          <a:ext cx="0" cy="0"/>
          <a:chOff x="0" y="0"/>
          <a:chExt cx="0" cy="0"/>
        </a:xfrm>
      </p:grpSpPr>
      <p:sp>
        <p:nvSpPr>
          <p:cNvPr id="8" name="Text Placeholder 2"/>
          <p:cNvSpPr>
            <a:spLocks noGrp="1"/>
          </p:cNvSpPr>
          <p:nvPr userDrawn="1">
            <p:ph idx="1"/>
          </p:nvPr>
        </p:nvSpPr>
        <p:spPr>
          <a:xfrm>
            <a:off x="536602" y="680397"/>
            <a:ext cx="7859185" cy="2721665"/>
          </a:xfrm>
          <a:prstGeom prst="rect">
            <a:avLst/>
          </a:prstGeom>
        </p:spPr>
        <p:txBody>
          <a:bodyPr vert="horz" lIns="91440" tIns="45720" rIns="91440" bIns="45720" rtlCol="0">
            <a:normAutofit/>
          </a:bodyPr>
          <a:lstStyle>
            <a:lvl1pPr marL="0" indent="0">
              <a:lnSpc>
                <a:spcPct val="100000"/>
              </a:lnSpc>
              <a:buNone/>
              <a:defRPr sz="1800">
                <a:solidFill>
                  <a:schemeClr val="bg1"/>
                </a:solidFill>
                <a:latin typeface="Arial"/>
                <a:cs typeface="Arial"/>
              </a:defRPr>
            </a:lvl1pPr>
            <a:lvl2pPr marL="457200" indent="0">
              <a:lnSpc>
                <a:spcPct val="100000"/>
              </a:lnSpc>
              <a:buNone/>
              <a:defRPr sz="1600">
                <a:solidFill>
                  <a:schemeClr val="bg1"/>
                </a:solidFill>
                <a:latin typeface="Arial"/>
                <a:cs typeface="Arial"/>
              </a:defRPr>
            </a:lvl2pPr>
            <a:lvl3pPr marL="914400" indent="0">
              <a:lnSpc>
                <a:spcPct val="100000"/>
              </a:lnSpc>
              <a:buNone/>
              <a:defRPr sz="1600">
                <a:solidFill>
                  <a:schemeClr val="bg1"/>
                </a:solidFill>
                <a:latin typeface="Arial"/>
                <a:cs typeface="Arial"/>
              </a:defRPr>
            </a:lvl3pPr>
            <a:lvl4pPr marL="1371600" indent="0">
              <a:lnSpc>
                <a:spcPct val="100000"/>
              </a:lnSpc>
              <a:buNone/>
              <a:defRPr sz="1600">
                <a:solidFill>
                  <a:schemeClr val="bg1"/>
                </a:solidFill>
                <a:latin typeface="Arial"/>
                <a:cs typeface="Arial"/>
              </a:defRPr>
            </a:lvl4pPr>
            <a:lvl5pPr>
              <a:lnSpc>
                <a:spcPct val="100000"/>
              </a:lnSpc>
              <a:defRPr sz="1600">
                <a:solidFill>
                  <a:schemeClr val="bg1"/>
                </a:solidFill>
                <a:latin typeface="Arial"/>
                <a:cs typeface="Arial"/>
              </a:defRPr>
            </a:lvl5pPr>
          </a:lstStyle>
          <a:p>
            <a:pPr lvl="0"/>
            <a:r>
              <a:rPr lang="en-US"/>
              <a:t>Click to edit Master text styles</a:t>
            </a:r>
          </a:p>
        </p:txBody>
      </p:sp>
      <p:sp>
        <p:nvSpPr>
          <p:cNvPr id="10" name="Rectangle 9"/>
          <p:cNvSpPr/>
          <p:nvPr userDrawn="1"/>
        </p:nvSpPr>
        <p:spPr>
          <a:xfrm>
            <a:off x="-15847" y="680397"/>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4B93E35D-1FD2-3447-A7AC-1E6D42BC5FD7}"/>
              </a:ext>
            </a:extLst>
          </p:cNvPr>
          <p:cNvSpPr/>
          <p:nvPr userDrawn="1"/>
        </p:nvSpPr>
        <p:spPr>
          <a:xfrm>
            <a:off x="631042" y="4856356"/>
            <a:ext cx="528685" cy="287144"/>
          </a:xfrm>
          <a:prstGeom prst="rect">
            <a:avLst/>
          </a:prstGeom>
          <a:solidFill>
            <a:srgbClr val="99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68514AD4-7FFF-AD45-A4D7-A565CD485F6D}"/>
              </a:ext>
            </a:extLst>
          </p:cNvPr>
          <p:cNvPicPr>
            <a:picLocks noChangeAspect="1"/>
          </p:cNvPicPr>
          <p:nvPr userDrawn="1"/>
        </p:nvPicPr>
        <p:blipFill>
          <a:blip r:embed="rId2"/>
          <a:stretch>
            <a:fillRect/>
          </a:stretch>
        </p:blipFill>
        <p:spPr>
          <a:xfrm>
            <a:off x="631042" y="4235585"/>
            <a:ext cx="3211259" cy="620771"/>
          </a:xfrm>
          <a:prstGeom prst="rect">
            <a:avLst/>
          </a:prstGeom>
        </p:spPr>
      </p:pic>
    </p:spTree>
    <p:extLst>
      <p:ext uri="{BB962C8B-B14F-4D97-AF65-F5344CB8AC3E}">
        <p14:creationId xmlns:p14="http://schemas.microsoft.com/office/powerpoint/2010/main" val="1189661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61892" y="634604"/>
            <a:ext cx="6802482" cy="8572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61892" y="1589938"/>
            <a:ext cx="6802482" cy="321528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69" r:id="rId1"/>
    <p:sldLayoutId id="2147493467" r:id="rId2"/>
    <p:sldLayoutId id="2147493472" r:id="rId3"/>
    <p:sldLayoutId id="2147493457" r:id="rId4"/>
    <p:sldLayoutId id="2147493456" r:id="rId5"/>
    <p:sldLayoutId id="2147493474" r:id="rId6"/>
    <p:sldLayoutId id="2147493475" r:id="rId7"/>
    <p:sldLayoutId id="2147493476" r:id="rId8"/>
    <p:sldLayoutId id="2147493477" r:id="rId9"/>
  </p:sldLayoutIdLst>
  <p:txStyles>
    <p:titleStyle>
      <a:lvl1pPr algn="l" defTabSz="457200" rtl="0" eaLnBrk="1" latinLnBrk="0" hangingPunct="1">
        <a:spcBef>
          <a:spcPct val="0"/>
        </a:spcBef>
        <a:buNone/>
        <a:defRPr sz="3200" b="1" i="0" kern="100" spc="0">
          <a:solidFill>
            <a:schemeClr val="tx1"/>
          </a:solidFill>
          <a:latin typeface="Arial"/>
          <a:ea typeface="+mj-ea"/>
          <a:cs typeface="Arial"/>
        </a:defRPr>
      </a:lvl1pPr>
    </p:titleStyle>
    <p:body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Predicting Housing Prices For King County</a:t>
            </a:r>
          </a:p>
        </p:txBody>
      </p:sp>
      <p:sp>
        <p:nvSpPr>
          <p:cNvPr id="3" name="Text Placeholder 2"/>
          <p:cNvSpPr>
            <a:spLocks noGrp="1"/>
          </p:cNvSpPr>
          <p:nvPr>
            <p:ph type="body" sz="quarter" idx="10"/>
          </p:nvPr>
        </p:nvSpPr>
        <p:spPr/>
        <p:txBody>
          <a:bodyPr/>
          <a:lstStyle/>
          <a:p>
            <a:r>
              <a:rPr lang="en-US" dirty="0"/>
              <a:t>INDIANA UNIVERSITY</a:t>
            </a:r>
          </a:p>
        </p:txBody>
      </p:sp>
      <p:sp>
        <p:nvSpPr>
          <p:cNvPr id="4" name="Text Placeholder 3"/>
          <p:cNvSpPr>
            <a:spLocks noGrp="1"/>
          </p:cNvSpPr>
          <p:nvPr>
            <p:ph type="body" sz="quarter" idx="11"/>
          </p:nvPr>
        </p:nvSpPr>
        <p:spPr>
          <a:xfrm>
            <a:off x="530694" y="3888938"/>
            <a:ext cx="7734222" cy="252412"/>
          </a:xfrm>
        </p:spPr>
        <p:txBody>
          <a:bodyPr/>
          <a:lstStyle/>
          <a:p>
            <a:r>
              <a:rPr lang="en-US" sz="1600" i="1" dirty="0"/>
              <a:t>Authors: Vikrant Deshpande, Tanvi Kolhatkar, Saishree Godbole</a:t>
            </a:r>
          </a:p>
        </p:txBody>
      </p:sp>
    </p:spTree>
    <p:extLst>
      <p:ext uri="{BB962C8B-B14F-4D97-AF65-F5344CB8AC3E}">
        <p14:creationId xmlns:p14="http://schemas.microsoft.com/office/powerpoint/2010/main" val="919017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Feature Selection</a:t>
            </a:r>
          </a:p>
        </p:txBody>
      </p:sp>
      <p:sp>
        <p:nvSpPr>
          <p:cNvPr id="3" name="Text Placeholder 2"/>
          <p:cNvSpPr>
            <a:spLocks noGrp="1"/>
          </p:cNvSpPr>
          <p:nvPr>
            <p:ph type="body" sz="quarter" idx="10"/>
          </p:nvPr>
        </p:nvSpPr>
        <p:spPr/>
        <p:txBody>
          <a:bodyPr/>
          <a:lstStyle/>
          <a:p>
            <a:r>
              <a:rPr lang="en-US" dirty="0"/>
              <a:t>ANALYSIS</a:t>
            </a:r>
          </a:p>
        </p:txBody>
      </p:sp>
    </p:spTree>
    <p:extLst>
      <p:ext uri="{BB962C8B-B14F-4D97-AF65-F5344CB8AC3E}">
        <p14:creationId xmlns:p14="http://schemas.microsoft.com/office/powerpoint/2010/main" val="4153811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0027" y="163280"/>
            <a:ext cx="8004391" cy="699065"/>
          </a:xfrm>
        </p:spPr>
        <p:txBody>
          <a:bodyPr>
            <a:normAutofit/>
          </a:bodyPr>
          <a:lstStyle/>
          <a:p>
            <a:r>
              <a:rPr lang="en-US" dirty="0"/>
              <a:t>Feature Selection</a:t>
            </a:r>
          </a:p>
        </p:txBody>
      </p:sp>
      <p:sp>
        <p:nvSpPr>
          <p:cNvPr id="4" name="Content Placeholder 3"/>
          <p:cNvSpPr>
            <a:spLocks noGrp="1"/>
          </p:cNvSpPr>
          <p:nvPr>
            <p:ph idx="1"/>
          </p:nvPr>
        </p:nvSpPr>
        <p:spPr>
          <a:xfrm>
            <a:off x="524424" y="1183821"/>
            <a:ext cx="3076025" cy="3126922"/>
          </a:xfrm>
        </p:spPr>
        <p:txBody>
          <a:bodyPr>
            <a:noAutofit/>
          </a:bodyPr>
          <a:lstStyle/>
          <a:p>
            <a:pPr>
              <a:buFont typeface="Arial" panose="020B0604020202020204" pitchFamily="34" charset="0"/>
              <a:buChar char="•"/>
            </a:pPr>
            <a:r>
              <a:rPr lang="en-US" sz="1400" dirty="0"/>
              <a:t>We selected the numerical variables from the heatmap as they have high correlation with the target variable price. </a:t>
            </a:r>
          </a:p>
          <a:p>
            <a:pPr>
              <a:buFont typeface="Arial" panose="020B0604020202020204" pitchFamily="34" charset="0"/>
              <a:buChar char="•"/>
            </a:pPr>
            <a:r>
              <a:rPr lang="en-US" sz="1400" dirty="0"/>
              <a:t>We excluded the variable sqft_living_15 which has high correlation with the target variable house price as well as the independent variable sqft_living to avoid multicollinearity.</a:t>
            </a:r>
            <a:endParaRPr lang="en-US" sz="1400" dirty="0">
              <a:solidFill>
                <a:srgbClr val="FF0000"/>
              </a:solidFill>
            </a:endParaRPr>
          </a:p>
        </p:txBody>
      </p:sp>
      <p:pic>
        <p:nvPicPr>
          <p:cNvPr id="5" name="Picture 4" descr="A picture containing text, crossword puzzle&#10;&#10;Description automatically generated">
            <a:extLst>
              <a:ext uri="{FF2B5EF4-FFF2-40B4-BE49-F238E27FC236}">
                <a16:creationId xmlns:a16="http://schemas.microsoft.com/office/drawing/2014/main" id="{3311CE10-945D-8248-91DE-312B46378C37}"/>
              </a:ext>
            </a:extLst>
          </p:cNvPr>
          <p:cNvPicPr>
            <a:picLocks noChangeAspect="1"/>
          </p:cNvPicPr>
          <p:nvPr/>
        </p:nvPicPr>
        <p:blipFill rotWithShape="1">
          <a:blip r:embed="rId2"/>
          <a:srcRect l="18638" r="16339"/>
          <a:stretch/>
        </p:blipFill>
        <p:spPr>
          <a:xfrm>
            <a:off x="4735286" y="991004"/>
            <a:ext cx="3683051" cy="3540174"/>
          </a:xfrm>
          <a:prstGeom prst="rect">
            <a:avLst/>
          </a:prstGeom>
        </p:spPr>
      </p:pic>
    </p:spTree>
    <p:extLst>
      <p:ext uri="{BB962C8B-B14F-4D97-AF65-F5344CB8AC3E}">
        <p14:creationId xmlns:p14="http://schemas.microsoft.com/office/powerpoint/2010/main" val="150100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0027" y="163280"/>
            <a:ext cx="8004391" cy="699065"/>
          </a:xfrm>
        </p:spPr>
        <p:txBody>
          <a:bodyPr>
            <a:normAutofit/>
          </a:bodyPr>
          <a:lstStyle/>
          <a:p>
            <a:r>
              <a:rPr lang="en-US" dirty="0"/>
              <a:t>Feature Selection</a:t>
            </a:r>
          </a:p>
        </p:txBody>
      </p:sp>
      <p:sp>
        <p:nvSpPr>
          <p:cNvPr id="4" name="Content Placeholder 3"/>
          <p:cNvSpPr>
            <a:spLocks noGrp="1"/>
          </p:cNvSpPr>
          <p:nvPr>
            <p:ph idx="1"/>
          </p:nvPr>
        </p:nvSpPr>
        <p:spPr>
          <a:xfrm>
            <a:off x="524425" y="1183821"/>
            <a:ext cx="8015594" cy="3314699"/>
          </a:xfrm>
        </p:spPr>
        <p:txBody>
          <a:bodyPr>
            <a:noAutofit/>
          </a:bodyPr>
          <a:lstStyle/>
          <a:p>
            <a:pPr>
              <a:buFont typeface="Arial" panose="020B0604020202020204" pitchFamily="34" charset="0"/>
              <a:buChar char="•"/>
            </a:pPr>
            <a:r>
              <a:rPr lang="en-US" sz="1400" dirty="0"/>
              <a:t>For the variables ‘bathroom’, ‘bedroom’ and ‘grade’ we plotted the square footage of the property vs the price faceted by each variable. We can see a change in the slopes of the regression lines as the variable changes. This alludes to an interaction between the variables and the property price. </a:t>
            </a:r>
          </a:p>
          <a:p>
            <a:pPr>
              <a:buFont typeface="Arial" panose="020B0604020202020204" pitchFamily="34" charset="0"/>
              <a:buChar char="•"/>
            </a:pPr>
            <a:r>
              <a:rPr lang="en-US" sz="1400" dirty="0"/>
              <a:t>On the other hand, the slope of the regression lines for variable ‘condition’ did not have any big changes.</a:t>
            </a:r>
            <a:endParaRPr lang="en-US" sz="1400" dirty="0">
              <a:solidFill>
                <a:srgbClr val="FF0000"/>
              </a:solidFill>
            </a:endParaRPr>
          </a:p>
          <a:p>
            <a:pPr>
              <a:buFont typeface="Arial" panose="020B0604020202020204" pitchFamily="34" charset="0"/>
              <a:buChar char="•"/>
            </a:pPr>
            <a:r>
              <a:rPr lang="en-US" sz="1400" dirty="0"/>
              <a:t>Based on our findings, the features ‘sqft_living’, ‘bathrooms’, ‘bedrooms’ and ’grade’ are great candidates to predict house prices in King County, Seattle. </a:t>
            </a:r>
          </a:p>
        </p:txBody>
      </p:sp>
    </p:spTree>
    <p:extLst>
      <p:ext uri="{BB962C8B-B14F-4D97-AF65-F5344CB8AC3E}">
        <p14:creationId xmlns:p14="http://schemas.microsoft.com/office/powerpoint/2010/main" val="6817277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scatter chart&#10;&#10;Description automatically generated">
            <a:extLst>
              <a:ext uri="{FF2B5EF4-FFF2-40B4-BE49-F238E27FC236}">
                <a16:creationId xmlns:a16="http://schemas.microsoft.com/office/drawing/2014/main" id="{EF7AB165-4CD3-3645-B495-191C36C712FD}"/>
              </a:ext>
            </a:extLst>
          </p:cNvPr>
          <p:cNvPicPr>
            <a:picLocks noChangeAspect="1"/>
          </p:cNvPicPr>
          <p:nvPr/>
        </p:nvPicPr>
        <p:blipFill>
          <a:blip r:embed="rId2"/>
          <a:stretch>
            <a:fillRect/>
          </a:stretch>
        </p:blipFill>
        <p:spPr>
          <a:xfrm>
            <a:off x="1021515" y="130629"/>
            <a:ext cx="7100970" cy="4438106"/>
          </a:xfrm>
          <a:prstGeom prst="rect">
            <a:avLst/>
          </a:prstGeom>
        </p:spPr>
      </p:pic>
    </p:spTree>
    <p:extLst>
      <p:ext uri="{BB962C8B-B14F-4D97-AF65-F5344CB8AC3E}">
        <p14:creationId xmlns:p14="http://schemas.microsoft.com/office/powerpoint/2010/main" val="40464899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Additional factors - Location</a:t>
            </a:r>
          </a:p>
        </p:txBody>
      </p:sp>
      <p:sp>
        <p:nvSpPr>
          <p:cNvPr id="3" name="Text Placeholder 2"/>
          <p:cNvSpPr>
            <a:spLocks noGrp="1"/>
          </p:cNvSpPr>
          <p:nvPr>
            <p:ph type="body" sz="quarter" idx="10"/>
          </p:nvPr>
        </p:nvSpPr>
        <p:spPr/>
        <p:txBody>
          <a:bodyPr/>
          <a:lstStyle/>
          <a:p>
            <a:r>
              <a:rPr lang="en-US" dirty="0"/>
              <a:t>ANALYSIS</a:t>
            </a:r>
          </a:p>
        </p:txBody>
      </p:sp>
    </p:spTree>
    <p:extLst>
      <p:ext uri="{BB962C8B-B14F-4D97-AF65-F5344CB8AC3E}">
        <p14:creationId xmlns:p14="http://schemas.microsoft.com/office/powerpoint/2010/main" val="746332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0027" y="163280"/>
            <a:ext cx="8004391" cy="699065"/>
          </a:xfrm>
        </p:spPr>
        <p:txBody>
          <a:bodyPr>
            <a:normAutofit fontScale="90000"/>
          </a:bodyPr>
          <a:lstStyle/>
          <a:p>
            <a:r>
              <a:rPr lang="en-US" dirty="0"/>
              <a:t>Investigate if location affects the house prices</a:t>
            </a:r>
          </a:p>
        </p:txBody>
      </p:sp>
      <p:sp>
        <p:nvSpPr>
          <p:cNvPr id="4" name="Content Placeholder 3"/>
          <p:cNvSpPr>
            <a:spLocks noGrp="1"/>
          </p:cNvSpPr>
          <p:nvPr>
            <p:ph idx="1"/>
          </p:nvPr>
        </p:nvSpPr>
        <p:spPr>
          <a:xfrm>
            <a:off x="524425" y="1183821"/>
            <a:ext cx="3729168" cy="3314699"/>
          </a:xfrm>
        </p:spPr>
        <p:txBody>
          <a:bodyPr>
            <a:noAutofit/>
          </a:bodyPr>
          <a:lstStyle/>
          <a:p>
            <a:pPr>
              <a:buFont typeface="Arial" panose="020B0604020202020204" pitchFamily="34" charset="0"/>
              <a:buChar char="•"/>
            </a:pPr>
            <a:r>
              <a:rPr lang="en-US" sz="1400" dirty="0"/>
              <a:t>In housing development, the prices vary based on geographical features such as the the neighborhood (rich or poor) of the house or the view (waterfront, coastwide). We tested this hypothesis for King County.</a:t>
            </a:r>
          </a:p>
          <a:p>
            <a:pPr>
              <a:buFont typeface="Arial" panose="020B0604020202020204" pitchFamily="34" charset="0"/>
              <a:buChar char="•"/>
            </a:pPr>
            <a:r>
              <a:rPr lang="en-US" sz="1400" dirty="0"/>
              <a:t>The prices increase slightly as we move from the South to the North Seattle but not much variation across longitude. </a:t>
            </a:r>
          </a:p>
          <a:p>
            <a:pPr>
              <a:buFont typeface="Arial" panose="020B0604020202020204" pitchFamily="34" charset="0"/>
              <a:buChar char="•"/>
            </a:pPr>
            <a:r>
              <a:rPr lang="en-US" sz="1400" dirty="0"/>
              <a:t>Thus, we will be exploring the latitude feature in our model but not the longitude feature.</a:t>
            </a:r>
          </a:p>
        </p:txBody>
      </p:sp>
      <p:pic>
        <p:nvPicPr>
          <p:cNvPr id="5" name="Picture 4" descr="Graphical user interface, map&#10;&#10;Description automatically generated">
            <a:extLst>
              <a:ext uri="{FF2B5EF4-FFF2-40B4-BE49-F238E27FC236}">
                <a16:creationId xmlns:a16="http://schemas.microsoft.com/office/drawing/2014/main" id="{C366E1CF-CC93-E04E-B067-E1EA5458650E}"/>
              </a:ext>
            </a:extLst>
          </p:cNvPr>
          <p:cNvPicPr>
            <a:picLocks noChangeAspect="1"/>
          </p:cNvPicPr>
          <p:nvPr/>
        </p:nvPicPr>
        <p:blipFill rotWithShape="1">
          <a:blip r:embed="rId2"/>
          <a:srcRect l="15067" r="17299"/>
          <a:stretch/>
        </p:blipFill>
        <p:spPr>
          <a:xfrm>
            <a:off x="4532222" y="1019160"/>
            <a:ext cx="4114800" cy="3644019"/>
          </a:xfrm>
          <a:prstGeom prst="rect">
            <a:avLst/>
          </a:prstGeom>
        </p:spPr>
      </p:pic>
    </p:spTree>
    <p:extLst>
      <p:ext uri="{BB962C8B-B14F-4D97-AF65-F5344CB8AC3E}">
        <p14:creationId xmlns:p14="http://schemas.microsoft.com/office/powerpoint/2010/main" val="10314198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Fitting a linear model</a:t>
            </a:r>
          </a:p>
        </p:txBody>
      </p:sp>
      <p:sp>
        <p:nvSpPr>
          <p:cNvPr id="3" name="Text Placeholder 2"/>
          <p:cNvSpPr>
            <a:spLocks noGrp="1"/>
          </p:cNvSpPr>
          <p:nvPr>
            <p:ph type="body" sz="quarter" idx="10"/>
          </p:nvPr>
        </p:nvSpPr>
        <p:spPr/>
        <p:txBody>
          <a:bodyPr/>
          <a:lstStyle/>
          <a:p>
            <a:r>
              <a:rPr lang="en-US" dirty="0"/>
              <a:t>ANALYSIS</a:t>
            </a:r>
          </a:p>
        </p:txBody>
      </p:sp>
    </p:spTree>
    <p:extLst>
      <p:ext uri="{BB962C8B-B14F-4D97-AF65-F5344CB8AC3E}">
        <p14:creationId xmlns:p14="http://schemas.microsoft.com/office/powerpoint/2010/main" val="18748878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Chart&#10;&#10;Description automatically generated">
            <a:extLst>
              <a:ext uri="{FF2B5EF4-FFF2-40B4-BE49-F238E27FC236}">
                <a16:creationId xmlns:a16="http://schemas.microsoft.com/office/drawing/2014/main" id="{9BBCABC0-4C76-2B4B-A903-458D64BD0BCB}"/>
              </a:ext>
            </a:extLst>
          </p:cNvPr>
          <p:cNvPicPr>
            <a:picLocks noChangeAspect="1"/>
          </p:cNvPicPr>
          <p:nvPr/>
        </p:nvPicPr>
        <p:blipFill>
          <a:blip r:embed="rId2"/>
          <a:stretch>
            <a:fillRect/>
          </a:stretch>
        </p:blipFill>
        <p:spPr>
          <a:xfrm>
            <a:off x="914401" y="106133"/>
            <a:ext cx="7315199" cy="4572000"/>
          </a:xfrm>
          <a:prstGeom prst="rect">
            <a:avLst/>
          </a:prstGeom>
        </p:spPr>
      </p:pic>
    </p:spTree>
    <p:extLst>
      <p:ext uri="{BB962C8B-B14F-4D97-AF65-F5344CB8AC3E}">
        <p14:creationId xmlns:p14="http://schemas.microsoft.com/office/powerpoint/2010/main" val="10513476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box and whisker chart&#10;&#10;Description automatically generated">
            <a:extLst>
              <a:ext uri="{FF2B5EF4-FFF2-40B4-BE49-F238E27FC236}">
                <a16:creationId xmlns:a16="http://schemas.microsoft.com/office/drawing/2014/main" id="{A5DB5E98-492E-B94A-A107-BD928114F878}"/>
              </a:ext>
            </a:extLst>
          </p:cNvPr>
          <p:cNvPicPr>
            <a:picLocks noChangeAspect="1"/>
          </p:cNvPicPr>
          <p:nvPr/>
        </p:nvPicPr>
        <p:blipFill rotWithShape="1">
          <a:blip r:embed="rId2"/>
          <a:srcRect b="10566"/>
          <a:stretch/>
        </p:blipFill>
        <p:spPr>
          <a:xfrm>
            <a:off x="912119" y="89806"/>
            <a:ext cx="7319763" cy="4572000"/>
          </a:xfrm>
          <a:prstGeom prst="rect">
            <a:avLst/>
          </a:prstGeom>
        </p:spPr>
      </p:pic>
    </p:spTree>
    <p:extLst>
      <p:ext uri="{BB962C8B-B14F-4D97-AF65-F5344CB8AC3E}">
        <p14:creationId xmlns:p14="http://schemas.microsoft.com/office/powerpoint/2010/main" val="31315663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scatter chart&#10;&#10;Description automatically generated">
            <a:extLst>
              <a:ext uri="{FF2B5EF4-FFF2-40B4-BE49-F238E27FC236}">
                <a16:creationId xmlns:a16="http://schemas.microsoft.com/office/drawing/2014/main" id="{AAA41B6C-E2D0-2941-A48F-297017C4F6A2}"/>
              </a:ext>
            </a:extLst>
          </p:cNvPr>
          <p:cNvPicPr>
            <a:picLocks noChangeAspect="1"/>
          </p:cNvPicPr>
          <p:nvPr/>
        </p:nvPicPr>
        <p:blipFill>
          <a:blip r:embed="rId2"/>
          <a:stretch>
            <a:fillRect/>
          </a:stretch>
        </p:blipFill>
        <p:spPr>
          <a:xfrm>
            <a:off x="914400" y="726620"/>
            <a:ext cx="7315200" cy="3950719"/>
          </a:xfrm>
          <a:prstGeom prst="rect">
            <a:avLst/>
          </a:prstGeom>
        </p:spPr>
      </p:pic>
      <p:sp>
        <p:nvSpPr>
          <p:cNvPr id="4" name="Title 1">
            <a:extLst>
              <a:ext uri="{FF2B5EF4-FFF2-40B4-BE49-F238E27FC236}">
                <a16:creationId xmlns:a16="http://schemas.microsoft.com/office/drawing/2014/main" id="{DC4D289B-FFF3-5542-BF52-13B054EABA39}"/>
              </a:ext>
            </a:extLst>
          </p:cNvPr>
          <p:cNvSpPr>
            <a:spLocks noGrp="1"/>
          </p:cNvSpPr>
          <p:nvPr>
            <p:ph type="ctrTitle"/>
          </p:nvPr>
        </p:nvSpPr>
        <p:spPr>
          <a:xfrm>
            <a:off x="530027" y="163280"/>
            <a:ext cx="8004391" cy="699065"/>
          </a:xfrm>
        </p:spPr>
        <p:txBody>
          <a:bodyPr>
            <a:normAutofit/>
          </a:bodyPr>
          <a:lstStyle/>
          <a:p>
            <a:r>
              <a:rPr lang="en-US" sz="2800" dirty="0"/>
              <a:t>The residuals plot shows homoscedasticity</a:t>
            </a:r>
          </a:p>
        </p:txBody>
      </p:sp>
    </p:spTree>
    <p:extLst>
      <p:ext uri="{BB962C8B-B14F-4D97-AF65-F5344CB8AC3E}">
        <p14:creationId xmlns:p14="http://schemas.microsoft.com/office/powerpoint/2010/main" val="4176638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Introduction</a:t>
            </a:r>
          </a:p>
        </p:txBody>
      </p:sp>
    </p:spTree>
    <p:extLst>
      <p:ext uri="{BB962C8B-B14F-4D97-AF65-F5344CB8AC3E}">
        <p14:creationId xmlns:p14="http://schemas.microsoft.com/office/powerpoint/2010/main" val="24095288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Results, Limitations and Next Steps</a:t>
            </a:r>
          </a:p>
        </p:txBody>
      </p:sp>
      <p:sp>
        <p:nvSpPr>
          <p:cNvPr id="3" name="Text Placeholder 2">
            <a:extLst>
              <a:ext uri="{FF2B5EF4-FFF2-40B4-BE49-F238E27FC236}">
                <a16:creationId xmlns:a16="http://schemas.microsoft.com/office/drawing/2014/main" id="{0B461574-4E8A-D543-B434-9DC2FCF7B044}"/>
              </a:ext>
            </a:extLst>
          </p:cNvPr>
          <p:cNvSpPr>
            <a:spLocks noGrp="1"/>
          </p:cNvSpPr>
          <p:nvPr>
            <p:ph type="body" sz="quarter" idx="10"/>
          </p:nvPr>
        </p:nvSpPr>
        <p:spPr>
          <a:xfrm>
            <a:off x="526131" y="2032786"/>
            <a:ext cx="3700462" cy="252412"/>
          </a:xfrm>
        </p:spPr>
        <p:txBody>
          <a:bodyPr/>
          <a:lstStyle/>
          <a:p>
            <a:r>
              <a:rPr lang="en-US" dirty="0"/>
              <a:t>CONCLUSION</a:t>
            </a:r>
          </a:p>
        </p:txBody>
      </p:sp>
    </p:spTree>
    <p:extLst>
      <p:ext uri="{BB962C8B-B14F-4D97-AF65-F5344CB8AC3E}">
        <p14:creationId xmlns:p14="http://schemas.microsoft.com/office/powerpoint/2010/main" val="41109289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0027" y="342900"/>
            <a:ext cx="8004391" cy="604157"/>
          </a:xfrm>
        </p:spPr>
        <p:txBody>
          <a:bodyPr>
            <a:normAutofit/>
          </a:bodyPr>
          <a:lstStyle/>
          <a:p>
            <a:r>
              <a:rPr lang="en-US" dirty="0"/>
              <a:t>Results and Limitations</a:t>
            </a:r>
          </a:p>
        </p:txBody>
      </p:sp>
      <p:sp>
        <p:nvSpPr>
          <p:cNvPr id="4" name="Content Placeholder 3"/>
          <p:cNvSpPr>
            <a:spLocks noGrp="1"/>
          </p:cNvSpPr>
          <p:nvPr>
            <p:ph idx="1"/>
          </p:nvPr>
        </p:nvSpPr>
        <p:spPr>
          <a:xfrm>
            <a:off x="524425" y="1183821"/>
            <a:ext cx="8015594" cy="3314699"/>
          </a:xfrm>
        </p:spPr>
        <p:txBody>
          <a:bodyPr>
            <a:noAutofit/>
          </a:bodyPr>
          <a:lstStyle/>
          <a:p>
            <a:pPr>
              <a:buFont typeface="Arial" panose="020B0604020202020204" pitchFamily="34" charset="0"/>
              <a:buChar char="•"/>
            </a:pPr>
            <a:r>
              <a:rPr lang="en-US" sz="1400" dirty="0"/>
              <a:t>The features that had the most effect on the house price are sqft_living, bedrooms, bathrooms, grade.</a:t>
            </a:r>
          </a:p>
          <a:p>
            <a:pPr>
              <a:buFont typeface="Arial" panose="020B0604020202020204" pitchFamily="34" charset="0"/>
              <a:buChar char="•"/>
            </a:pPr>
            <a:r>
              <a:rPr lang="en-US" sz="1400" dirty="0"/>
              <a:t>We will investigate the latitude feature as we see a slight increase in the prices from South to the North Seattle. </a:t>
            </a:r>
          </a:p>
          <a:p>
            <a:pPr>
              <a:buFont typeface="Arial" panose="020B0604020202020204" pitchFamily="34" charset="0"/>
              <a:buChar char="•"/>
            </a:pPr>
            <a:r>
              <a:rPr lang="en-US" sz="1400" dirty="0"/>
              <a:t>The relationship between the house price and the features can be explained by a linear model.</a:t>
            </a:r>
          </a:p>
          <a:p>
            <a:pPr>
              <a:buFont typeface="Arial" panose="020B0604020202020204" pitchFamily="34" charset="0"/>
              <a:buChar char="•"/>
            </a:pPr>
            <a:r>
              <a:rPr lang="en-US" sz="1400" dirty="0"/>
              <a:t>The dataset holds house prices only for the years 2014 and 2015. This limits us in commenting on the importance of the variable in predicting house prices over time. </a:t>
            </a:r>
          </a:p>
        </p:txBody>
      </p:sp>
    </p:spTree>
    <p:extLst>
      <p:ext uri="{BB962C8B-B14F-4D97-AF65-F5344CB8AC3E}">
        <p14:creationId xmlns:p14="http://schemas.microsoft.com/office/powerpoint/2010/main" val="42118429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0027" y="163280"/>
            <a:ext cx="8004391" cy="699065"/>
          </a:xfrm>
        </p:spPr>
        <p:txBody>
          <a:bodyPr>
            <a:normAutofit/>
          </a:bodyPr>
          <a:lstStyle/>
          <a:p>
            <a:r>
              <a:rPr lang="en-US" dirty="0"/>
              <a:t>Next Steps</a:t>
            </a:r>
          </a:p>
        </p:txBody>
      </p:sp>
      <p:sp>
        <p:nvSpPr>
          <p:cNvPr id="4" name="Content Placeholder 3"/>
          <p:cNvSpPr>
            <a:spLocks noGrp="1"/>
          </p:cNvSpPr>
          <p:nvPr>
            <p:ph idx="1"/>
          </p:nvPr>
        </p:nvSpPr>
        <p:spPr>
          <a:xfrm>
            <a:off x="524425" y="1183821"/>
            <a:ext cx="8015594" cy="3314699"/>
          </a:xfrm>
        </p:spPr>
        <p:txBody>
          <a:bodyPr>
            <a:noAutofit/>
          </a:bodyPr>
          <a:lstStyle/>
          <a:p>
            <a:pPr>
              <a:buFont typeface="Arial" panose="020B0604020202020204" pitchFamily="34" charset="0"/>
              <a:buChar char="•"/>
            </a:pPr>
            <a:r>
              <a:rPr lang="en-US" sz="1400" dirty="0"/>
              <a:t>As of now, we have fit our data with a linear model. Over the next few days, we plan to explore more complex models like LOESS to find the model that fits the best.</a:t>
            </a:r>
          </a:p>
          <a:p>
            <a:pPr>
              <a:buFont typeface="Arial" panose="020B0604020202020204" pitchFamily="34" charset="0"/>
              <a:buChar char="•"/>
            </a:pPr>
            <a:r>
              <a:rPr lang="en-US" sz="1400" dirty="0"/>
              <a:t>We also plan to transform and add other features like the latitude, longitude etc. to check if there are any features that should be included in our final model.</a:t>
            </a:r>
          </a:p>
          <a:p>
            <a:pPr>
              <a:buFont typeface="Arial" panose="020B0604020202020204" pitchFamily="34" charset="0"/>
              <a:buChar char="•"/>
            </a:pPr>
            <a:endParaRPr lang="en-US" sz="1400" dirty="0"/>
          </a:p>
        </p:txBody>
      </p:sp>
    </p:spTree>
    <p:extLst>
      <p:ext uri="{BB962C8B-B14F-4D97-AF65-F5344CB8AC3E}">
        <p14:creationId xmlns:p14="http://schemas.microsoft.com/office/powerpoint/2010/main" val="827721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42407" y="2372947"/>
            <a:ext cx="7859185" cy="397605"/>
          </a:xfrm>
        </p:spPr>
        <p:txBody>
          <a:bodyPr/>
          <a:lstStyle/>
          <a:p>
            <a:r>
              <a:rPr lang="en-US" dirty="0"/>
              <a:t>Thank You! </a:t>
            </a:r>
            <a:r>
              <a:rPr lang="en-US" dirty="0">
                <a:sym typeface="Wingdings" pitchFamily="2" charset="2"/>
              </a:rPr>
              <a:t></a:t>
            </a:r>
            <a:endParaRPr lang="en-US" dirty="0"/>
          </a:p>
        </p:txBody>
      </p:sp>
    </p:spTree>
    <p:extLst>
      <p:ext uri="{BB962C8B-B14F-4D97-AF65-F5344CB8AC3E}">
        <p14:creationId xmlns:p14="http://schemas.microsoft.com/office/powerpoint/2010/main" val="27996990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scatter chart&#10;&#10;Description automatically generated">
            <a:extLst>
              <a:ext uri="{FF2B5EF4-FFF2-40B4-BE49-F238E27FC236}">
                <a16:creationId xmlns:a16="http://schemas.microsoft.com/office/drawing/2014/main" id="{1028448C-C7BC-5546-8A30-A1437E3D3857}"/>
              </a:ext>
            </a:extLst>
          </p:cNvPr>
          <p:cNvPicPr>
            <a:picLocks noChangeAspect="1"/>
          </p:cNvPicPr>
          <p:nvPr/>
        </p:nvPicPr>
        <p:blipFill>
          <a:blip r:embed="rId2"/>
          <a:stretch>
            <a:fillRect/>
          </a:stretch>
        </p:blipFill>
        <p:spPr>
          <a:xfrm>
            <a:off x="875370" y="111512"/>
            <a:ext cx="7393259" cy="4620787"/>
          </a:xfrm>
          <a:prstGeom prst="rect">
            <a:avLst/>
          </a:prstGeom>
        </p:spPr>
      </p:pic>
    </p:spTree>
    <p:extLst>
      <p:ext uri="{BB962C8B-B14F-4D97-AF65-F5344CB8AC3E}">
        <p14:creationId xmlns:p14="http://schemas.microsoft.com/office/powerpoint/2010/main" val="587453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0027" y="163280"/>
            <a:ext cx="8004391" cy="699065"/>
          </a:xfrm>
        </p:spPr>
        <p:txBody>
          <a:bodyPr/>
          <a:lstStyle/>
          <a:p>
            <a:r>
              <a:rPr lang="en-US"/>
              <a:t>Introduction</a:t>
            </a:r>
            <a:endParaRPr lang="en-US" dirty="0"/>
          </a:p>
        </p:txBody>
      </p:sp>
      <p:sp>
        <p:nvSpPr>
          <p:cNvPr id="4" name="Content Placeholder 3"/>
          <p:cNvSpPr>
            <a:spLocks noGrp="1"/>
          </p:cNvSpPr>
          <p:nvPr>
            <p:ph idx="1"/>
          </p:nvPr>
        </p:nvSpPr>
        <p:spPr>
          <a:xfrm>
            <a:off x="524425" y="1183821"/>
            <a:ext cx="8015594" cy="3314699"/>
          </a:xfrm>
        </p:spPr>
        <p:txBody>
          <a:bodyPr>
            <a:normAutofit/>
          </a:bodyPr>
          <a:lstStyle/>
          <a:p>
            <a:pPr marL="0" indent="0">
              <a:lnSpc>
                <a:spcPct val="90000"/>
              </a:lnSpc>
              <a:buNone/>
            </a:pPr>
            <a:r>
              <a:rPr lang="en-US" sz="1400"/>
              <a:t>Accurately predicting the house prices of any housing development is always a major problem in the world today and especially in a highly populated city like Seattle. The ever-fluctuating prices got us interested in what features would play the biggest part in predicting house prices.</a:t>
            </a:r>
          </a:p>
          <a:p>
            <a:pPr marL="0" indent="0">
              <a:lnSpc>
                <a:spcPct val="90000"/>
              </a:lnSpc>
              <a:buNone/>
            </a:pPr>
            <a:r>
              <a:rPr lang="en-US" sz="1400"/>
              <a:t>To study this, we are exploring a dataset of home selling-prices in King County, Washington. </a:t>
            </a:r>
          </a:p>
          <a:p>
            <a:pPr marL="0" indent="0">
              <a:lnSpc>
                <a:spcPct val="90000"/>
              </a:lnSpc>
              <a:buNone/>
            </a:pPr>
            <a:r>
              <a:rPr lang="en-US" sz="1400"/>
              <a:t>We are building a multiple regression model with the house price variable as the target variable and selected features as the explanatory variables. The questions we aim to answer are:</a:t>
            </a:r>
          </a:p>
          <a:p>
            <a:pPr fontAlgn="base">
              <a:lnSpc>
                <a:spcPct val="90000"/>
              </a:lnSpc>
            </a:pPr>
            <a:r>
              <a:rPr lang="en-US" sz="1400"/>
              <a:t>Check which features affect the house prices </a:t>
            </a:r>
          </a:p>
          <a:p>
            <a:pPr fontAlgn="base">
              <a:lnSpc>
                <a:spcPct val="90000"/>
              </a:lnSpc>
            </a:pPr>
            <a:r>
              <a:rPr lang="en-US" sz="1400"/>
              <a:t>Investigate if features such as location apart from our selected features affect the house prices.</a:t>
            </a:r>
          </a:p>
          <a:p>
            <a:pPr fontAlgn="base">
              <a:lnSpc>
                <a:spcPct val="90000"/>
              </a:lnSpc>
            </a:pPr>
            <a:r>
              <a:rPr lang="en-US" sz="1400"/>
              <a:t>Identify if the home-price can be explained by a linear relationship with the chosen features or is a more complex model required</a:t>
            </a:r>
            <a:endParaRPr lang="en-US" sz="1400" dirty="0"/>
          </a:p>
        </p:txBody>
      </p:sp>
    </p:spTree>
    <p:extLst>
      <p:ext uri="{BB962C8B-B14F-4D97-AF65-F5344CB8AC3E}">
        <p14:creationId xmlns:p14="http://schemas.microsoft.com/office/powerpoint/2010/main" val="2021133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Data Description</a:t>
            </a:r>
          </a:p>
        </p:txBody>
      </p:sp>
    </p:spTree>
    <p:extLst>
      <p:ext uri="{BB962C8B-B14F-4D97-AF65-F5344CB8AC3E}">
        <p14:creationId xmlns:p14="http://schemas.microsoft.com/office/powerpoint/2010/main" val="1460370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303" y="163280"/>
            <a:ext cx="4560579" cy="779318"/>
          </a:xfrm>
        </p:spPr>
        <p:txBody>
          <a:bodyPr/>
          <a:lstStyle/>
          <a:p>
            <a:r>
              <a:rPr lang="en-US" dirty="0"/>
              <a:t>Data Description</a:t>
            </a:r>
          </a:p>
        </p:txBody>
      </p:sp>
      <p:sp>
        <p:nvSpPr>
          <p:cNvPr id="3" name="Content Placeholder 2"/>
          <p:cNvSpPr>
            <a:spLocks noGrp="1"/>
          </p:cNvSpPr>
          <p:nvPr>
            <p:ph idx="1"/>
          </p:nvPr>
        </p:nvSpPr>
        <p:spPr>
          <a:xfrm>
            <a:off x="525303" y="1579412"/>
            <a:ext cx="3434376" cy="2792362"/>
          </a:xfrm>
        </p:spPr>
        <p:txBody>
          <a:bodyPr>
            <a:normAutofit/>
          </a:bodyPr>
          <a:lstStyle/>
          <a:p>
            <a:r>
              <a:rPr lang="en-US" sz="1400" dirty="0"/>
              <a:t>Our dataset contains house sale prices for King County, Washington between May 2014 and May 2015. </a:t>
            </a:r>
          </a:p>
          <a:p>
            <a:r>
              <a:rPr lang="en-US" sz="1400" dirty="0"/>
              <a:t>The dataset includes information on 21,613 homes. </a:t>
            </a:r>
          </a:p>
          <a:p>
            <a:r>
              <a:rPr lang="en-US" sz="1400" dirty="0"/>
              <a:t>Along with the house prices data, it contains the date and ID of sale and 18 descriptive features.</a:t>
            </a:r>
          </a:p>
        </p:txBody>
      </p:sp>
      <p:graphicFrame>
        <p:nvGraphicFramePr>
          <p:cNvPr id="5" name="Table 6">
            <a:extLst>
              <a:ext uri="{FF2B5EF4-FFF2-40B4-BE49-F238E27FC236}">
                <a16:creationId xmlns:a16="http://schemas.microsoft.com/office/drawing/2014/main" id="{09A3C9D0-A831-1B45-83BA-F8805B1D2A69}"/>
              </a:ext>
            </a:extLst>
          </p:cNvPr>
          <p:cNvGraphicFramePr>
            <a:graphicFrameLocks noGrp="1"/>
          </p:cNvGraphicFramePr>
          <p:nvPr>
            <p:extLst>
              <p:ext uri="{D42A27DB-BD31-4B8C-83A1-F6EECF244321}">
                <p14:modId xmlns:p14="http://schemas.microsoft.com/office/powerpoint/2010/main" val="3231611280"/>
              </p:ext>
            </p:extLst>
          </p:nvPr>
        </p:nvGraphicFramePr>
        <p:xfrm>
          <a:off x="4393224" y="942598"/>
          <a:ext cx="4285411" cy="3926531"/>
        </p:xfrm>
        <a:graphic>
          <a:graphicData uri="http://schemas.openxmlformats.org/drawingml/2006/table">
            <a:tbl>
              <a:tblPr firstRow="1" bandRow="1">
                <a:tableStyleId>{21E4AEA4-8DFA-4A89-87EB-49C32662AFE0}</a:tableStyleId>
              </a:tblPr>
              <a:tblGrid>
                <a:gridCol w="1250757">
                  <a:extLst>
                    <a:ext uri="{9D8B030D-6E8A-4147-A177-3AD203B41FA5}">
                      <a16:colId xmlns:a16="http://schemas.microsoft.com/office/drawing/2014/main" val="1802629405"/>
                    </a:ext>
                  </a:extLst>
                </a:gridCol>
                <a:gridCol w="3034654">
                  <a:extLst>
                    <a:ext uri="{9D8B030D-6E8A-4147-A177-3AD203B41FA5}">
                      <a16:colId xmlns:a16="http://schemas.microsoft.com/office/drawing/2014/main" val="3907333542"/>
                    </a:ext>
                  </a:extLst>
                </a:gridCol>
              </a:tblGrid>
              <a:tr h="296773">
                <a:tc>
                  <a:txBody>
                    <a:bodyPr/>
                    <a:lstStyle/>
                    <a:p>
                      <a:pPr algn="ctr" rtl="0" fontAlgn="t">
                        <a:spcBef>
                          <a:spcPts val="0"/>
                        </a:spcBef>
                        <a:spcAft>
                          <a:spcPts val="0"/>
                        </a:spcAft>
                      </a:pPr>
                      <a:r>
                        <a:rPr lang="en-US" sz="1100" b="1" u="none" strike="noStrike" dirty="0">
                          <a:solidFill>
                            <a:schemeClr val="bg1"/>
                          </a:solidFill>
                          <a:effectLst/>
                        </a:rPr>
                        <a:t>Features</a:t>
                      </a:r>
                      <a:endParaRPr lang="en-US" dirty="0">
                        <a:solidFill>
                          <a:schemeClr val="bg1"/>
                        </a:solidFill>
                        <a:effectLst/>
                      </a:endParaRPr>
                    </a:p>
                  </a:txBody>
                  <a:tcPr marL="63500" marR="63500" marT="63500" marB="63500" anchor="ctr">
                    <a:solidFill>
                      <a:srgbClr val="990000"/>
                    </a:solidFill>
                  </a:tcPr>
                </a:tc>
                <a:tc>
                  <a:txBody>
                    <a:bodyPr/>
                    <a:lstStyle/>
                    <a:p>
                      <a:pPr lvl="1" algn="l" rtl="0" fontAlgn="t">
                        <a:spcBef>
                          <a:spcPts val="0"/>
                        </a:spcBef>
                        <a:spcAft>
                          <a:spcPts val="0"/>
                        </a:spcAft>
                      </a:pPr>
                      <a:r>
                        <a:rPr lang="en-US" sz="1100" b="1" u="none" strike="noStrike" dirty="0">
                          <a:solidFill>
                            <a:schemeClr val="bg1"/>
                          </a:solidFill>
                          <a:effectLst/>
                        </a:rPr>
                        <a:t>Description</a:t>
                      </a:r>
                      <a:endParaRPr lang="en-US" dirty="0">
                        <a:solidFill>
                          <a:schemeClr val="bg1"/>
                        </a:solidFill>
                        <a:effectLst/>
                      </a:endParaRPr>
                    </a:p>
                  </a:txBody>
                  <a:tcPr marL="63500" marR="63500" marT="63500" marB="63500" anchor="ctr">
                    <a:solidFill>
                      <a:srgbClr val="990000"/>
                    </a:solidFill>
                  </a:tcPr>
                </a:tc>
                <a:extLst>
                  <a:ext uri="{0D108BD9-81ED-4DB2-BD59-A6C34878D82A}">
                    <a16:rowId xmlns:a16="http://schemas.microsoft.com/office/drawing/2014/main" val="718497151"/>
                  </a:ext>
                </a:extLst>
              </a:tr>
              <a:tr h="296773">
                <a:tc>
                  <a:txBody>
                    <a:bodyPr/>
                    <a:lstStyle/>
                    <a:p>
                      <a:pPr algn="ctr" rtl="0" fontAlgn="t">
                        <a:spcBef>
                          <a:spcPts val="0"/>
                        </a:spcBef>
                        <a:spcAft>
                          <a:spcPts val="0"/>
                        </a:spcAft>
                      </a:pPr>
                      <a:r>
                        <a:rPr lang="en-US" sz="1100" b="0" u="none" strike="noStrike" dirty="0">
                          <a:solidFill>
                            <a:srgbClr val="000000"/>
                          </a:solidFill>
                          <a:effectLst/>
                        </a:rPr>
                        <a:t>id</a:t>
                      </a:r>
                      <a:endParaRPr lang="en-US" dirty="0">
                        <a:effectLst/>
                      </a:endParaRPr>
                    </a:p>
                  </a:txBody>
                  <a:tcPr marL="63500" marR="63500" marT="63500" marB="63500" anchor="ctr"/>
                </a:tc>
                <a:tc>
                  <a:txBody>
                    <a:bodyPr/>
                    <a:lstStyle/>
                    <a:p>
                      <a:pPr lvl="0" algn="l" rtl="0" fontAlgn="t">
                        <a:spcBef>
                          <a:spcPts val="0"/>
                        </a:spcBef>
                        <a:spcAft>
                          <a:spcPts val="0"/>
                        </a:spcAft>
                      </a:pPr>
                      <a:r>
                        <a:rPr lang="en-US" sz="1100" b="0" u="none" strike="noStrike" dirty="0">
                          <a:solidFill>
                            <a:srgbClr val="000000"/>
                          </a:solidFill>
                          <a:effectLst/>
                        </a:rPr>
                        <a:t>Unique ID for each home sold</a:t>
                      </a:r>
                      <a:endParaRPr lang="en-US" dirty="0">
                        <a:effectLst/>
                      </a:endParaRPr>
                    </a:p>
                  </a:txBody>
                  <a:tcPr marL="63500" marR="63500" marT="63500" marB="63500" anchor="ctr"/>
                </a:tc>
                <a:extLst>
                  <a:ext uri="{0D108BD9-81ED-4DB2-BD59-A6C34878D82A}">
                    <a16:rowId xmlns:a16="http://schemas.microsoft.com/office/drawing/2014/main" val="1345635720"/>
                  </a:ext>
                </a:extLst>
              </a:tr>
              <a:tr h="296773">
                <a:tc>
                  <a:txBody>
                    <a:bodyPr/>
                    <a:lstStyle/>
                    <a:p>
                      <a:pPr algn="ctr" rtl="0" fontAlgn="t">
                        <a:spcBef>
                          <a:spcPts val="0"/>
                        </a:spcBef>
                        <a:spcAft>
                          <a:spcPts val="0"/>
                        </a:spcAft>
                      </a:pPr>
                      <a:r>
                        <a:rPr lang="en-US" sz="1100" b="0" u="none" strike="noStrike" dirty="0">
                          <a:solidFill>
                            <a:srgbClr val="000000"/>
                          </a:solidFill>
                          <a:effectLst/>
                        </a:rPr>
                        <a:t>date</a:t>
                      </a:r>
                      <a:endParaRPr lang="en-US" dirty="0">
                        <a:effectLst/>
                      </a:endParaRPr>
                    </a:p>
                  </a:txBody>
                  <a:tcPr marL="63500" marR="63500" marT="63500" marB="63500" anchor="ctr"/>
                </a:tc>
                <a:tc>
                  <a:txBody>
                    <a:bodyPr/>
                    <a:lstStyle/>
                    <a:p>
                      <a:pPr lvl="0" algn="l" rtl="0" fontAlgn="t">
                        <a:spcBef>
                          <a:spcPts val="0"/>
                        </a:spcBef>
                        <a:spcAft>
                          <a:spcPts val="0"/>
                        </a:spcAft>
                      </a:pPr>
                      <a:r>
                        <a:rPr lang="en-US" sz="1100" b="0" u="none" strike="noStrike" dirty="0">
                          <a:solidFill>
                            <a:srgbClr val="000000"/>
                          </a:solidFill>
                          <a:effectLst/>
                        </a:rPr>
                        <a:t>Date of the home sale (between 2014 to 2015)</a:t>
                      </a:r>
                      <a:endParaRPr lang="en-US" dirty="0">
                        <a:effectLst/>
                      </a:endParaRPr>
                    </a:p>
                  </a:txBody>
                  <a:tcPr marL="63500" marR="63500" marT="63500" marB="63500" anchor="ctr"/>
                </a:tc>
                <a:extLst>
                  <a:ext uri="{0D108BD9-81ED-4DB2-BD59-A6C34878D82A}">
                    <a16:rowId xmlns:a16="http://schemas.microsoft.com/office/drawing/2014/main" val="3797191161"/>
                  </a:ext>
                </a:extLst>
              </a:tr>
              <a:tr h="296773">
                <a:tc>
                  <a:txBody>
                    <a:bodyPr/>
                    <a:lstStyle/>
                    <a:p>
                      <a:pPr algn="ctr" rtl="0" fontAlgn="t">
                        <a:spcBef>
                          <a:spcPts val="0"/>
                        </a:spcBef>
                        <a:spcAft>
                          <a:spcPts val="0"/>
                        </a:spcAft>
                      </a:pPr>
                      <a:r>
                        <a:rPr lang="en-US" sz="1100" b="0" u="none" strike="noStrike" dirty="0">
                          <a:solidFill>
                            <a:srgbClr val="000000"/>
                          </a:solidFill>
                          <a:effectLst/>
                        </a:rPr>
                        <a:t>price</a:t>
                      </a:r>
                      <a:endParaRPr lang="en-US" dirty="0">
                        <a:effectLst/>
                      </a:endParaRPr>
                    </a:p>
                  </a:txBody>
                  <a:tcPr marL="63500" marR="63500" marT="63500" marB="63500" anchor="ctr"/>
                </a:tc>
                <a:tc>
                  <a:txBody>
                    <a:bodyPr/>
                    <a:lstStyle/>
                    <a:p>
                      <a:pPr lvl="0" algn="l" rtl="0" fontAlgn="t">
                        <a:spcBef>
                          <a:spcPts val="0"/>
                        </a:spcBef>
                        <a:spcAft>
                          <a:spcPts val="0"/>
                        </a:spcAft>
                      </a:pPr>
                      <a:r>
                        <a:rPr lang="en-US" sz="1100" b="0" u="none" strike="noStrike" dirty="0">
                          <a:solidFill>
                            <a:srgbClr val="000000"/>
                          </a:solidFill>
                          <a:effectLst/>
                        </a:rPr>
                        <a:t>Price of each home sold</a:t>
                      </a:r>
                      <a:endParaRPr lang="en-US" dirty="0">
                        <a:effectLst/>
                      </a:endParaRPr>
                    </a:p>
                  </a:txBody>
                  <a:tcPr marL="63500" marR="63500" marT="63500" marB="63500" anchor="ctr"/>
                </a:tc>
                <a:extLst>
                  <a:ext uri="{0D108BD9-81ED-4DB2-BD59-A6C34878D82A}">
                    <a16:rowId xmlns:a16="http://schemas.microsoft.com/office/drawing/2014/main" val="4023279911"/>
                  </a:ext>
                </a:extLst>
              </a:tr>
              <a:tr h="296773">
                <a:tc>
                  <a:txBody>
                    <a:bodyPr/>
                    <a:lstStyle/>
                    <a:p>
                      <a:pPr algn="ctr" rtl="0" fontAlgn="t">
                        <a:spcBef>
                          <a:spcPts val="0"/>
                        </a:spcBef>
                        <a:spcAft>
                          <a:spcPts val="0"/>
                        </a:spcAft>
                      </a:pPr>
                      <a:r>
                        <a:rPr lang="en-US" sz="1100" b="0" u="none" strike="noStrike" dirty="0">
                          <a:solidFill>
                            <a:srgbClr val="000000"/>
                          </a:solidFill>
                          <a:effectLst/>
                        </a:rPr>
                        <a:t>bedrooms</a:t>
                      </a:r>
                      <a:endParaRPr lang="en-US" dirty="0">
                        <a:effectLst/>
                      </a:endParaRPr>
                    </a:p>
                  </a:txBody>
                  <a:tcPr marL="63500" marR="63500" marT="63500" marB="63500" anchor="ctr"/>
                </a:tc>
                <a:tc>
                  <a:txBody>
                    <a:bodyPr/>
                    <a:lstStyle/>
                    <a:p>
                      <a:pPr lvl="0" algn="l" rtl="0" fontAlgn="t">
                        <a:spcBef>
                          <a:spcPts val="0"/>
                        </a:spcBef>
                        <a:spcAft>
                          <a:spcPts val="0"/>
                        </a:spcAft>
                      </a:pPr>
                      <a:r>
                        <a:rPr lang="en-US" sz="1100" b="0" u="none" strike="noStrike" dirty="0">
                          <a:solidFill>
                            <a:srgbClr val="000000"/>
                          </a:solidFill>
                          <a:effectLst/>
                        </a:rPr>
                        <a:t>Number of bedrooms</a:t>
                      </a:r>
                      <a:endParaRPr lang="en-US" dirty="0">
                        <a:effectLst/>
                      </a:endParaRPr>
                    </a:p>
                  </a:txBody>
                  <a:tcPr marL="63500" marR="63500" marT="63500" marB="63500" anchor="ctr"/>
                </a:tc>
                <a:extLst>
                  <a:ext uri="{0D108BD9-81ED-4DB2-BD59-A6C34878D82A}">
                    <a16:rowId xmlns:a16="http://schemas.microsoft.com/office/drawing/2014/main" val="2819673304"/>
                  </a:ext>
                </a:extLst>
              </a:tr>
              <a:tr h="394866">
                <a:tc>
                  <a:txBody>
                    <a:bodyPr/>
                    <a:lstStyle/>
                    <a:p>
                      <a:pPr algn="ctr" rtl="0" fontAlgn="t">
                        <a:spcBef>
                          <a:spcPts val="0"/>
                        </a:spcBef>
                        <a:spcAft>
                          <a:spcPts val="0"/>
                        </a:spcAft>
                      </a:pPr>
                      <a:r>
                        <a:rPr lang="en-US" sz="1100" b="0" u="none" strike="noStrike" dirty="0">
                          <a:solidFill>
                            <a:srgbClr val="000000"/>
                          </a:solidFill>
                          <a:effectLst/>
                        </a:rPr>
                        <a:t>bathrooms</a:t>
                      </a:r>
                      <a:endParaRPr lang="en-US" dirty="0">
                        <a:effectLst/>
                      </a:endParaRPr>
                    </a:p>
                  </a:txBody>
                  <a:tcPr marL="63500" marR="63500" marT="63500" marB="63500" anchor="ctr"/>
                </a:tc>
                <a:tc>
                  <a:txBody>
                    <a:bodyPr/>
                    <a:lstStyle/>
                    <a:p>
                      <a:pPr lvl="0" algn="l" rtl="0" fontAlgn="t">
                        <a:spcBef>
                          <a:spcPts val="0"/>
                        </a:spcBef>
                        <a:spcAft>
                          <a:spcPts val="0"/>
                        </a:spcAft>
                      </a:pPr>
                      <a:r>
                        <a:rPr lang="en-US" sz="1100" b="0" u="none" strike="noStrike" dirty="0">
                          <a:solidFill>
                            <a:srgbClr val="000000"/>
                          </a:solidFill>
                          <a:effectLst/>
                        </a:rPr>
                        <a:t>Number of bathrooms, where 0.5 accounts for a room with a toilet but no shower</a:t>
                      </a:r>
                      <a:endParaRPr lang="en-US" dirty="0">
                        <a:effectLst/>
                      </a:endParaRPr>
                    </a:p>
                  </a:txBody>
                  <a:tcPr marL="63500" marR="63500" marT="63500" marB="63500" anchor="ctr"/>
                </a:tc>
                <a:extLst>
                  <a:ext uri="{0D108BD9-81ED-4DB2-BD59-A6C34878D82A}">
                    <a16:rowId xmlns:a16="http://schemas.microsoft.com/office/drawing/2014/main" val="877183252"/>
                  </a:ext>
                </a:extLst>
              </a:tr>
              <a:tr h="394866">
                <a:tc>
                  <a:txBody>
                    <a:bodyPr/>
                    <a:lstStyle/>
                    <a:p>
                      <a:pPr algn="ctr" rtl="0" fontAlgn="t">
                        <a:spcBef>
                          <a:spcPts val="0"/>
                        </a:spcBef>
                        <a:spcAft>
                          <a:spcPts val="0"/>
                        </a:spcAft>
                      </a:pPr>
                      <a:r>
                        <a:rPr lang="en-US" sz="1100" b="0" u="none" strike="noStrike" dirty="0">
                          <a:solidFill>
                            <a:srgbClr val="000000"/>
                          </a:solidFill>
                          <a:effectLst/>
                        </a:rPr>
                        <a:t>sqft_living</a:t>
                      </a:r>
                      <a:endParaRPr lang="en-US" dirty="0">
                        <a:effectLst/>
                      </a:endParaRPr>
                    </a:p>
                  </a:txBody>
                  <a:tcPr marL="63500" marR="63500" marT="63500" marB="63500" anchor="ctr"/>
                </a:tc>
                <a:tc>
                  <a:txBody>
                    <a:bodyPr/>
                    <a:lstStyle/>
                    <a:p>
                      <a:pPr lvl="0" algn="l" rtl="0" fontAlgn="t">
                        <a:spcBef>
                          <a:spcPts val="0"/>
                        </a:spcBef>
                        <a:spcAft>
                          <a:spcPts val="0"/>
                        </a:spcAft>
                      </a:pPr>
                      <a:r>
                        <a:rPr lang="en-US" sz="1100" b="0" u="none" strike="noStrike" dirty="0">
                          <a:solidFill>
                            <a:srgbClr val="000000"/>
                          </a:solidFill>
                          <a:effectLst/>
                        </a:rPr>
                        <a:t>Square footage of the apartment’s interior living space</a:t>
                      </a:r>
                      <a:endParaRPr lang="en-US" dirty="0">
                        <a:effectLst/>
                      </a:endParaRPr>
                    </a:p>
                  </a:txBody>
                  <a:tcPr marL="63500" marR="63500" marT="63500" marB="63500" anchor="ctr"/>
                </a:tc>
                <a:extLst>
                  <a:ext uri="{0D108BD9-81ED-4DB2-BD59-A6C34878D82A}">
                    <a16:rowId xmlns:a16="http://schemas.microsoft.com/office/drawing/2014/main" val="4276103713"/>
                  </a:ext>
                </a:extLst>
              </a:tr>
              <a:tr h="296773">
                <a:tc>
                  <a:txBody>
                    <a:bodyPr/>
                    <a:lstStyle/>
                    <a:p>
                      <a:pPr algn="ctr" rtl="0" fontAlgn="t">
                        <a:spcBef>
                          <a:spcPts val="0"/>
                        </a:spcBef>
                        <a:spcAft>
                          <a:spcPts val="0"/>
                        </a:spcAft>
                      </a:pPr>
                      <a:r>
                        <a:rPr lang="en-US" sz="1100" b="0" u="none" strike="noStrike" dirty="0">
                          <a:solidFill>
                            <a:srgbClr val="000000"/>
                          </a:solidFill>
                          <a:effectLst/>
                        </a:rPr>
                        <a:t>sqft_lot</a:t>
                      </a:r>
                      <a:endParaRPr lang="en-US" dirty="0">
                        <a:effectLst/>
                      </a:endParaRPr>
                    </a:p>
                  </a:txBody>
                  <a:tcPr marL="63500" marR="63500" marT="63500" marB="63500" anchor="ctr"/>
                </a:tc>
                <a:tc>
                  <a:txBody>
                    <a:bodyPr/>
                    <a:lstStyle/>
                    <a:p>
                      <a:pPr lvl="0" algn="l" rtl="0" fontAlgn="t">
                        <a:spcBef>
                          <a:spcPts val="0"/>
                        </a:spcBef>
                        <a:spcAft>
                          <a:spcPts val="0"/>
                        </a:spcAft>
                      </a:pPr>
                      <a:r>
                        <a:rPr lang="en-US" sz="1100" b="0" u="none" strike="noStrike" dirty="0">
                          <a:solidFill>
                            <a:srgbClr val="000000"/>
                          </a:solidFill>
                          <a:effectLst/>
                        </a:rPr>
                        <a:t>Square footage of the land space</a:t>
                      </a:r>
                      <a:endParaRPr lang="en-US" dirty="0">
                        <a:effectLst/>
                      </a:endParaRPr>
                    </a:p>
                  </a:txBody>
                  <a:tcPr marL="63500" marR="63500" marT="63500" marB="63500" anchor="ctr"/>
                </a:tc>
                <a:extLst>
                  <a:ext uri="{0D108BD9-81ED-4DB2-BD59-A6C34878D82A}">
                    <a16:rowId xmlns:a16="http://schemas.microsoft.com/office/drawing/2014/main" val="776409478"/>
                  </a:ext>
                </a:extLst>
              </a:tr>
              <a:tr h="296773">
                <a:tc>
                  <a:txBody>
                    <a:bodyPr/>
                    <a:lstStyle/>
                    <a:p>
                      <a:pPr algn="ctr" rtl="0" fontAlgn="t">
                        <a:spcBef>
                          <a:spcPts val="0"/>
                        </a:spcBef>
                        <a:spcAft>
                          <a:spcPts val="0"/>
                        </a:spcAft>
                      </a:pPr>
                      <a:r>
                        <a:rPr lang="en-US" sz="1100" b="0" i="0" u="none" strike="noStrike" dirty="0">
                          <a:solidFill>
                            <a:srgbClr val="000000"/>
                          </a:solidFill>
                          <a:effectLst/>
                          <a:latin typeface="+mn-lt"/>
                        </a:rPr>
                        <a:t>floors</a:t>
                      </a:r>
                      <a:endParaRPr lang="en-US" dirty="0">
                        <a:effectLst/>
                        <a:latin typeface="+mn-lt"/>
                      </a:endParaRPr>
                    </a:p>
                  </a:txBody>
                  <a:tcPr marL="63500" marR="63500" marT="63500" marB="63500"/>
                </a:tc>
                <a:tc>
                  <a:txBody>
                    <a:bodyPr/>
                    <a:lstStyle/>
                    <a:p>
                      <a:pPr algn="l" rtl="0" fontAlgn="t">
                        <a:spcBef>
                          <a:spcPts val="0"/>
                        </a:spcBef>
                        <a:spcAft>
                          <a:spcPts val="0"/>
                        </a:spcAft>
                      </a:pPr>
                      <a:r>
                        <a:rPr lang="en-US" sz="1100" b="0" i="0" u="none" strike="noStrike" dirty="0">
                          <a:solidFill>
                            <a:srgbClr val="000000"/>
                          </a:solidFill>
                          <a:effectLst/>
                          <a:latin typeface="+mn-lt"/>
                        </a:rPr>
                        <a:t>Number of floors</a:t>
                      </a:r>
                      <a:endParaRPr lang="en-US" dirty="0">
                        <a:effectLst/>
                        <a:latin typeface="+mn-lt"/>
                      </a:endParaRPr>
                    </a:p>
                  </a:txBody>
                  <a:tcPr marL="63500" marR="63500" marT="63500" marB="63500"/>
                </a:tc>
                <a:extLst>
                  <a:ext uri="{0D108BD9-81ED-4DB2-BD59-A6C34878D82A}">
                    <a16:rowId xmlns:a16="http://schemas.microsoft.com/office/drawing/2014/main" val="1618363678"/>
                  </a:ext>
                </a:extLst>
              </a:tr>
              <a:tr h="394866">
                <a:tc>
                  <a:txBody>
                    <a:bodyPr/>
                    <a:lstStyle/>
                    <a:p>
                      <a:pPr algn="ctr" rtl="0" fontAlgn="t">
                        <a:spcBef>
                          <a:spcPts val="0"/>
                        </a:spcBef>
                        <a:spcAft>
                          <a:spcPts val="0"/>
                        </a:spcAft>
                      </a:pPr>
                      <a:r>
                        <a:rPr lang="en-US" sz="1100" b="0" i="0" u="none" strike="noStrike" dirty="0">
                          <a:solidFill>
                            <a:srgbClr val="000000"/>
                          </a:solidFill>
                          <a:effectLst/>
                          <a:latin typeface="+mn-lt"/>
                        </a:rPr>
                        <a:t>waterfront</a:t>
                      </a:r>
                      <a:endParaRPr lang="en-US" dirty="0">
                        <a:effectLst/>
                        <a:latin typeface="+mn-lt"/>
                      </a:endParaRPr>
                    </a:p>
                  </a:txBody>
                  <a:tcPr marL="63500" marR="63500" marT="63500" marB="63500"/>
                </a:tc>
                <a:tc>
                  <a:txBody>
                    <a:bodyPr/>
                    <a:lstStyle/>
                    <a:p>
                      <a:pPr algn="l" rtl="0" fontAlgn="t">
                        <a:spcBef>
                          <a:spcPts val="0"/>
                        </a:spcBef>
                        <a:spcAft>
                          <a:spcPts val="0"/>
                        </a:spcAft>
                      </a:pPr>
                      <a:r>
                        <a:rPr lang="en-US" sz="1100" b="0" i="0" u="none" strike="noStrike" dirty="0">
                          <a:solidFill>
                            <a:srgbClr val="000000"/>
                          </a:solidFill>
                          <a:effectLst/>
                          <a:latin typeface="+mn-lt"/>
                        </a:rPr>
                        <a:t>A dummy variable for whether the apartment was overlooking the waterfront or not</a:t>
                      </a:r>
                      <a:endParaRPr lang="en-US" dirty="0">
                        <a:effectLst/>
                        <a:latin typeface="+mn-lt"/>
                      </a:endParaRPr>
                    </a:p>
                  </a:txBody>
                  <a:tcPr marL="63500" marR="63500" marT="63500" marB="63500"/>
                </a:tc>
                <a:extLst>
                  <a:ext uri="{0D108BD9-81ED-4DB2-BD59-A6C34878D82A}">
                    <a16:rowId xmlns:a16="http://schemas.microsoft.com/office/drawing/2014/main" val="1395698451"/>
                  </a:ext>
                </a:extLst>
              </a:tr>
              <a:tr h="394866">
                <a:tc>
                  <a:txBody>
                    <a:bodyPr/>
                    <a:lstStyle/>
                    <a:p>
                      <a:pPr algn="ctr" rtl="0" fontAlgn="t">
                        <a:spcBef>
                          <a:spcPts val="0"/>
                        </a:spcBef>
                        <a:spcAft>
                          <a:spcPts val="0"/>
                        </a:spcAft>
                      </a:pPr>
                      <a:r>
                        <a:rPr lang="en-US" sz="1100" b="0" u="none" strike="noStrike" dirty="0">
                          <a:solidFill>
                            <a:srgbClr val="000000"/>
                          </a:solidFill>
                          <a:effectLst/>
                        </a:rPr>
                        <a:t>view</a:t>
                      </a:r>
                      <a:endParaRPr lang="en-US" dirty="0">
                        <a:effectLst/>
                      </a:endParaRPr>
                    </a:p>
                  </a:txBody>
                  <a:tcPr marL="63500" marR="63500" marT="63500" marB="63500"/>
                </a:tc>
                <a:tc>
                  <a:txBody>
                    <a:bodyPr/>
                    <a:lstStyle/>
                    <a:p>
                      <a:pPr rtl="0" fontAlgn="t">
                        <a:spcBef>
                          <a:spcPts val="0"/>
                        </a:spcBef>
                        <a:spcAft>
                          <a:spcPts val="0"/>
                        </a:spcAft>
                      </a:pPr>
                      <a:r>
                        <a:rPr lang="en-US" sz="1100" b="0" u="none" strike="noStrike" dirty="0">
                          <a:solidFill>
                            <a:srgbClr val="000000"/>
                          </a:solidFill>
                          <a:effectLst/>
                        </a:rPr>
                        <a:t>An index from 0 to 4 of how good the view of the property was</a:t>
                      </a:r>
                      <a:endParaRPr lang="en-US" dirty="0">
                        <a:effectLst/>
                      </a:endParaRPr>
                    </a:p>
                  </a:txBody>
                  <a:tcPr marL="63500" marR="63500" marT="63500" marB="63500"/>
                </a:tc>
                <a:extLst>
                  <a:ext uri="{0D108BD9-81ED-4DB2-BD59-A6C34878D82A}">
                    <a16:rowId xmlns:a16="http://schemas.microsoft.com/office/drawing/2014/main" val="1177053450"/>
                  </a:ext>
                </a:extLst>
              </a:tr>
            </a:tbl>
          </a:graphicData>
        </a:graphic>
      </p:graphicFrame>
    </p:spTree>
    <p:extLst>
      <p:ext uri="{BB962C8B-B14F-4D97-AF65-F5344CB8AC3E}">
        <p14:creationId xmlns:p14="http://schemas.microsoft.com/office/powerpoint/2010/main" val="636483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303" y="163280"/>
            <a:ext cx="4560579" cy="779318"/>
          </a:xfrm>
        </p:spPr>
        <p:txBody>
          <a:bodyPr/>
          <a:lstStyle/>
          <a:p>
            <a:r>
              <a:rPr lang="en-US" dirty="0"/>
              <a:t>Data Description</a:t>
            </a:r>
          </a:p>
        </p:txBody>
      </p:sp>
      <p:sp>
        <p:nvSpPr>
          <p:cNvPr id="6" name="Content Placeholder 5">
            <a:extLst>
              <a:ext uri="{FF2B5EF4-FFF2-40B4-BE49-F238E27FC236}">
                <a16:creationId xmlns:a16="http://schemas.microsoft.com/office/drawing/2014/main" id="{DC9730DE-FD4F-F14B-A58C-FEB547F505C1}"/>
              </a:ext>
            </a:extLst>
          </p:cNvPr>
          <p:cNvSpPr>
            <a:spLocks noGrp="1"/>
          </p:cNvSpPr>
          <p:nvPr>
            <p:ph idx="1"/>
          </p:nvPr>
        </p:nvSpPr>
        <p:spPr/>
        <p:txBody>
          <a:bodyPr/>
          <a:lstStyle/>
          <a:p>
            <a:endParaRPr lang="en-US" dirty="0"/>
          </a:p>
        </p:txBody>
      </p:sp>
      <p:graphicFrame>
        <p:nvGraphicFramePr>
          <p:cNvPr id="7" name="Table 7">
            <a:extLst>
              <a:ext uri="{FF2B5EF4-FFF2-40B4-BE49-F238E27FC236}">
                <a16:creationId xmlns:a16="http://schemas.microsoft.com/office/drawing/2014/main" id="{C027ED63-6E41-B64D-BEE2-85338C1FAB70}"/>
              </a:ext>
            </a:extLst>
          </p:cNvPr>
          <p:cNvGraphicFramePr>
            <a:graphicFrameLocks/>
          </p:cNvGraphicFramePr>
          <p:nvPr>
            <p:extLst>
              <p:ext uri="{D42A27DB-BD31-4B8C-83A1-F6EECF244321}">
                <p14:modId xmlns:p14="http://schemas.microsoft.com/office/powerpoint/2010/main" val="581216048"/>
              </p:ext>
            </p:extLst>
          </p:nvPr>
        </p:nvGraphicFramePr>
        <p:xfrm>
          <a:off x="525302" y="942599"/>
          <a:ext cx="8251305" cy="3703320"/>
        </p:xfrm>
        <a:graphic>
          <a:graphicData uri="http://schemas.openxmlformats.org/drawingml/2006/table">
            <a:tbl>
              <a:tblPr firstRow="1" bandRow="1">
                <a:tableStyleId>{21E4AEA4-8DFA-4A89-87EB-49C32662AFE0}</a:tableStyleId>
              </a:tblPr>
              <a:tblGrid>
                <a:gridCol w="1564755">
                  <a:extLst>
                    <a:ext uri="{9D8B030D-6E8A-4147-A177-3AD203B41FA5}">
                      <a16:colId xmlns:a16="http://schemas.microsoft.com/office/drawing/2014/main" val="2319613276"/>
                    </a:ext>
                  </a:extLst>
                </a:gridCol>
                <a:gridCol w="6686550">
                  <a:extLst>
                    <a:ext uri="{9D8B030D-6E8A-4147-A177-3AD203B41FA5}">
                      <a16:colId xmlns:a16="http://schemas.microsoft.com/office/drawing/2014/main" val="88646735"/>
                    </a:ext>
                  </a:extLst>
                </a:gridCol>
              </a:tblGrid>
              <a:tr h="276806">
                <a:tc>
                  <a:txBody>
                    <a:bodyPr/>
                    <a:lstStyle/>
                    <a:p>
                      <a:pPr algn="ctr" rtl="0" fontAlgn="t">
                        <a:spcBef>
                          <a:spcPts val="0"/>
                        </a:spcBef>
                        <a:spcAft>
                          <a:spcPts val="0"/>
                        </a:spcAft>
                      </a:pPr>
                      <a:r>
                        <a:rPr lang="en-US" sz="1100" b="1" u="none" strike="noStrike" dirty="0">
                          <a:solidFill>
                            <a:schemeClr val="bg1"/>
                          </a:solidFill>
                          <a:effectLst/>
                        </a:rPr>
                        <a:t>Features</a:t>
                      </a:r>
                      <a:endParaRPr lang="en-US" dirty="0">
                        <a:solidFill>
                          <a:schemeClr val="bg1"/>
                        </a:solidFill>
                        <a:effectLst/>
                      </a:endParaRPr>
                    </a:p>
                  </a:txBody>
                  <a:tcPr marL="63500" marR="63500" marT="63500" marB="63500" anchor="ctr">
                    <a:solidFill>
                      <a:srgbClr val="990000"/>
                    </a:solidFill>
                  </a:tcPr>
                </a:tc>
                <a:tc>
                  <a:txBody>
                    <a:bodyPr/>
                    <a:lstStyle/>
                    <a:p>
                      <a:pPr lvl="1" algn="l" rtl="0" fontAlgn="t">
                        <a:spcBef>
                          <a:spcPts val="0"/>
                        </a:spcBef>
                        <a:spcAft>
                          <a:spcPts val="0"/>
                        </a:spcAft>
                      </a:pPr>
                      <a:r>
                        <a:rPr lang="en-US" sz="1100" b="1" u="none" strike="noStrike" dirty="0">
                          <a:solidFill>
                            <a:schemeClr val="bg1"/>
                          </a:solidFill>
                          <a:effectLst/>
                        </a:rPr>
                        <a:t>Description</a:t>
                      </a:r>
                      <a:endParaRPr lang="en-US" dirty="0">
                        <a:solidFill>
                          <a:schemeClr val="bg1"/>
                        </a:solidFill>
                        <a:effectLst/>
                      </a:endParaRPr>
                    </a:p>
                  </a:txBody>
                  <a:tcPr marL="63500" marR="63500" marT="63500" marB="63500" anchor="ctr">
                    <a:solidFill>
                      <a:srgbClr val="990000"/>
                    </a:solidFill>
                  </a:tcPr>
                </a:tc>
                <a:extLst>
                  <a:ext uri="{0D108BD9-81ED-4DB2-BD59-A6C34878D82A}">
                    <a16:rowId xmlns:a16="http://schemas.microsoft.com/office/drawing/2014/main" val="1493394730"/>
                  </a:ext>
                </a:extLst>
              </a:tr>
              <a:tr h="276806">
                <a:tc>
                  <a:txBody>
                    <a:bodyPr/>
                    <a:lstStyle/>
                    <a:p>
                      <a:pPr algn="ctr" rtl="0" fontAlgn="t">
                        <a:spcBef>
                          <a:spcPts val="0"/>
                        </a:spcBef>
                        <a:spcAft>
                          <a:spcPts val="0"/>
                        </a:spcAft>
                      </a:pPr>
                      <a:r>
                        <a:rPr lang="en-US" sz="1100" b="0" u="none" strike="noStrike" dirty="0">
                          <a:solidFill>
                            <a:srgbClr val="000000"/>
                          </a:solidFill>
                          <a:effectLst/>
                        </a:rPr>
                        <a:t>condition</a:t>
                      </a:r>
                      <a:endParaRPr lang="en-US" dirty="0">
                        <a:effectLst/>
                      </a:endParaRPr>
                    </a:p>
                  </a:txBody>
                  <a:tcPr marL="63500" marR="63500" marT="63500" marB="63500"/>
                </a:tc>
                <a:tc>
                  <a:txBody>
                    <a:bodyPr/>
                    <a:lstStyle/>
                    <a:p>
                      <a:pPr rtl="0" fontAlgn="t">
                        <a:spcBef>
                          <a:spcPts val="0"/>
                        </a:spcBef>
                        <a:spcAft>
                          <a:spcPts val="0"/>
                        </a:spcAft>
                      </a:pPr>
                      <a:r>
                        <a:rPr lang="en-US" sz="1100" b="0" u="none" strike="noStrike" dirty="0">
                          <a:solidFill>
                            <a:srgbClr val="000000"/>
                          </a:solidFill>
                          <a:effectLst/>
                        </a:rPr>
                        <a:t>An index from 1 to 5 on the condition of the apartment,</a:t>
                      </a:r>
                      <a:endParaRPr lang="en-US" dirty="0">
                        <a:effectLst/>
                      </a:endParaRPr>
                    </a:p>
                  </a:txBody>
                  <a:tcPr marL="63500" marR="63500" marT="63500" marB="63500"/>
                </a:tc>
                <a:extLst>
                  <a:ext uri="{0D108BD9-81ED-4DB2-BD59-A6C34878D82A}">
                    <a16:rowId xmlns:a16="http://schemas.microsoft.com/office/drawing/2014/main" val="1895599910"/>
                  </a:ext>
                </a:extLst>
              </a:tr>
              <a:tr h="434299">
                <a:tc>
                  <a:txBody>
                    <a:bodyPr/>
                    <a:lstStyle/>
                    <a:p>
                      <a:pPr algn="ctr" rtl="0" fontAlgn="t">
                        <a:spcBef>
                          <a:spcPts val="0"/>
                        </a:spcBef>
                        <a:spcAft>
                          <a:spcPts val="0"/>
                        </a:spcAft>
                      </a:pPr>
                      <a:r>
                        <a:rPr lang="en-US" sz="1100" b="0" u="none" strike="noStrike" dirty="0">
                          <a:solidFill>
                            <a:srgbClr val="000000"/>
                          </a:solidFill>
                          <a:effectLst/>
                        </a:rPr>
                        <a:t>grade</a:t>
                      </a:r>
                      <a:endParaRPr lang="en-US" dirty="0">
                        <a:effectLst/>
                      </a:endParaRPr>
                    </a:p>
                  </a:txBody>
                  <a:tcPr marL="63500" marR="63500" marT="63500" marB="63500"/>
                </a:tc>
                <a:tc>
                  <a:txBody>
                    <a:bodyPr/>
                    <a:lstStyle/>
                    <a:p>
                      <a:pPr rtl="0" fontAlgn="t">
                        <a:spcBef>
                          <a:spcPts val="0"/>
                        </a:spcBef>
                        <a:spcAft>
                          <a:spcPts val="0"/>
                        </a:spcAft>
                      </a:pPr>
                      <a:r>
                        <a:rPr lang="en-US" sz="1100" b="0" u="none" strike="noStrike" dirty="0">
                          <a:solidFill>
                            <a:srgbClr val="000000"/>
                          </a:solidFill>
                          <a:effectLst/>
                        </a:rPr>
                        <a:t>An index from 1 to 13, where 1 – 3 falls short of building construction and design, 7 has an average level of construction and design, and 11 - 13 have a high-quality level of construction and design.</a:t>
                      </a:r>
                      <a:endParaRPr lang="en-US" dirty="0">
                        <a:effectLst/>
                      </a:endParaRPr>
                    </a:p>
                  </a:txBody>
                  <a:tcPr marL="63500" marR="63500" marT="63500" marB="63500"/>
                </a:tc>
                <a:extLst>
                  <a:ext uri="{0D108BD9-81ED-4DB2-BD59-A6C34878D82A}">
                    <a16:rowId xmlns:a16="http://schemas.microsoft.com/office/drawing/2014/main" val="3364326170"/>
                  </a:ext>
                </a:extLst>
              </a:tr>
              <a:tr h="276806">
                <a:tc>
                  <a:txBody>
                    <a:bodyPr/>
                    <a:lstStyle/>
                    <a:p>
                      <a:pPr algn="ctr" rtl="0" fontAlgn="t">
                        <a:spcBef>
                          <a:spcPts val="0"/>
                        </a:spcBef>
                        <a:spcAft>
                          <a:spcPts val="0"/>
                        </a:spcAft>
                      </a:pPr>
                      <a:r>
                        <a:rPr lang="en-US" sz="1100" b="0" u="none" strike="noStrike" dirty="0">
                          <a:solidFill>
                            <a:srgbClr val="000000"/>
                          </a:solidFill>
                          <a:effectLst/>
                        </a:rPr>
                        <a:t>sqft_above</a:t>
                      </a:r>
                      <a:endParaRPr lang="en-US" dirty="0">
                        <a:effectLst/>
                      </a:endParaRPr>
                    </a:p>
                  </a:txBody>
                  <a:tcPr marL="63500" marR="63500" marT="63500" marB="63500"/>
                </a:tc>
                <a:tc>
                  <a:txBody>
                    <a:bodyPr/>
                    <a:lstStyle/>
                    <a:p>
                      <a:pPr rtl="0" fontAlgn="t">
                        <a:spcBef>
                          <a:spcPts val="0"/>
                        </a:spcBef>
                        <a:spcAft>
                          <a:spcPts val="0"/>
                        </a:spcAft>
                      </a:pPr>
                      <a:r>
                        <a:rPr lang="en-US" sz="1100" b="0" u="none" strike="noStrike" dirty="0">
                          <a:solidFill>
                            <a:srgbClr val="000000"/>
                          </a:solidFill>
                          <a:effectLst/>
                        </a:rPr>
                        <a:t>The square footage of the interior housing space that is above ground level</a:t>
                      </a:r>
                      <a:endParaRPr lang="en-US" dirty="0">
                        <a:effectLst/>
                      </a:endParaRPr>
                    </a:p>
                  </a:txBody>
                  <a:tcPr marL="63500" marR="63500" marT="63500" marB="63500"/>
                </a:tc>
                <a:extLst>
                  <a:ext uri="{0D108BD9-81ED-4DB2-BD59-A6C34878D82A}">
                    <a16:rowId xmlns:a16="http://schemas.microsoft.com/office/drawing/2014/main" val="1632017803"/>
                  </a:ext>
                </a:extLst>
              </a:tr>
              <a:tr h="276806">
                <a:tc>
                  <a:txBody>
                    <a:bodyPr/>
                    <a:lstStyle/>
                    <a:p>
                      <a:pPr algn="ctr" rtl="0" fontAlgn="t">
                        <a:spcBef>
                          <a:spcPts val="0"/>
                        </a:spcBef>
                        <a:spcAft>
                          <a:spcPts val="0"/>
                        </a:spcAft>
                      </a:pPr>
                      <a:r>
                        <a:rPr lang="en-US" sz="1100" b="0" u="none" strike="noStrike" dirty="0">
                          <a:solidFill>
                            <a:srgbClr val="000000"/>
                          </a:solidFill>
                          <a:effectLst/>
                        </a:rPr>
                        <a:t>sqft_basement</a:t>
                      </a:r>
                      <a:endParaRPr lang="en-US" dirty="0">
                        <a:effectLst/>
                      </a:endParaRPr>
                    </a:p>
                  </a:txBody>
                  <a:tcPr marL="63500" marR="63500" marT="63500" marB="63500"/>
                </a:tc>
                <a:tc>
                  <a:txBody>
                    <a:bodyPr/>
                    <a:lstStyle/>
                    <a:p>
                      <a:pPr rtl="0" fontAlgn="t">
                        <a:spcBef>
                          <a:spcPts val="0"/>
                        </a:spcBef>
                        <a:spcAft>
                          <a:spcPts val="0"/>
                        </a:spcAft>
                      </a:pPr>
                      <a:r>
                        <a:rPr lang="en-US" sz="1100" b="0" u="none" strike="noStrike" dirty="0">
                          <a:solidFill>
                            <a:srgbClr val="000000"/>
                          </a:solidFill>
                          <a:effectLst/>
                        </a:rPr>
                        <a:t>The square footage of the interior housing space that is below ground level</a:t>
                      </a:r>
                      <a:endParaRPr lang="en-US" dirty="0">
                        <a:effectLst/>
                      </a:endParaRPr>
                    </a:p>
                  </a:txBody>
                  <a:tcPr marL="63500" marR="63500" marT="63500" marB="63500"/>
                </a:tc>
                <a:extLst>
                  <a:ext uri="{0D108BD9-81ED-4DB2-BD59-A6C34878D82A}">
                    <a16:rowId xmlns:a16="http://schemas.microsoft.com/office/drawing/2014/main" val="450109226"/>
                  </a:ext>
                </a:extLst>
              </a:tr>
              <a:tr h="276806">
                <a:tc>
                  <a:txBody>
                    <a:bodyPr/>
                    <a:lstStyle/>
                    <a:p>
                      <a:pPr algn="ctr" rtl="0" fontAlgn="t">
                        <a:spcBef>
                          <a:spcPts val="0"/>
                        </a:spcBef>
                        <a:spcAft>
                          <a:spcPts val="0"/>
                        </a:spcAft>
                      </a:pPr>
                      <a:r>
                        <a:rPr lang="en-US" sz="1100" b="0" u="none" strike="noStrike" dirty="0">
                          <a:solidFill>
                            <a:srgbClr val="000000"/>
                          </a:solidFill>
                          <a:effectLst/>
                        </a:rPr>
                        <a:t>yr_built</a:t>
                      </a:r>
                      <a:endParaRPr lang="en-US" dirty="0">
                        <a:effectLst/>
                      </a:endParaRPr>
                    </a:p>
                  </a:txBody>
                  <a:tcPr marL="63500" marR="63500" marT="63500" marB="63500"/>
                </a:tc>
                <a:tc>
                  <a:txBody>
                    <a:bodyPr/>
                    <a:lstStyle/>
                    <a:p>
                      <a:pPr rtl="0" fontAlgn="t">
                        <a:spcBef>
                          <a:spcPts val="0"/>
                        </a:spcBef>
                        <a:spcAft>
                          <a:spcPts val="0"/>
                        </a:spcAft>
                      </a:pPr>
                      <a:r>
                        <a:rPr lang="en-US" sz="1100" b="0" u="none" strike="noStrike" dirty="0">
                          <a:solidFill>
                            <a:srgbClr val="000000"/>
                          </a:solidFill>
                          <a:effectLst/>
                        </a:rPr>
                        <a:t>The year the house was initially built</a:t>
                      </a:r>
                      <a:endParaRPr lang="en-US" dirty="0">
                        <a:effectLst/>
                      </a:endParaRPr>
                    </a:p>
                  </a:txBody>
                  <a:tcPr marL="63500" marR="63500" marT="63500" marB="63500"/>
                </a:tc>
                <a:extLst>
                  <a:ext uri="{0D108BD9-81ED-4DB2-BD59-A6C34878D82A}">
                    <a16:rowId xmlns:a16="http://schemas.microsoft.com/office/drawing/2014/main" val="3630074317"/>
                  </a:ext>
                </a:extLst>
              </a:tr>
              <a:tr h="276806">
                <a:tc>
                  <a:txBody>
                    <a:bodyPr/>
                    <a:lstStyle/>
                    <a:p>
                      <a:pPr algn="ctr" rtl="0" fontAlgn="t">
                        <a:spcBef>
                          <a:spcPts val="0"/>
                        </a:spcBef>
                        <a:spcAft>
                          <a:spcPts val="0"/>
                        </a:spcAft>
                      </a:pPr>
                      <a:r>
                        <a:rPr lang="en-US" sz="1100" b="0" u="none" strike="noStrike" dirty="0">
                          <a:solidFill>
                            <a:srgbClr val="000000"/>
                          </a:solidFill>
                          <a:effectLst/>
                        </a:rPr>
                        <a:t>yr_renovated</a:t>
                      </a:r>
                      <a:endParaRPr lang="en-US" dirty="0">
                        <a:effectLst/>
                      </a:endParaRPr>
                    </a:p>
                  </a:txBody>
                  <a:tcPr marL="63500" marR="63500" marT="63500" marB="63500"/>
                </a:tc>
                <a:tc>
                  <a:txBody>
                    <a:bodyPr/>
                    <a:lstStyle/>
                    <a:p>
                      <a:pPr rtl="0" fontAlgn="t">
                        <a:spcBef>
                          <a:spcPts val="0"/>
                        </a:spcBef>
                        <a:spcAft>
                          <a:spcPts val="0"/>
                        </a:spcAft>
                      </a:pPr>
                      <a:r>
                        <a:rPr lang="en-US" sz="1100" b="0" u="none" strike="noStrike" dirty="0">
                          <a:solidFill>
                            <a:srgbClr val="000000"/>
                          </a:solidFill>
                          <a:effectLst/>
                        </a:rPr>
                        <a:t>The year of the house’s last renovation</a:t>
                      </a:r>
                      <a:endParaRPr lang="en-US" dirty="0">
                        <a:effectLst/>
                      </a:endParaRPr>
                    </a:p>
                  </a:txBody>
                  <a:tcPr marL="63500" marR="63500" marT="63500" marB="63500"/>
                </a:tc>
                <a:extLst>
                  <a:ext uri="{0D108BD9-81ED-4DB2-BD59-A6C34878D82A}">
                    <a16:rowId xmlns:a16="http://schemas.microsoft.com/office/drawing/2014/main" val="3823053842"/>
                  </a:ext>
                </a:extLst>
              </a:tr>
              <a:tr h="276806">
                <a:tc>
                  <a:txBody>
                    <a:bodyPr/>
                    <a:lstStyle/>
                    <a:p>
                      <a:pPr algn="ctr" rtl="0" fontAlgn="t">
                        <a:spcBef>
                          <a:spcPts val="0"/>
                        </a:spcBef>
                        <a:spcAft>
                          <a:spcPts val="0"/>
                        </a:spcAft>
                      </a:pPr>
                      <a:r>
                        <a:rPr lang="en-US" sz="1100" b="0" u="none" strike="noStrike" dirty="0">
                          <a:solidFill>
                            <a:srgbClr val="000000"/>
                          </a:solidFill>
                          <a:effectLst/>
                        </a:rPr>
                        <a:t>zipcode</a:t>
                      </a:r>
                      <a:endParaRPr lang="en-US" dirty="0">
                        <a:effectLst/>
                      </a:endParaRPr>
                    </a:p>
                  </a:txBody>
                  <a:tcPr marL="63500" marR="63500" marT="63500" marB="63500"/>
                </a:tc>
                <a:tc>
                  <a:txBody>
                    <a:bodyPr/>
                    <a:lstStyle/>
                    <a:p>
                      <a:pPr rtl="0" fontAlgn="t">
                        <a:spcBef>
                          <a:spcPts val="0"/>
                        </a:spcBef>
                        <a:spcAft>
                          <a:spcPts val="0"/>
                        </a:spcAft>
                      </a:pPr>
                      <a:r>
                        <a:rPr lang="en-US" sz="1100" b="0" u="none" strike="noStrike" dirty="0">
                          <a:solidFill>
                            <a:srgbClr val="000000"/>
                          </a:solidFill>
                          <a:effectLst/>
                        </a:rPr>
                        <a:t>What zip code area the house is in</a:t>
                      </a:r>
                      <a:endParaRPr lang="en-US" dirty="0">
                        <a:effectLst/>
                      </a:endParaRPr>
                    </a:p>
                  </a:txBody>
                  <a:tcPr marL="63500" marR="63500" marT="63500" marB="63500"/>
                </a:tc>
                <a:extLst>
                  <a:ext uri="{0D108BD9-81ED-4DB2-BD59-A6C34878D82A}">
                    <a16:rowId xmlns:a16="http://schemas.microsoft.com/office/drawing/2014/main" val="3237048991"/>
                  </a:ext>
                </a:extLst>
              </a:tr>
              <a:tr h="276806">
                <a:tc>
                  <a:txBody>
                    <a:bodyPr/>
                    <a:lstStyle/>
                    <a:p>
                      <a:pPr algn="ctr" rtl="0" fontAlgn="t">
                        <a:spcBef>
                          <a:spcPts val="0"/>
                        </a:spcBef>
                        <a:spcAft>
                          <a:spcPts val="0"/>
                        </a:spcAft>
                      </a:pPr>
                      <a:r>
                        <a:rPr lang="en-US" sz="1100" b="0" u="none" strike="noStrike" dirty="0">
                          <a:solidFill>
                            <a:srgbClr val="000000"/>
                          </a:solidFill>
                          <a:effectLst/>
                        </a:rPr>
                        <a:t>lat</a:t>
                      </a:r>
                      <a:endParaRPr lang="en-US" dirty="0">
                        <a:effectLst/>
                      </a:endParaRPr>
                    </a:p>
                  </a:txBody>
                  <a:tcPr marL="63500" marR="63500" marT="63500" marB="63500"/>
                </a:tc>
                <a:tc>
                  <a:txBody>
                    <a:bodyPr/>
                    <a:lstStyle/>
                    <a:p>
                      <a:pPr rtl="0" fontAlgn="t">
                        <a:spcBef>
                          <a:spcPts val="0"/>
                        </a:spcBef>
                        <a:spcAft>
                          <a:spcPts val="0"/>
                        </a:spcAft>
                      </a:pPr>
                      <a:r>
                        <a:rPr lang="en-US" sz="1100" b="0" u="none" strike="noStrike" dirty="0">
                          <a:solidFill>
                            <a:srgbClr val="000000"/>
                          </a:solidFill>
                          <a:effectLst/>
                        </a:rPr>
                        <a:t>Latitude</a:t>
                      </a:r>
                      <a:endParaRPr lang="en-US" dirty="0">
                        <a:effectLst/>
                      </a:endParaRPr>
                    </a:p>
                  </a:txBody>
                  <a:tcPr marL="63500" marR="63500" marT="63500" marB="63500"/>
                </a:tc>
                <a:extLst>
                  <a:ext uri="{0D108BD9-81ED-4DB2-BD59-A6C34878D82A}">
                    <a16:rowId xmlns:a16="http://schemas.microsoft.com/office/drawing/2014/main" val="1141786458"/>
                  </a:ext>
                </a:extLst>
              </a:tr>
              <a:tr h="276806">
                <a:tc>
                  <a:txBody>
                    <a:bodyPr/>
                    <a:lstStyle/>
                    <a:p>
                      <a:pPr algn="ctr" rtl="0" fontAlgn="t">
                        <a:spcBef>
                          <a:spcPts val="0"/>
                        </a:spcBef>
                        <a:spcAft>
                          <a:spcPts val="0"/>
                        </a:spcAft>
                      </a:pPr>
                      <a:r>
                        <a:rPr lang="en-US" sz="1100" b="0" u="none" strike="noStrike" dirty="0">
                          <a:solidFill>
                            <a:srgbClr val="000000"/>
                          </a:solidFill>
                          <a:effectLst/>
                        </a:rPr>
                        <a:t>long</a:t>
                      </a:r>
                      <a:endParaRPr lang="en-US" dirty="0">
                        <a:effectLst/>
                      </a:endParaRPr>
                    </a:p>
                  </a:txBody>
                  <a:tcPr marL="63500" marR="63500" marT="63500" marB="63500"/>
                </a:tc>
                <a:tc>
                  <a:txBody>
                    <a:bodyPr/>
                    <a:lstStyle/>
                    <a:p>
                      <a:pPr rtl="0" fontAlgn="t">
                        <a:spcBef>
                          <a:spcPts val="0"/>
                        </a:spcBef>
                        <a:spcAft>
                          <a:spcPts val="0"/>
                        </a:spcAft>
                      </a:pPr>
                      <a:r>
                        <a:rPr lang="en-US" sz="1100" b="0" u="none" strike="noStrike" dirty="0">
                          <a:solidFill>
                            <a:srgbClr val="000000"/>
                          </a:solidFill>
                          <a:effectLst/>
                        </a:rPr>
                        <a:t>Longitude</a:t>
                      </a:r>
                      <a:endParaRPr lang="en-US" dirty="0">
                        <a:effectLst/>
                      </a:endParaRPr>
                    </a:p>
                  </a:txBody>
                  <a:tcPr marL="63500" marR="63500" marT="63500" marB="63500"/>
                </a:tc>
                <a:extLst>
                  <a:ext uri="{0D108BD9-81ED-4DB2-BD59-A6C34878D82A}">
                    <a16:rowId xmlns:a16="http://schemas.microsoft.com/office/drawing/2014/main" val="23970898"/>
                  </a:ext>
                </a:extLst>
              </a:tr>
              <a:tr h="276806">
                <a:tc>
                  <a:txBody>
                    <a:bodyPr/>
                    <a:lstStyle/>
                    <a:p>
                      <a:pPr algn="ctr" rtl="0" fontAlgn="t">
                        <a:spcBef>
                          <a:spcPts val="0"/>
                        </a:spcBef>
                        <a:spcAft>
                          <a:spcPts val="0"/>
                        </a:spcAft>
                      </a:pPr>
                      <a:r>
                        <a:rPr lang="en-US" sz="1100" b="0" u="none" strike="noStrike" dirty="0">
                          <a:solidFill>
                            <a:srgbClr val="000000"/>
                          </a:solidFill>
                          <a:effectLst/>
                        </a:rPr>
                        <a:t>sqft_living15</a:t>
                      </a:r>
                      <a:endParaRPr lang="en-US" dirty="0">
                        <a:effectLst/>
                      </a:endParaRPr>
                    </a:p>
                  </a:txBody>
                  <a:tcPr marL="63500" marR="63500" marT="63500" marB="63500"/>
                </a:tc>
                <a:tc>
                  <a:txBody>
                    <a:bodyPr/>
                    <a:lstStyle/>
                    <a:p>
                      <a:pPr rtl="0" fontAlgn="t">
                        <a:spcBef>
                          <a:spcPts val="0"/>
                        </a:spcBef>
                        <a:spcAft>
                          <a:spcPts val="0"/>
                        </a:spcAft>
                      </a:pPr>
                      <a:r>
                        <a:rPr lang="en-US" sz="1100" b="0" u="none" strike="noStrike" dirty="0">
                          <a:solidFill>
                            <a:srgbClr val="000000"/>
                          </a:solidFill>
                          <a:effectLst/>
                        </a:rPr>
                        <a:t>The square footage of interior housing living space for the nearest 15 neighbors</a:t>
                      </a:r>
                      <a:endParaRPr lang="en-US" dirty="0">
                        <a:effectLst/>
                      </a:endParaRPr>
                    </a:p>
                  </a:txBody>
                  <a:tcPr marL="63500" marR="63500" marT="63500" marB="63500"/>
                </a:tc>
                <a:extLst>
                  <a:ext uri="{0D108BD9-81ED-4DB2-BD59-A6C34878D82A}">
                    <a16:rowId xmlns:a16="http://schemas.microsoft.com/office/drawing/2014/main" val="2306235960"/>
                  </a:ext>
                </a:extLst>
              </a:tr>
              <a:tr h="276806">
                <a:tc>
                  <a:txBody>
                    <a:bodyPr/>
                    <a:lstStyle/>
                    <a:p>
                      <a:pPr algn="ctr" rtl="0" fontAlgn="t">
                        <a:spcBef>
                          <a:spcPts val="0"/>
                        </a:spcBef>
                        <a:spcAft>
                          <a:spcPts val="0"/>
                        </a:spcAft>
                      </a:pPr>
                      <a:r>
                        <a:rPr lang="en-US" sz="1100" b="0" u="none" strike="noStrike" dirty="0">
                          <a:solidFill>
                            <a:srgbClr val="000000"/>
                          </a:solidFill>
                          <a:effectLst/>
                        </a:rPr>
                        <a:t>sqft_lot15</a:t>
                      </a:r>
                      <a:endParaRPr lang="en-US" dirty="0">
                        <a:effectLst/>
                      </a:endParaRPr>
                    </a:p>
                  </a:txBody>
                  <a:tcPr marL="63500" marR="63500" marT="63500" marB="63500"/>
                </a:tc>
                <a:tc>
                  <a:txBody>
                    <a:bodyPr/>
                    <a:lstStyle/>
                    <a:p>
                      <a:pPr rtl="0" fontAlgn="t">
                        <a:spcBef>
                          <a:spcPts val="0"/>
                        </a:spcBef>
                        <a:spcAft>
                          <a:spcPts val="0"/>
                        </a:spcAft>
                      </a:pPr>
                      <a:r>
                        <a:rPr lang="en-US" sz="1100" b="0" u="none" strike="noStrike" dirty="0">
                          <a:solidFill>
                            <a:srgbClr val="000000"/>
                          </a:solidFill>
                          <a:effectLst/>
                        </a:rPr>
                        <a:t>The square footage of the land lots of the nearest 15 neighbors</a:t>
                      </a:r>
                      <a:endParaRPr lang="en-US" dirty="0">
                        <a:effectLst/>
                      </a:endParaRPr>
                    </a:p>
                  </a:txBody>
                  <a:tcPr marL="63500" marR="63500" marT="63500" marB="63500"/>
                </a:tc>
                <a:extLst>
                  <a:ext uri="{0D108BD9-81ED-4DB2-BD59-A6C34878D82A}">
                    <a16:rowId xmlns:a16="http://schemas.microsoft.com/office/drawing/2014/main" val="1808507019"/>
                  </a:ext>
                </a:extLst>
              </a:tr>
            </a:tbl>
          </a:graphicData>
        </a:graphic>
      </p:graphicFrame>
    </p:spTree>
    <p:extLst>
      <p:ext uri="{BB962C8B-B14F-4D97-AF65-F5344CB8AC3E}">
        <p14:creationId xmlns:p14="http://schemas.microsoft.com/office/powerpoint/2010/main" val="1690951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Data Cleaning and Transformation</a:t>
            </a:r>
          </a:p>
        </p:txBody>
      </p:sp>
    </p:spTree>
    <p:extLst>
      <p:ext uri="{BB962C8B-B14F-4D97-AF65-F5344CB8AC3E}">
        <p14:creationId xmlns:p14="http://schemas.microsoft.com/office/powerpoint/2010/main" val="2881631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0027" y="163280"/>
            <a:ext cx="8004391" cy="699065"/>
          </a:xfrm>
        </p:spPr>
        <p:txBody>
          <a:bodyPr/>
          <a:lstStyle/>
          <a:p>
            <a:r>
              <a:rPr lang="en-US" dirty="0"/>
              <a:t>Data Cleaning and Transformations</a:t>
            </a:r>
          </a:p>
        </p:txBody>
      </p:sp>
      <p:sp>
        <p:nvSpPr>
          <p:cNvPr id="4" name="Content Placeholder 3"/>
          <p:cNvSpPr>
            <a:spLocks noGrp="1"/>
          </p:cNvSpPr>
          <p:nvPr>
            <p:ph idx="1"/>
          </p:nvPr>
        </p:nvSpPr>
        <p:spPr>
          <a:xfrm>
            <a:off x="530027" y="1094015"/>
            <a:ext cx="3084189" cy="3314699"/>
          </a:xfrm>
        </p:spPr>
        <p:txBody>
          <a:bodyPr>
            <a:noAutofit/>
          </a:bodyPr>
          <a:lstStyle/>
          <a:p>
            <a:pPr marL="0" indent="0">
              <a:buNone/>
            </a:pPr>
            <a:r>
              <a:rPr lang="en-US" sz="1400" dirty="0"/>
              <a:t>While going through the dataset we observed a few discrepancies that had to be corrected:</a:t>
            </a:r>
          </a:p>
          <a:p>
            <a:pPr marL="457200" indent="-457200"/>
            <a:r>
              <a:rPr lang="en-US" sz="1400" dirty="0"/>
              <a:t>Removed erroneous data  </a:t>
            </a:r>
          </a:p>
          <a:p>
            <a:pPr lvl="1">
              <a:buFont typeface="Arial" panose="020B0604020202020204" pitchFamily="34" charset="0"/>
              <a:buChar char="•"/>
            </a:pPr>
            <a:r>
              <a:rPr lang="en-US" sz="1400" dirty="0"/>
              <a:t>Records with 33 bedrooms in a living area of 1620 </a:t>
            </a:r>
            <a:r>
              <a:rPr lang="en-US" sz="1400" dirty="0" err="1"/>
              <a:t>sqft</a:t>
            </a:r>
            <a:r>
              <a:rPr lang="en-US" sz="1400" dirty="0"/>
              <a:t>.</a:t>
            </a:r>
          </a:p>
          <a:p>
            <a:pPr lvl="1">
              <a:buFont typeface="Arial" panose="020B0604020202020204" pitchFamily="34" charset="0"/>
              <a:buChar char="•"/>
            </a:pPr>
            <a:r>
              <a:rPr lang="en-US" sz="1400" dirty="0"/>
              <a:t>Records of houses with no bedrooms and bathrooms</a:t>
            </a:r>
          </a:p>
        </p:txBody>
      </p:sp>
      <p:pic>
        <p:nvPicPr>
          <p:cNvPr id="6" name="Picture 5" descr="Chart, treemap chart&#10;&#10;Description automatically generated">
            <a:extLst>
              <a:ext uri="{FF2B5EF4-FFF2-40B4-BE49-F238E27FC236}">
                <a16:creationId xmlns:a16="http://schemas.microsoft.com/office/drawing/2014/main" id="{5F1E8149-931D-0E47-B56D-7DE1021A6B56}"/>
              </a:ext>
            </a:extLst>
          </p:cNvPr>
          <p:cNvPicPr>
            <a:picLocks noChangeAspect="1"/>
          </p:cNvPicPr>
          <p:nvPr/>
        </p:nvPicPr>
        <p:blipFill rotWithShape="1">
          <a:blip r:embed="rId2"/>
          <a:srcRect r="5228"/>
          <a:stretch/>
        </p:blipFill>
        <p:spPr>
          <a:xfrm>
            <a:off x="3829050" y="971550"/>
            <a:ext cx="4852937" cy="3200400"/>
          </a:xfrm>
          <a:prstGeom prst="rect">
            <a:avLst/>
          </a:prstGeom>
        </p:spPr>
      </p:pic>
    </p:spTree>
    <p:extLst>
      <p:ext uri="{BB962C8B-B14F-4D97-AF65-F5344CB8AC3E}">
        <p14:creationId xmlns:p14="http://schemas.microsoft.com/office/powerpoint/2010/main" val="2867073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art, histogram&#10;&#10;Description automatically generated">
            <a:extLst>
              <a:ext uri="{FF2B5EF4-FFF2-40B4-BE49-F238E27FC236}">
                <a16:creationId xmlns:a16="http://schemas.microsoft.com/office/drawing/2014/main" id="{4E28B39E-B0EC-D148-9254-87EC5F7550B5}"/>
              </a:ext>
            </a:extLst>
          </p:cNvPr>
          <p:cNvPicPr>
            <a:picLocks noChangeAspect="1"/>
          </p:cNvPicPr>
          <p:nvPr/>
        </p:nvPicPr>
        <p:blipFill>
          <a:blip r:embed="rId2"/>
          <a:stretch>
            <a:fillRect/>
          </a:stretch>
        </p:blipFill>
        <p:spPr>
          <a:xfrm>
            <a:off x="130629" y="1355966"/>
            <a:ext cx="4561919" cy="2851200"/>
          </a:xfrm>
          <a:prstGeom prst="rect">
            <a:avLst/>
          </a:prstGeom>
        </p:spPr>
      </p:pic>
      <p:pic>
        <p:nvPicPr>
          <p:cNvPr id="8" name="Picture 7" descr="Chart, histogram&#10;&#10;Description automatically generated">
            <a:extLst>
              <a:ext uri="{FF2B5EF4-FFF2-40B4-BE49-F238E27FC236}">
                <a16:creationId xmlns:a16="http://schemas.microsoft.com/office/drawing/2014/main" id="{D842884E-9724-6C4F-A5E2-693832563202}"/>
              </a:ext>
            </a:extLst>
          </p:cNvPr>
          <p:cNvPicPr>
            <a:picLocks noChangeAspect="1"/>
          </p:cNvPicPr>
          <p:nvPr/>
        </p:nvPicPr>
        <p:blipFill>
          <a:blip r:embed="rId3"/>
          <a:stretch>
            <a:fillRect/>
          </a:stretch>
        </p:blipFill>
        <p:spPr>
          <a:xfrm>
            <a:off x="4576321" y="1355966"/>
            <a:ext cx="4567679" cy="2854800"/>
          </a:xfrm>
          <a:prstGeom prst="rect">
            <a:avLst/>
          </a:prstGeom>
        </p:spPr>
      </p:pic>
      <p:sp>
        <p:nvSpPr>
          <p:cNvPr id="2" name="Rectangle 1">
            <a:extLst>
              <a:ext uri="{FF2B5EF4-FFF2-40B4-BE49-F238E27FC236}">
                <a16:creationId xmlns:a16="http://schemas.microsoft.com/office/drawing/2014/main" id="{96CEA61F-0D6B-8B41-941E-BA8B33453493}"/>
              </a:ext>
            </a:extLst>
          </p:cNvPr>
          <p:cNvSpPr/>
          <p:nvPr/>
        </p:nvSpPr>
        <p:spPr>
          <a:xfrm>
            <a:off x="302078" y="502661"/>
            <a:ext cx="7870371" cy="738664"/>
          </a:xfrm>
          <a:prstGeom prst="rect">
            <a:avLst/>
          </a:prstGeom>
        </p:spPr>
        <p:txBody>
          <a:bodyPr wrap="square">
            <a:spAutoFit/>
          </a:bodyPr>
          <a:lstStyle/>
          <a:p>
            <a:r>
              <a:rPr lang="en-US" sz="1400" dirty="0"/>
              <a:t>2. Performed log transformations on highly right skewed data</a:t>
            </a:r>
          </a:p>
          <a:p>
            <a:pPr marL="800100" lvl="1" indent="-342900">
              <a:buFont typeface="Arial" panose="020B0604020202020204" pitchFamily="34" charset="0"/>
              <a:buChar char="•"/>
            </a:pPr>
            <a:r>
              <a:rPr lang="en-US" sz="1400" dirty="0"/>
              <a:t>Sqft living</a:t>
            </a:r>
          </a:p>
          <a:p>
            <a:pPr marL="800100" lvl="1" indent="-342900">
              <a:buFont typeface="Arial" panose="020B0604020202020204" pitchFamily="34" charset="0"/>
              <a:buChar char="•"/>
            </a:pPr>
            <a:r>
              <a:rPr lang="en-US" sz="1400" dirty="0"/>
              <a:t>House price</a:t>
            </a:r>
          </a:p>
        </p:txBody>
      </p:sp>
    </p:spTree>
    <p:extLst>
      <p:ext uri="{BB962C8B-B14F-4D97-AF65-F5344CB8AC3E}">
        <p14:creationId xmlns:p14="http://schemas.microsoft.com/office/powerpoint/2010/main" val="1970599559"/>
      </p:ext>
    </p:extLst>
  </p:cSld>
  <p:clrMapOvr>
    <a:masterClrMapping/>
  </p:clrMapOvr>
</p:sld>
</file>

<file path=ppt/theme/theme1.xml><?xml version="1.0" encoding="utf-8"?>
<a:theme xmlns:a="http://schemas.openxmlformats.org/drawingml/2006/main" name="Ma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2" id="{88E41163-EDFF-8F45-973A-48182C232C32}" vid="{A4B77B9A-33E1-8F4A-BFAF-DA80BC38BD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Props1.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2.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B6F2769-7194-4217-93D3-3AF3A4742282}">
  <ds:schemaRefs>
    <ds:schemaRef ds:uri="http://schemas.microsoft.com/office/2006/metadata/properties"/>
    <ds:schemaRef ds:uri="http://schemas.microsoft.com/office/infopath/2007/PartnerControls"/>
    <ds:schemaRef ds:uri="http://schemas.microsoft.com/sharepoint/v3/fields"/>
  </ds:schemaRefs>
</ds:datastoreItem>
</file>

<file path=docProps/app.xml><?xml version="1.0" encoding="utf-8"?>
<Properties xmlns="http://schemas.openxmlformats.org/officeDocument/2006/extended-properties" xmlns:vt="http://schemas.openxmlformats.org/officeDocument/2006/docPropsVTypes">
  <Template>Main</Template>
  <TotalTime>1576</TotalTime>
  <Words>985</Words>
  <Application>Microsoft Macintosh PowerPoint</Application>
  <PresentationFormat>On-screen Show (16:9)</PresentationFormat>
  <Paragraphs>101</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Wingdings</vt:lpstr>
      <vt:lpstr>Main</vt:lpstr>
      <vt:lpstr>Predicting Housing Prices For King County</vt:lpstr>
      <vt:lpstr>Introduction</vt:lpstr>
      <vt:lpstr>Introduction</vt:lpstr>
      <vt:lpstr>Data Description</vt:lpstr>
      <vt:lpstr>Data Description</vt:lpstr>
      <vt:lpstr>Data Description</vt:lpstr>
      <vt:lpstr>Data Cleaning and Transformation</vt:lpstr>
      <vt:lpstr>Data Cleaning and Transformations</vt:lpstr>
      <vt:lpstr>PowerPoint Presentation</vt:lpstr>
      <vt:lpstr>Feature Selection</vt:lpstr>
      <vt:lpstr>Feature Selection</vt:lpstr>
      <vt:lpstr>Feature Selection</vt:lpstr>
      <vt:lpstr>PowerPoint Presentation</vt:lpstr>
      <vt:lpstr>Additional factors - Location</vt:lpstr>
      <vt:lpstr>Investigate if location affects the house prices</vt:lpstr>
      <vt:lpstr>Fitting a linear model</vt:lpstr>
      <vt:lpstr>PowerPoint Presentation</vt:lpstr>
      <vt:lpstr>PowerPoint Presentation</vt:lpstr>
      <vt:lpstr>The residuals plot shows homoscedasticity</vt:lpstr>
      <vt:lpstr>Results, Limitations and Next Steps</vt:lpstr>
      <vt:lpstr>Results and Limitations</vt:lpstr>
      <vt:lpstr>Next Steps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Housing Prices For King County, USA</dc:title>
  <dc:creator>Kolhatkar, Tanvi Chandrashekhar</dc:creator>
  <cp:lastModifiedBy>Kolhatkar, Tanvi Chandrashekhar</cp:lastModifiedBy>
  <cp:revision>84</cp:revision>
  <cp:lastPrinted>2014-06-24T16:10:50Z</cp:lastPrinted>
  <dcterms:created xsi:type="dcterms:W3CDTF">2022-04-17T21:08:43Z</dcterms:created>
  <dcterms:modified xsi:type="dcterms:W3CDTF">2022-04-19T15:50:58Z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