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9DCB-F11B-4064-AE9B-A8BDA978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98292-C2E1-402F-A6B1-D85389FAC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5BDD-EE41-482F-BFC0-9036CCC2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AA88-7484-4915-A447-F601E13E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8FC9-7423-43F3-A656-26DBE765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83C6-AB78-49F5-9D77-5F8AD7B9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78E2F-4CA1-434B-94D6-A97945D2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78854-1869-4111-BB0E-003CABB9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E896-6CB0-49E5-9BFE-7014A75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B298E-B911-43ED-9ECE-70121D92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854DC-CB75-45E2-AB1B-20D56D93B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EE0D-5A7D-49FC-8203-E6C8D7F0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C9F1-272E-4315-9EF9-5D4172F5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000A-E78B-4A4A-9C76-A091D952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5103-7B11-4BC2-A7E6-862FF11F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B113-20C1-4BA3-BAE7-02341C8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D888-DF3C-47B3-8B8D-15E065A1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0E8F-4DCE-4BF5-B203-B98848FB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1211-8A21-4A86-AD4E-5CD038B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0712-75E0-484B-A7E4-BD0BD17D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6A98-B3A2-4D13-9C48-577E8555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45BB-23AD-4554-9264-45B402D4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AA82-E821-4252-B5F1-A6CF2268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F36F-20B0-4464-9D5A-897E118E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A418-025C-46F6-8501-AB663745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52DE-26E0-4C34-B306-4F21F2B4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79FC-E628-4CC5-9736-E22D64DE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25E2-EEC6-426D-9342-E8F4F4F28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3E1E3-2EB5-4EC4-8B53-93D4173F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FA67-B550-4B09-886F-57AB0F87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772AF-E9A9-4B80-B8E6-0F18DF0B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9D47-AEE0-4AF7-AD2A-13BDD047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18E8-166F-42ED-AC89-48577FD7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6EBB6-6961-489E-B022-BA35F59F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EC3E5-04E2-490F-847E-581CB766E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4E9B8-237B-4019-ABC5-E661900B7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72927-9FB2-4CBA-BFFB-5AB7EE27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12451-D00C-47C5-A5B6-3725B07B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E7A6-0E9C-42A9-BB5B-57A0AF65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636-D250-42E5-9DC7-91C19F7D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6F575-2153-4BAD-9527-8668EC86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EBA70-9DCE-47E7-852E-60695076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B044E-491D-4F10-837D-792618AB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E4C8A-D249-4133-A025-148A69C2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D2405-8996-4AC9-A982-6C88BAF6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06659-8A21-4071-B7AB-A1F8E59D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47F-7902-407F-BB22-451F1D7F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9A5F-0F8C-487D-AEF0-4CCFE1FE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55FD4-D744-464A-8C0E-3AF1FAA2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DE447-60FB-4FFD-BBDF-E8B2DBC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51DD-B84D-4F4C-B4B0-157A3810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8D7A4-A745-48D4-B425-6942AB7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DD80-677F-4A73-8182-298A32BC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556AD-9309-4065-98D9-E4AF318CA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1231F-3625-477A-AAC0-35175C0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BA71-E55E-4A63-8E0A-B69D56F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4E53A-D226-41FD-B621-7BF37045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8BB7-5313-454F-8CA8-62FCA7C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7A5A-5C8A-46F9-B7A3-64B09FD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89292-D999-4BF6-BA6D-FF9D5301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640A-BF41-4E27-B6F8-6D9433518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06DF-A438-493C-BD9D-ACBE9EA19DF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ACFB-A869-4238-822B-9A753E3C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C738-0ED2-4AD6-9AF8-1DE9170DF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B6F38-3FA7-4F4C-BE27-2CA90FC89B4C}"/>
              </a:ext>
            </a:extLst>
          </p:cNvPr>
          <p:cNvSpPr/>
          <p:nvPr/>
        </p:nvSpPr>
        <p:spPr>
          <a:xfrm>
            <a:off x="426127" y="428348"/>
            <a:ext cx="7324079" cy="36109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9C61E-0FA0-4C9C-B79F-01597FFF5C4E}"/>
              </a:ext>
            </a:extLst>
          </p:cNvPr>
          <p:cNvSpPr/>
          <p:nvPr/>
        </p:nvSpPr>
        <p:spPr>
          <a:xfrm>
            <a:off x="426128" y="4025162"/>
            <a:ext cx="7324078" cy="24044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377B4-FB7A-4A90-A51F-EB56CAD642CE}"/>
              </a:ext>
            </a:extLst>
          </p:cNvPr>
          <p:cNvSpPr txBox="1"/>
          <p:nvPr/>
        </p:nvSpPr>
        <p:spPr>
          <a:xfrm>
            <a:off x="559292" y="583706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Azimuth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01B3B-43D5-4148-9E74-43DA49898023}"/>
              </a:ext>
            </a:extLst>
          </p:cNvPr>
          <p:cNvSpPr txBox="1"/>
          <p:nvPr/>
        </p:nvSpPr>
        <p:spPr>
          <a:xfrm>
            <a:off x="435003" y="4232051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ASCT+B</a:t>
            </a:r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A96E8DCB-58E0-4D6F-8EC9-E2576D0B8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1" y="1311063"/>
            <a:ext cx="477634" cy="5447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43808-7584-4B23-A234-0623DC9E7B80}"/>
              </a:ext>
            </a:extLst>
          </p:cNvPr>
          <p:cNvSpPr txBox="1"/>
          <p:nvPr/>
        </p:nvSpPr>
        <p:spPr>
          <a:xfrm>
            <a:off x="435003" y="1855812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RDS reference file</a:t>
            </a:r>
          </a:p>
          <a:p>
            <a:pPr algn="ctr"/>
            <a:r>
              <a:rPr lang="en-US" sz="900" dirty="0"/>
              <a:t>for each organ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A9BFC28-AD50-4552-B4E6-E3CA726EA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60" y="2221403"/>
            <a:ext cx="540797" cy="5407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89511A-C20D-4CAA-89DD-97A6203F2810}"/>
              </a:ext>
            </a:extLst>
          </p:cNvPr>
          <p:cNvSpPr txBox="1"/>
          <p:nvPr/>
        </p:nvSpPr>
        <p:spPr>
          <a:xfrm>
            <a:off x="1442625" y="2755821"/>
            <a:ext cx="139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CSV Annotation files for </a:t>
            </a:r>
            <a:r>
              <a:rPr lang="en-US" sz="900" dirty="0" err="1"/>
              <a:t>CellTypes</a:t>
            </a:r>
            <a:r>
              <a:rPr lang="en-US" sz="900" dirty="0"/>
              <a:t> vs CT-IDs</a:t>
            </a:r>
          </a:p>
        </p:txBody>
      </p:sp>
      <p:pic>
        <p:nvPicPr>
          <p:cNvPr id="18" name="Picture 1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3B5764C-3801-4726-B8E5-137DD3D38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37" y="1271545"/>
            <a:ext cx="617147" cy="623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E014E4-B0BA-4A10-AF7D-C4831DEAE482}"/>
              </a:ext>
            </a:extLst>
          </p:cNvPr>
          <p:cNvSpPr txBox="1"/>
          <p:nvPr/>
        </p:nvSpPr>
        <p:spPr>
          <a:xfrm>
            <a:off x="2588084" y="1857296"/>
            <a:ext cx="1260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RDS reference Metadata of </a:t>
            </a:r>
            <a:r>
              <a:rPr lang="en-US" sz="900" dirty="0" err="1"/>
              <a:t>CellTypes</a:t>
            </a:r>
            <a:r>
              <a:rPr lang="en-US" sz="900" dirty="0"/>
              <a:t> with CT-IDs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559997-36E8-4F79-9B74-BB000AFE0651}"/>
              </a:ext>
            </a:extLst>
          </p:cNvPr>
          <p:cNvSpPr/>
          <p:nvPr/>
        </p:nvSpPr>
        <p:spPr>
          <a:xfrm>
            <a:off x="1870617" y="1300588"/>
            <a:ext cx="528456" cy="555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Left join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072CC9-6F7C-4D3A-AB01-115B440504E1}"/>
              </a:ext>
            </a:extLst>
          </p:cNvPr>
          <p:cNvCxnSpPr>
            <a:stCxn id="11" idx="3"/>
          </p:cNvCxnSpPr>
          <p:nvPr/>
        </p:nvCxnSpPr>
        <p:spPr>
          <a:xfrm flipV="1">
            <a:off x="1304135" y="1583437"/>
            <a:ext cx="560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A50864-1877-4E9C-B9CA-46B1819792DC}"/>
              </a:ext>
            </a:extLst>
          </p:cNvPr>
          <p:cNvCxnSpPr>
            <a:cxnSpLocks/>
            <a:stCxn id="20" idx="6"/>
            <a:endCxn id="18" idx="1"/>
          </p:cNvCxnSpPr>
          <p:nvPr/>
        </p:nvCxnSpPr>
        <p:spPr>
          <a:xfrm>
            <a:off x="2399073" y="1578200"/>
            <a:ext cx="505364" cy="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3FCA2-6ED3-497B-9683-3ECFD08D161E}"/>
              </a:ext>
            </a:extLst>
          </p:cNvPr>
          <p:cNvCxnSpPr>
            <a:cxnSpLocks/>
            <a:stCxn id="15" idx="0"/>
            <a:endCxn id="20" idx="4"/>
          </p:cNvCxnSpPr>
          <p:nvPr/>
        </p:nvCxnSpPr>
        <p:spPr>
          <a:xfrm flipH="1" flipV="1">
            <a:off x="2134845" y="1855812"/>
            <a:ext cx="7014" cy="36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Table Data Icons - Download Free Vector Icons | Noun Project">
            <a:extLst>
              <a:ext uri="{FF2B5EF4-FFF2-40B4-BE49-F238E27FC236}">
                <a16:creationId xmlns:a16="http://schemas.microsoft.com/office/drawing/2014/main" id="{8D18E3DB-7216-4A6E-A4CC-3C97724D5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3" r="2311" b="50000"/>
          <a:stretch/>
        </p:blipFill>
        <p:spPr bwMode="auto">
          <a:xfrm>
            <a:off x="2598627" y="583848"/>
            <a:ext cx="1260630" cy="291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0A78F51-0D8D-4BF1-9404-AEEC12B9C835}"/>
              </a:ext>
            </a:extLst>
          </p:cNvPr>
          <p:cNvSpPr txBox="1"/>
          <p:nvPr/>
        </p:nvSpPr>
        <p:spPr>
          <a:xfrm>
            <a:off x="2599008" y="836523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RDS Metadata of Biomarker names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87CA56-6C91-4809-AD23-308BFB80B289}"/>
              </a:ext>
            </a:extLst>
          </p:cNvPr>
          <p:cNvCxnSpPr>
            <a:endCxn id="1035" idx="1"/>
          </p:cNvCxnSpPr>
          <p:nvPr/>
        </p:nvCxnSpPr>
        <p:spPr>
          <a:xfrm flipV="1">
            <a:off x="1304135" y="729522"/>
            <a:ext cx="1294492" cy="839733"/>
          </a:xfrm>
          <a:prstGeom prst="bentConnector3">
            <a:avLst>
              <a:gd name="adj1" fmla="val 27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Shape&#10;&#10;Description automatically generated with low confidence">
            <a:extLst>
              <a:ext uri="{FF2B5EF4-FFF2-40B4-BE49-F238E27FC236}">
                <a16:creationId xmlns:a16="http://schemas.microsoft.com/office/drawing/2014/main" id="{68BD6192-2F7A-4138-89D0-87C48002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93" y="1067089"/>
            <a:ext cx="1085814" cy="97151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DE4667E-9FFA-4487-B09D-806796F6F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0" y="4837801"/>
            <a:ext cx="1246123" cy="124612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2509FA-22D1-476C-B50C-61EFD2271830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 flipV="1">
            <a:off x="3521584" y="1552848"/>
            <a:ext cx="1648509" cy="3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C78305-4D22-449D-A95F-5072B7C1F444}"/>
              </a:ext>
            </a:extLst>
          </p:cNvPr>
          <p:cNvSpPr txBox="1"/>
          <p:nvPr/>
        </p:nvSpPr>
        <p:spPr>
          <a:xfrm>
            <a:off x="5074648" y="1991115"/>
            <a:ext cx="1260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Azimuth Reference formatted as ASCT+B dataset</a:t>
            </a:r>
          </a:p>
        </p:txBody>
      </p:sp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8CE1E0BB-4B0C-4143-AB01-2DAC65320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93" y="2906624"/>
            <a:ext cx="1085814" cy="9715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937E66-A6F9-4F11-9C8E-5F1E81F95FCC}"/>
              </a:ext>
            </a:extLst>
          </p:cNvPr>
          <p:cNvSpPr txBox="1"/>
          <p:nvPr/>
        </p:nvSpPr>
        <p:spPr>
          <a:xfrm>
            <a:off x="5074648" y="3845003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Azimuth Summary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BB552D-98FB-4C39-8B59-365ABC44B2B3}"/>
              </a:ext>
            </a:extLst>
          </p:cNvPr>
          <p:cNvSpPr txBox="1"/>
          <p:nvPr/>
        </p:nvSpPr>
        <p:spPr>
          <a:xfrm>
            <a:off x="3753442" y="1333932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Data-wrangling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72EF0C-07A3-4E03-9BDA-A5E57860DD5F}"/>
              </a:ext>
            </a:extLst>
          </p:cNvPr>
          <p:cNvSpPr txBox="1"/>
          <p:nvPr/>
        </p:nvSpPr>
        <p:spPr>
          <a:xfrm>
            <a:off x="4288775" y="2687081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Aggregations</a:t>
            </a:r>
          </a:p>
        </p:txBody>
      </p:sp>
      <p:pic>
        <p:nvPicPr>
          <p:cNvPr id="48" name="Picture 4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9255954-763A-4AB5-ACFB-A678644E6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37" y="4962593"/>
            <a:ext cx="617147" cy="623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DBA95-C1F9-4940-B710-92B6418AA4E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304135" y="5274485"/>
            <a:ext cx="16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14FF7C04-78EE-4F03-AEB8-97A2A65F7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88" y="4788726"/>
            <a:ext cx="1085814" cy="9715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077093-2DFC-420D-AF9C-D52CD23331F6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3521584" y="5274485"/>
            <a:ext cx="1571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3247A6-E3FB-4414-AC73-E1476E74D868}"/>
              </a:ext>
            </a:extLst>
          </p:cNvPr>
          <p:cNvSpPr txBox="1"/>
          <p:nvPr/>
        </p:nvSpPr>
        <p:spPr>
          <a:xfrm>
            <a:off x="3615607" y="5010542"/>
            <a:ext cx="1398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Aggregations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D1D6456-117F-4CA3-8DB0-417DC1E4B450}"/>
              </a:ext>
            </a:extLst>
          </p:cNvPr>
          <p:cNvCxnSpPr>
            <a:stCxn id="54" idx="2"/>
            <a:endCxn id="30" idx="1"/>
          </p:cNvCxnSpPr>
          <p:nvPr/>
        </p:nvCxnSpPr>
        <p:spPr>
          <a:xfrm rot="5400000">
            <a:off x="4764659" y="2444042"/>
            <a:ext cx="1353776" cy="542907"/>
          </a:xfrm>
          <a:prstGeom prst="bentConnector4">
            <a:avLst>
              <a:gd name="adj1" fmla="val 32059"/>
              <a:gd name="adj2" fmla="val 142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EE3380-EEDA-49C8-8687-2DACC2E7D517}"/>
              </a:ext>
            </a:extLst>
          </p:cNvPr>
          <p:cNvSpPr txBox="1"/>
          <p:nvPr/>
        </p:nvSpPr>
        <p:spPr>
          <a:xfrm>
            <a:off x="5005580" y="5748700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ASCT+B Summary</a:t>
            </a:r>
          </a:p>
        </p:txBody>
      </p:sp>
      <p:pic>
        <p:nvPicPr>
          <p:cNvPr id="75" name="Picture 74" descr="Shape&#10;&#10;Description automatically generated with low confidence">
            <a:extLst>
              <a:ext uri="{FF2B5EF4-FFF2-40B4-BE49-F238E27FC236}">
                <a16:creationId xmlns:a16="http://schemas.microsoft.com/office/drawing/2014/main" id="{B247A8CB-2F70-48AB-AB84-6D59C67BD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42" y="3477208"/>
            <a:ext cx="1435304" cy="128422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BA07D8A-E88C-4A8F-A5D8-0CDED0C913C2}"/>
              </a:ext>
            </a:extLst>
          </p:cNvPr>
          <p:cNvSpPr txBox="1"/>
          <p:nvPr/>
        </p:nvSpPr>
        <p:spPr>
          <a:xfrm>
            <a:off x="8126079" y="4769512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Summary of counts:</a:t>
            </a:r>
          </a:p>
          <a:p>
            <a:pPr algn="ctr"/>
            <a:r>
              <a:rPr lang="en-US" sz="900" dirty="0"/>
              <a:t>Azimuth vs ASCT+B</a:t>
            </a:r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DF8D066-DF11-4BF9-BFEE-1E8EABF91409}"/>
              </a:ext>
            </a:extLst>
          </p:cNvPr>
          <p:cNvCxnSpPr>
            <a:stCxn id="30" idx="3"/>
            <a:endCxn id="75" idx="1"/>
          </p:cNvCxnSpPr>
          <p:nvPr/>
        </p:nvCxnSpPr>
        <p:spPr>
          <a:xfrm>
            <a:off x="6255907" y="3392383"/>
            <a:ext cx="1782835" cy="726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614CFCF0-A5B1-4C45-B40E-1DAF065E097D}"/>
              </a:ext>
            </a:extLst>
          </p:cNvPr>
          <p:cNvCxnSpPr>
            <a:stCxn id="50" idx="3"/>
            <a:endCxn id="75" idx="1"/>
          </p:cNvCxnSpPr>
          <p:nvPr/>
        </p:nvCxnSpPr>
        <p:spPr>
          <a:xfrm flipV="1">
            <a:off x="6178802" y="4119318"/>
            <a:ext cx="1859940" cy="1155167"/>
          </a:xfrm>
          <a:prstGeom prst="bentConnector3">
            <a:avLst>
              <a:gd name="adj1" fmla="val 52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9761A7A-7EE2-484F-A6B5-2831B61EA008}"/>
              </a:ext>
            </a:extLst>
          </p:cNvPr>
          <p:cNvSpPr txBox="1"/>
          <p:nvPr/>
        </p:nvSpPr>
        <p:spPr>
          <a:xfrm>
            <a:off x="2582695" y="5584893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ASCT+B dataset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D4CBB9-E5B3-4F32-A1E9-A6FF66C16D02}"/>
              </a:ext>
            </a:extLst>
          </p:cNvPr>
          <p:cNvSpPr txBox="1"/>
          <p:nvPr/>
        </p:nvSpPr>
        <p:spPr>
          <a:xfrm>
            <a:off x="466556" y="5968508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V1.1 ASCT+B datasets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BB16CB-1F81-4781-8E01-C4F722CBA4AA}"/>
              </a:ext>
            </a:extLst>
          </p:cNvPr>
          <p:cNvSpPr txBox="1"/>
          <p:nvPr/>
        </p:nvSpPr>
        <p:spPr>
          <a:xfrm>
            <a:off x="1511542" y="518220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Data-wrangling</a:t>
            </a:r>
          </a:p>
        </p:txBody>
      </p:sp>
      <p:pic>
        <p:nvPicPr>
          <p:cNvPr id="87" name="Picture 86" descr="Shape&#10;&#10;Description automatically generated with low confidence">
            <a:extLst>
              <a:ext uri="{FF2B5EF4-FFF2-40B4-BE49-F238E27FC236}">
                <a16:creationId xmlns:a16="http://schemas.microsoft.com/office/drawing/2014/main" id="{68BBC9D3-BD86-4856-96DA-C43D4860D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42" y="922654"/>
            <a:ext cx="1435304" cy="128422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8BD8A18-BD85-4F65-9965-E923398D327C}"/>
              </a:ext>
            </a:extLst>
          </p:cNvPr>
          <p:cNvSpPr txBox="1"/>
          <p:nvPr/>
        </p:nvSpPr>
        <p:spPr>
          <a:xfrm>
            <a:off x="8138493" y="2180461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Summary of </a:t>
            </a:r>
            <a:r>
              <a:rPr lang="en-US" sz="900" b="1" dirty="0" err="1"/>
              <a:t>celltypes</a:t>
            </a:r>
            <a:r>
              <a:rPr lang="en-US" sz="900" b="1" dirty="0"/>
              <a:t>:</a:t>
            </a:r>
          </a:p>
          <a:p>
            <a:pPr algn="ctr"/>
            <a:r>
              <a:rPr lang="en-US" sz="900" dirty="0"/>
              <a:t>Azimuth</a:t>
            </a: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51AC6FAE-8119-4B03-A75A-086012659314}"/>
              </a:ext>
            </a:extLst>
          </p:cNvPr>
          <p:cNvCxnSpPr>
            <a:stCxn id="54" idx="3"/>
            <a:endCxn id="87" idx="1"/>
          </p:cNvCxnSpPr>
          <p:nvPr/>
        </p:nvCxnSpPr>
        <p:spPr>
          <a:xfrm>
            <a:off x="6255907" y="1552848"/>
            <a:ext cx="1782835" cy="1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2056A171-C4A3-4165-BDEB-F772EF64C78A}"/>
              </a:ext>
            </a:extLst>
          </p:cNvPr>
          <p:cNvSpPr/>
          <p:nvPr/>
        </p:nvSpPr>
        <p:spPr>
          <a:xfrm>
            <a:off x="7216272" y="3858084"/>
            <a:ext cx="528456" cy="555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Left join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BABB7-5B25-458C-A298-29AF8924E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6157" y="3562863"/>
            <a:ext cx="2531199" cy="564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8806661-0E2D-477C-932A-490157F238C2}"/>
              </a:ext>
            </a:extLst>
          </p:cNvPr>
          <p:cNvSpPr txBox="1"/>
          <p:nvPr/>
        </p:nvSpPr>
        <p:spPr>
          <a:xfrm>
            <a:off x="9853528" y="4127581"/>
            <a:ext cx="217962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1" i="1" dirty="0"/>
              <a:t>CTwID.Missing.in.ASCTB</a:t>
            </a:r>
            <a:r>
              <a:rPr lang="en-US" sz="900" i="1" dirty="0"/>
              <a:t> </a:t>
            </a:r>
            <a:r>
              <a:rPr lang="en-US" sz="900" dirty="0"/>
              <a:t>=</a:t>
            </a:r>
          </a:p>
          <a:p>
            <a:pPr algn="ctr"/>
            <a:r>
              <a:rPr lang="en-US" sz="900" dirty="0"/>
              <a:t>Set(Azimuth CT.IDs)</a:t>
            </a:r>
          </a:p>
          <a:p>
            <a:pPr algn="ctr"/>
            <a:r>
              <a:rPr lang="en-US" sz="900" dirty="0"/>
              <a:t>minus</a:t>
            </a:r>
          </a:p>
          <a:p>
            <a:pPr algn="ctr"/>
            <a:r>
              <a:rPr lang="en-US" sz="900" dirty="0"/>
              <a:t>Set(ASCT+B CT.IDs)</a:t>
            </a:r>
            <a:endParaRPr lang="en-US" sz="900" i="1" dirty="0"/>
          </a:p>
          <a:p>
            <a:pPr marL="228600" indent="-228600" algn="ctr">
              <a:buAutoNum type="arabicPeriod"/>
            </a:pPr>
            <a:endParaRPr lang="en-US" sz="900" i="1" dirty="0"/>
          </a:p>
          <a:p>
            <a:pPr marL="228600" indent="-228600" algn="ctr">
              <a:buAutoNum type="arabicPeriod"/>
            </a:pPr>
            <a:endParaRPr lang="en-US" sz="900" i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1" i="1" dirty="0"/>
              <a:t>BGwID.Missing.in.ASCTB</a:t>
            </a:r>
            <a:r>
              <a:rPr lang="en-US" sz="900" i="1" dirty="0"/>
              <a:t> </a:t>
            </a:r>
            <a:r>
              <a:rPr lang="en-US" sz="900" dirty="0"/>
              <a:t>= </a:t>
            </a:r>
          </a:p>
          <a:p>
            <a:pPr algn="ctr"/>
            <a:r>
              <a:rPr lang="en-US" sz="900" dirty="0"/>
              <a:t>a. </a:t>
            </a:r>
            <a:r>
              <a:rPr lang="en-US" sz="900" dirty="0" err="1"/>
              <a:t>Missing.BGs</a:t>
            </a:r>
            <a:r>
              <a:rPr lang="en-US" sz="900" dirty="0"/>
              <a:t> = Set(Azimuth BGs) minus Set(ASCT+B BGs)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b. </a:t>
            </a:r>
            <a:r>
              <a:rPr lang="en-US" sz="900" dirty="0" err="1"/>
              <a:t>MissingBG.IDs</a:t>
            </a:r>
            <a:r>
              <a:rPr lang="en-US" sz="900" dirty="0"/>
              <a:t> = </a:t>
            </a:r>
            <a:r>
              <a:rPr lang="en-US" sz="900" dirty="0" err="1"/>
              <a:t>get_all_biomarker_ids</a:t>
            </a:r>
            <a:r>
              <a:rPr lang="en-US" sz="900" dirty="0"/>
              <a:t>(</a:t>
            </a:r>
            <a:r>
              <a:rPr lang="en-US" sz="900" dirty="0" err="1"/>
              <a:t>Missing.BGs</a:t>
            </a:r>
            <a:r>
              <a:rPr lang="en-US" sz="900" dirty="0"/>
              <a:t>)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c. </a:t>
            </a:r>
            <a:r>
              <a:rPr lang="en-US" sz="900" dirty="0" err="1"/>
              <a:t>BGwID.Missing.in.ASCTB</a:t>
            </a:r>
            <a:r>
              <a:rPr lang="en-US" sz="900" dirty="0"/>
              <a:t> =</a:t>
            </a:r>
          </a:p>
          <a:p>
            <a:pPr algn="ctr"/>
            <a:r>
              <a:rPr lang="en-US" sz="900" dirty="0"/>
              <a:t>Set(</a:t>
            </a:r>
            <a:r>
              <a:rPr lang="en-US" sz="900" dirty="0" err="1"/>
              <a:t>MissingBG.IDs</a:t>
            </a:r>
            <a:r>
              <a:rPr lang="en-US" sz="900" dirty="0"/>
              <a:t>) </a:t>
            </a:r>
          </a:p>
          <a:p>
            <a:pPr algn="ctr"/>
            <a:r>
              <a:rPr lang="en-US" sz="900" dirty="0"/>
              <a:t>minus</a:t>
            </a:r>
          </a:p>
          <a:p>
            <a:pPr algn="ctr"/>
            <a:r>
              <a:rPr lang="en-US" sz="900" dirty="0"/>
              <a:t>Set(ASCT+B BG.IDs)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364BD-54DF-4AFF-B761-B00B1DA6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85" y="5917830"/>
            <a:ext cx="574509" cy="56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6CFFC8D-C1C4-41A2-B323-9CD20D4F6B0A}"/>
              </a:ext>
            </a:extLst>
          </p:cNvPr>
          <p:cNvCxnSpPr>
            <a:cxnSpLocks/>
            <a:stCxn id="1026" idx="0"/>
          </p:cNvCxnSpPr>
          <p:nvPr/>
        </p:nvCxnSpPr>
        <p:spPr>
          <a:xfrm rot="5400000" flipH="1" flipV="1">
            <a:off x="9363687" y="5182453"/>
            <a:ext cx="169130" cy="130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3C12FDF-8F88-4FD3-8309-6DD9715A154D}"/>
              </a:ext>
            </a:extLst>
          </p:cNvPr>
          <p:cNvCxnSpPr>
            <a:cxnSpLocks/>
            <a:endCxn id="1026" idx="0"/>
          </p:cNvCxnSpPr>
          <p:nvPr/>
        </p:nvCxnSpPr>
        <p:spPr>
          <a:xfrm rot="10800000" flipV="1">
            <a:off x="8797440" y="5748262"/>
            <a:ext cx="1286184" cy="16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F42D3ED-DD90-4D7A-8CAA-DE7E052E76A2}"/>
              </a:ext>
            </a:extLst>
          </p:cNvPr>
          <p:cNvSpPr txBox="1"/>
          <p:nvPr/>
        </p:nvSpPr>
        <p:spPr>
          <a:xfrm>
            <a:off x="8546097" y="5428453"/>
            <a:ext cx="15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GET IDs for </a:t>
            </a:r>
          </a:p>
          <a:p>
            <a:pPr algn="ctr"/>
            <a:r>
              <a:rPr lang="en-US" sz="900" dirty="0"/>
              <a:t>Azimuth BGs not in ASCT+B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CCB71F-AB25-422F-9296-5668954F9381}"/>
              </a:ext>
            </a:extLst>
          </p:cNvPr>
          <p:cNvSpPr txBox="1"/>
          <p:nvPr/>
        </p:nvSpPr>
        <p:spPr>
          <a:xfrm>
            <a:off x="8185037" y="6429652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HGNC Rest API to retrieve BG.IDs</a:t>
            </a: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09EC81BD-3EE8-47E3-BDBD-CD96F5E55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20" y="5864116"/>
            <a:ext cx="540797" cy="540797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B0DB66F-253D-40FF-97A4-B5C849AB5930}"/>
              </a:ext>
            </a:extLst>
          </p:cNvPr>
          <p:cNvCxnSpPr>
            <a:stCxn id="1026" idx="0"/>
            <a:endCxn id="58" idx="3"/>
          </p:cNvCxnSpPr>
          <p:nvPr/>
        </p:nvCxnSpPr>
        <p:spPr>
          <a:xfrm rot="16200000" flipH="1" flipV="1">
            <a:off x="8166086" y="5503160"/>
            <a:ext cx="216685" cy="1046023"/>
          </a:xfrm>
          <a:prstGeom prst="bentConnector4">
            <a:avLst>
              <a:gd name="adj1" fmla="val -78310"/>
              <a:gd name="adj2" fmla="val 63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860C8C-DA9C-4D44-BCF1-FC5CA49CB2E6}"/>
              </a:ext>
            </a:extLst>
          </p:cNvPr>
          <p:cNvSpPr txBox="1"/>
          <p:nvPr/>
        </p:nvSpPr>
        <p:spPr>
          <a:xfrm>
            <a:off x="6865449" y="6407085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Local Cache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6776D8-40A9-4231-8A67-4BEAF8026D1B}"/>
              </a:ext>
            </a:extLst>
          </p:cNvPr>
          <p:cNvSpPr txBox="1"/>
          <p:nvPr/>
        </p:nvSpPr>
        <p:spPr>
          <a:xfrm>
            <a:off x="10345645" y="155873"/>
            <a:ext cx="11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Intuitions: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C3E4849-E953-46D3-A6A9-5D2C51F649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2582" y="972676"/>
            <a:ext cx="2353854" cy="402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FA4C971-749F-4BA0-8439-F65BEE9C901B}"/>
              </a:ext>
            </a:extLst>
          </p:cNvPr>
          <p:cNvSpPr txBox="1"/>
          <p:nvPr/>
        </p:nvSpPr>
        <p:spPr>
          <a:xfrm>
            <a:off x="9849694" y="1374942"/>
            <a:ext cx="21796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1" i="1" dirty="0"/>
              <a:t>Annotation-.Level</a:t>
            </a:r>
            <a:r>
              <a:rPr lang="en-US" sz="900" i="1" dirty="0"/>
              <a:t> </a:t>
            </a:r>
            <a:r>
              <a:rPr lang="en-US" sz="900" dirty="0"/>
              <a:t>=</a:t>
            </a:r>
          </a:p>
          <a:p>
            <a:pPr algn="ctr"/>
            <a:r>
              <a:rPr lang="en-US" sz="900" dirty="0"/>
              <a:t>Highest level at which </a:t>
            </a:r>
            <a:r>
              <a:rPr lang="en-US" sz="900" dirty="0" err="1"/>
              <a:t>CellType</a:t>
            </a:r>
            <a:r>
              <a:rPr lang="en-US" sz="900" dirty="0"/>
              <a:t> exists in Azimuth reference.</a:t>
            </a:r>
          </a:p>
          <a:p>
            <a:pPr marL="228600" indent="-228600" algn="ctr">
              <a:buAutoNum type="arabicPeriod"/>
            </a:pPr>
            <a:endParaRPr lang="en-US" sz="900" i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1" i="1" dirty="0" err="1"/>
              <a:t>Num.Cells</a:t>
            </a:r>
            <a:r>
              <a:rPr lang="en-US" sz="900" i="1" dirty="0"/>
              <a:t> </a:t>
            </a:r>
            <a:r>
              <a:rPr lang="en-US" sz="900" dirty="0"/>
              <a:t>= </a:t>
            </a:r>
          </a:p>
          <a:p>
            <a:pPr algn="ctr"/>
            <a:r>
              <a:rPr lang="en-US" sz="900" dirty="0"/>
              <a:t>Group Azimuth reference by CT1, CT2, …, sum(Protein-Sequences)</a:t>
            </a:r>
          </a:p>
        </p:txBody>
      </p:sp>
    </p:spTree>
    <p:extLst>
      <p:ext uri="{BB962C8B-B14F-4D97-AF65-F5344CB8AC3E}">
        <p14:creationId xmlns:p14="http://schemas.microsoft.com/office/powerpoint/2010/main" val="340861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223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50</cp:revision>
  <dcterms:created xsi:type="dcterms:W3CDTF">2021-11-10T14:48:06Z</dcterms:created>
  <dcterms:modified xsi:type="dcterms:W3CDTF">2021-11-14T15:50:45Z</dcterms:modified>
</cp:coreProperties>
</file>