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335" r:id="rId6"/>
    <p:sldId id="369" r:id="rId7"/>
    <p:sldId id="370" r:id="rId8"/>
    <p:sldId id="342" r:id="rId9"/>
    <p:sldId id="358" r:id="rId10"/>
    <p:sldId id="340" r:id="rId11"/>
    <p:sldId id="359" r:id="rId12"/>
    <p:sldId id="269" r:id="rId13"/>
    <p:sldId id="367" r:id="rId14"/>
    <p:sldId id="368" r:id="rId15"/>
    <p:sldId id="341" r:id="rId16"/>
    <p:sldId id="355" r:id="rId17"/>
    <p:sldId id="366" r:id="rId18"/>
    <p:sldId id="33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89442" autoAdjust="0"/>
  </p:normalViewPr>
  <p:slideViewPr>
    <p:cSldViewPr>
      <p:cViewPr varScale="1">
        <p:scale>
          <a:sx n="113" d="100"/>
          <a:sy n="113" d="100"/>
        </p:scale>
        <p:origin x="132" y="18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78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/>
              <a:t>September 10,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/>
              <a:t>September 10,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/>
              <a:t>September 10,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603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/>
              <a:t>September 10,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/>
              <a:t>September 10,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/>
              <a:t>September 10, 2019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/>
              <a:t>September 10,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/>
              <a:t>September 10,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5.212.161.114:443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88E8AB-0737-4790-A5A9-B2B8B20B5EDC}"/>
              </a:ext>
            </a:extLst>
          </p:cNvPr>
          <p:cNvSpPr txBox="1"/>
          <p:nvPr/>
        </p:nvSpPr>
        <p:spPr>
          <a:xfrm>
            <a:off x="381000" y="2895600"/>
            <a:ext cx="11277600" cy="3581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dirty="0" err="1" smtClean="0">
                <a:latin typeface="Arial Black" panose="020B0A04020102020204" pitchFamily="34" charset="0"/>
              </a:rPr>
              <a:t>GitInsights</a:t>
            </a:r>
            <a:endParaRPr lang="en-GB" sz="4800" b="1" dirty="0">
              <a:latin typeface="Arial Black" panose="020B0A04020102020204" pitchFamily="34" charset="0"/>
            </a:endParaRPr>
          </a:p>
          <a:p>
            <a:pPr algn="ctr">
              <a:lnSpc>
                <a:spcPct val="90000"/>
              </a:lnSpc>
            </a:pPr>
            <a:endParaRPr lang="en-GB" sz="4800" b="1" dirty="0"/>
          </a:p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01A9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guiding light towards better software design and architecture</a:t>
            </a:r>
            <a:endParaRPr lang="en-US" sz="2800" b="1" dirty="0">
              <a:solidFill>
                <a:srgbClr val="01A9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5688C5-2806-4375-B4A4-6E507622DB60}"/>
              </a:ext>
            </a:extLst>
          </p:cNvPr>
          <p:cNvSpPr txBox="1"/>
          <p:nvPr/>
        </p:nvSpPr>
        <p:spPr>
          <a:xfrm>
            <a:off x="1562099" y="4953000"/>
            <a:ext cx="8915400" cy="114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Rupesh Shantamurty</a:t>
            </a:r>
            <a:r>
              <a:rPr lang="en-US" b="1" dirty="0"/>
              <a:t>, Divya C </a:t>
            </a:r>
            <a:r>
              <a:rPr lang="en-US" b="1" dirty="0" smtClean="0"/>
              <a:t>Nambiar, Avinash </a:t>
            </a:r>
            <a:r>
              <a:rPr lang="en-US" b="1" dirty="0"/>
              <a:t>Upadhya, Vikrant Mah </a:t>
            </a:r>
            <a:r>
              <a:rPr lang="en-US" b="1" dirty="0" smtClean="0"/>
              <a:t>Dhimate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 smtClean="0"/>
              <a:t>August 21, </a:t>
            </a:r>
            <a:r>
              <a:rPr lang="en-US" dirty="0"/>
              <a:t>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1692" y="1995058"/>
            <a:ext cx="2716216" cy="432463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93414" y="2057400"/>
            <a:ext cx="2452771" cy="307777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err="1" smtClean="0">
                <a:ln w="0">
                  <a:solidFill>
                    <a:schemeClr val="tx1"/>
                  </a:solidFill>
                </a:ln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OneView's</a:t>
            </a:r>
            <a:r>
              <a:rPr lang="en-US" sz="1400" dirty="0" smtClean="0">
                <a:ln w="0">
                  <a:solidFill>
                    <a:schemeClr val="tx1"/>
                  </a:solidFill>
                </a:ln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PI-09 Hackathon </a:t>
            </a:r>
            <a:endParaRPr lang="en-GB" sz="1400" dirty="0">
              <a:ln w="0">
                <a:solidFill>
                  <a:schemeClr val="tx1"/>
                </a:solidFill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Insights : (</a:t>
            </a:r>
            <a:r>
              <a:rPr lang="en-US" dirty="0" err="1" smtClean="0"/>
              <a:t>Avinash</a:t>
            </a:r>
            <a:r>
              <a:rPr lang="en-US" dirty="0" smtClean="0"/>
              <a:t> has this with hardcoded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762000" y="1524000"/>
            <a:ext cx="8382000" cy="44195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1219200"/>
            <a:ext cx="7694104" cy="54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762000" y="1524000"/>
            <a:ext cx="8382000" cy="44195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2" y="1117285"/>
            <a:ext cx="5919634" cy="55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EC204-D071-48CE-8A54-056DAD3B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3D227-D78D-4787-B957-3A6D94CD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3505359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Insight Demo:</a:t>
            </a:r>
            <a:endParaRPr lang="en-US" sz="2400" b="1" dirty="0"/>
          </a:p>
          <a:p>
            <a:pPr marL="0" indent="0">
              <a:buNone/>
            </a:pPr>
            <a:r>
              <a:rPr lang="en-US" sz="1400" b="1" dirty="0"/>
              <a:t>Link: </a:t>
            </a:r>
            <a:r>
              <a:rPr lang="en-US" sz="1400" dirty="0">
                <a:hlinkClick r:id="rId2"/>
              </a:rPr>
              <a:t>http://15.212.161.114:443</a:t>
            </a:r>
            <a:r>
              <a:rPr lang="en-US" sz="1400" dirty="0" smtClean="0">
                <a:hlinkClick r:id="rId2"/>
              </a:rPr>
              <a:t>/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170C3-3040-42A8-A7D0-D5C7610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799" cy="576263"/>
          </a:xfrm>
        </p:spPr>
        <p:txBody>
          <a:bodyPr/>
          <a:lstStyle/>
          <a:p>
            <a:r>
              <a:rPr lang="en-US" dirty="0" smtClean="0"/>
              <a:t>Summary &amp; Planned Improvements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EC204-D071-48CE-8A54-056DAD3B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Insights</a:t>
            </a:r>
            <a:r>
              <a:rPr lang="en-US" sz="2400" dirty="0"/>
              <a:t> Summary and </a:t>
            </a:r>
            <a:r>
              <a:rPr lang="en-US" sz="2400" dirty="0" smtClean="0"/>
              <a:t>Next steps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170C3-3040-42A8-A7D0-D5C7610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C4CFC64-1267-4500-A7D9-6ED19C879021}"/>
              </a:ext>
            </a:extLst>
          </p:cNvPr>
          <p:cNvSpPr>
            <a:spLocks noGrp="1"/>
          </p:cNvSpPr>
          <p:nvPr/>
        </p:nvSpPr>
        <p:spPr>
          <a:xfrm>
            <a:off x="722745" y="84918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F84ACD-622A-4B39-9D35-E9EF31209AB9}"/>
              </a:ext>
            </a:extLst>
          </p:cNvPr>
          <p:cNvSpPr txBox="1"/>
          <p:nvPr/>
        </p:nvSpPr>
        <p:spPr>
          <a:xfrm>
            <a:off x="762000" y="1600200"/>
            <a:ext cx="5029200" cy="3505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b="1" dirty="0" smtClean="0"/>
              <a:t>Summary</a:t>
            </a:r>
            <a:endParaRPr lang="en-US" dirty="0"/>
          </a:p>
          <a:p>
            <a:pPr marL="285750" indent="-285750" fontAlgn="ctr">
              <a:buFont typeface="Wingdings" panose="05000000000000000000" pitchFamily="2" charset="2"/>
              <a:buChar char="§"/>
            </a:pPr>
            <a:r>
              <a:rPr lang="en-US" dirty="0" smtClean="0"/>
              <a:t>Dashboard shows a heat-map of the </a:t>
            </a:r>
          </a:p>
          <a:p>
            <a:pPr fontAlgn="ctr"/>
            <a:r>
              <a:rPr lang="en-US" dirty="0" smtClean="0"/>
              <a:t>     modified packages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 smtClean="0"/>
              <a:t>Next Steps</a:t>
            </a:r>
            <a:endParaRPr lang="en-US" dirty="0"/>
          </a:p>
          <a:p>
            <a:pPr marL="285750" indent="-285750" fontAlgn="ctr">
              <a:buFont typeface="Wingdings" panose="05000000000000000000" pitchFamily="2" charset="2"/>
              <a:buChar char="§"/>
            </a:pPr>
            <a:r>
              <a:rPr lang="en-US" dirty="0" smtClean="0"/>
              <a:t>Frequency analysis view</a:t>
            </a:r>
            <a:endParaRPr lang="en-US" dirty="0"/>
          </a:p>
          <a:p>
            <a:pPr marL="285750" indent="-285750" fontAlgn="ctr">
              <a:buFont typeface="Wingdings" panose="05000000000000000000" pitchFamily="2" charset="2"/>
              <a:buChar char="§"/>
            </a:pPr>
            <a:r>
              <a:rPr lang="en-US" dirty="0" smtClean="0"/>
              <a:t>Display most linked modules</a:t>
            </a:r>
            <a:endParaRPr lang="en-US" dirty="0"/>
          </a:p>
          <a:p>
            <a:pPr marL="285750" indent="-285750" fontAlgn="ctr">
              <a:buFont typeface="Wingdings" panose="05000000000000000000" pitchFamily="2" charset="2"/>
              <a:buChar char="§"/>
            </a:pPr>
            <a:r>
              <a:rPr lang="en-US" dirty="0" smtClean="0"/>
              <a:t>Prior art search </a:t>
            </a:r>
            <a:r>
              <a:rPr lang="en-US" dirty="0"/>
              <a:t>&amp;</a:t>
            </a:r>
            <a:r>
              <a:rPr lang="en-US" dirty="0" smtClean="0"/>
              <a:t> disclosure 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27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8011" cy="576263"/>
          </a:xfrm>
        </p:spPr>
        <p:txBody>
          <a:bodyPr/>
          <a:lstStyle/>
          <a:p>
            <a:r>
              <a:rPr lang="en-US" dirty="0" smtClean="0"/>
              <a:t>Overview and </a:t>
            </a:r>
            <a:r>
              <a:rPr lang="en-US" dirty="0" err="1" smtClean="0"/>
              <a:t>WorkFlow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feel that the software that you work on should have been architected differently ?</a:t>
            </a:r>
          </a:p>
          <a:p>
            <a:r>
              <a:rPr lang="en-US" dirty="0" smtClean="0"/>
              <a:t>This should have been designed like this instead of the current design ?</a:t>
            </a:r>
          </a:p>
          <a:p>
            <a:r>
              <a:rPr lang="en-US" dirty="0" smtClean="0"/>
              <a:t>Which modules are the trouble makers in my software ?</a:t>
            </a:r>
          </a:p>
          <a:p>
            <a:r>
              <a:rPr lang="en-US" dirty="0"/>
              <a:t>Where should I start changing my software?</a:t>
            </a:r>
          </a:p>
          <a:p>
            <a:r>
              <a:rPr lang="en-US" dirty="0" smtClean="0"/>
              <a:t>Do I have enough justification to start making design level changes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- </a:t>
            </a:r>
            <a:r>
              <a:rPr lang="en-US" dirty="0" err="1" smtClean="0"/>
              <a:t>GitInsights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the trends during software development</a:t>
            </a:r>
          </a:p>
          <a:p>
            <a:r>
              <a:rPr lang="en-US" dirty="0" smtClean="0"/>
              <a:t>Decision to redesign / re-architect can be taken based on certain trends like :</a:t>
            </a:r>
          </a:p>
          <a:p>
            <a:pPr lvl="1"/>
            <a:r>
              <a:rPr lang="en-US" dirty="0" smtClean="0"/>
              <a:t>Most modified modules ( if lines of code changed is more than double of lines of code in the module) </a:t>
            </a:r>
            <a:r>
              <a:rPr lang="en-US" dirty="0" smtClean="0">
                <a:sym typeface="Wingdings" panose="05000000000000000000" pitchFamily="2" charset="2"/>
              </a:rPr>
              <a:t> Demo target we generated a heat map of the modules modified</a:t>
            </a:r>
            <a:endParaRPr lang="en-US" dirty="0" smtClean="0"/>
          </a:p>
          <a:p>
            <a:pPr lvl="1"/>
            <a:r>
              <a:rPr lang="en-US" dirty="0" smtClean="0"/>
              <a:t>Most frequently changed modules</a:t>
            </a:r>
          </a:p>
          <a:p>
            <a:pPr lvl="1"/>
            <a:r>
              <a:rPr lang="en-US" dirty="0" smtClean="0"/>
              <a:t>Changes to a module requires changes to many other modules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loose / tight  coupling between modules</a:t>
            </a:r>
            <a:endParaRPr lang="en-US" dirty="0"/>
          </a:p>
          <a:p>
            <a:pPr lvl="1"/>
            <a:r>
              <a:rPr lang="en-US" dirty="0" smtClean="0"/>
              <a:t>More trends , yet to identify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EC204-D071-48CE-8A54-056DAD3B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3D227-D78D-4787-B957-3A6D94CD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142999"/>
            <a:ext cx="11277759" cy="55200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Insights will </a:t>
            </a:r>
            <a:r>
              <a:rPr lang="en-US" sz="2000" b="1" dirty="0"/>
              <a:t>extend </a:t>
            </a:r>
            <a:r>
              <a:rPr lang="en-US" sz="2000" b="1" dirty="0" err="1"/>
              <a:t>git</a:t>
            </a:r>
            <a:r>
              <a:rPr lang="en-US" sz="2000" b="1" dirty="0"/>
              <a:t>-stats </a:t>
            </a:r>
            <a:r>
              <a:rPr lang="en-US" sz="2000" b="1" dirty="0" smtClean="0"/>
              <a:t>with deeper </a:t>
            </a:r>
            <a:r>
              <a:rPr lang="en-US" sz="2000" b="1" dirty="0"/>
              <a:t>lever of </a:t>
            </a:r>
            <a:r>
              <a:rPr lang="en-US" sz="2000" b="1" dirty="0" smtClean="0"/>
              <a:t>analytics in addition to which it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will have an interactive dashboard </a:t>
            </a:r>
          </a:p>
          <a:p>
            <a:pPr marL="0" indent="0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Help </a:t>
            </a:r>
            <a:r>
              <a:rPr lang="en-US" sz="1800" dirty="0"/>
              <a:t>to </a:t>
            </a:r>
            <a:r>
              <a:rPr lang="en-US" sz="1800" dirty="0" smtClean="0"/>
              <a:t>filter </a:t>
            </a:r>
            <a:r>
              <a:rPr lang="en-US" sz="1800" dirty="0"/>
              <a:t>specific commits between date range with the help </a:t>
            </a:r>
            <a:r>
              <a:rPr lang="en-US" sz="1800" dirty="0" smtClean="0"/>
              <a:t>of </a:t>
            </a:r>
            <a:r>
              <a:rPr lang="en-US" sz="1800" b="1" dirty="0" smtClean="0"/>
              <a:t>interactive </a:t>
            </a:r>
            <a:r>
              <a:rPr lang="en-US" sz="1800" b="1" dirty="0"/>
              <a:t>dashboard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Help developers </a:t>
            </a:r>
            <a:r>
              <a:rPr lang="en-US" sz="1800" dirty="0" smtClean="0"/>
              <a:t>in </a:t>
            </a:r>
            <a:r>
              <a:rPr lang="en-US" sz="1800" b="1" dirty="0" smtClean="0"/>
              <a:t>project segregation and devolution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Help developers be </a:t>
            </a:r>
            <a:r>
              <a:rPr lang="en-US" sz="1800" b="1" dirty="0"/>
              <a:t>more aware </a:t>
            </a:r>
            <a:r>
              <a:rPr lang="en-US" sz="1800" dirty="0"/>
              <a:t>of </a:t>
            </a:r>
            <a:r>
              <a:rPr lang="en-US" sz="1800" dirty="0" smtClean="0"/>
              <a:t>Number of classes, LoC and RM wise distribution of code base and 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Help developers to develop </a:t>
            </a:r>
            <a:r>
              <a:rPr lang="en-US" sz="1800" b="1" dirty="0" smtClean="0"/>
              <a:t>higher-quality and optimized code</a:t>
            </a:r>
          </a:p>
          <a:p>
            <a:pPr marL="228600" lvl="1" indent="0">
              <a:buNone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 </a:t>
            </a:r>
            <a:r>
              <a:rPr lang="en-US" b="1" dirty="0" err="1" smtClean="0"/>
              <a:t>Git</a:t>
            </a:r>
            <a:r>
              <a:rPr lang="en-US" b="1" dirty="0" smtClean="0"/>
              <a:t>-stats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commit per day/month/year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Top n authors by commit with LoC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File count trend, LoC trend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170C3-3040-42A8-A7D0-D5C7610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EC204-D071-48CE-8A54-056DAD3B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High Level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170C3-3040-42A8-A7D0-D5C7610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D34CC81-F749-4E9A-9B28-E743B2738235}"/>
              </a:ext>
            </a:extLst>
          </p:cNvPr>
          <p:cNvSpPr/>
          <p:nvPr/>
        </p:nvSpPr>
        <p:spPr bwMode="ltGray">
          <a:xfrm>
            <a:off x="7829283" y="3815048"/>
            <a:ext cx="1737360" cy="99225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  T        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N      Analytics       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         Engine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1214966-8E8B-45E3-93A9-055BD71525EE}"/>
              </a:ext>
            </a:extLst>
          </p:cNvPr>
          <p:cNvSpPr/>
          <p:nvPr/>
        </p:nvSpPr>
        <p:spPr bwMode="ltGray">
          <a:xfrm>
            <a:off x="7829283" y="2619100"/>
            <a:ext cx="1737360" cy="99669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rtlCol="0" anchor="ctr"/>
          <a:lstStyle/>
          <a:p>
            <a:pPr algn="ctr">
              <a:lnSpc>
                <a:spcPct val="90000"/>
              </a:lnSpc>
            </a:pPr>
            <a:endParaRPr lang="en-US" sz="1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 Operation Handler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08295C0-1D28-4BB3-B288-8B87A28505DD}"/>
              </a:ext>
            </a:extLst>
          </p:cNvPr>
          <p:cNvSpPr/>
          <p:nvPr/>
        </p:nvSpPr>
        <p:spPr bwMode="ltGray">
          <a:xfrm>
            <a:off x="5940931" y="3815047"/>
            <a:ext cx="1735055" cy="99225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Response Generator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DD68F4D-E23A-423B-AF21-63DBEFEA1015}"/>
              </a:ext>
            </a:extLst>
          </p:cNvPr>
          <p:cNvSpPr/>
          <p:nvPr/>
        </p:nvSpPr>
        <p:spPr bwMode="ltGray">
          <a:xfrm>
            <a:off x="5940932" y="2619100"/>
            <a:ext cx="1735054" cy="99669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</a:rPr>
              <a:t>File System Handler</a:t>
            </a:r>
            <a:endParaRPr lang="en-US" sz="1550" dirty="0">
              <a:solidFill>
                <a:srgbClr val="0070C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21014AD7-8863-4294-A8E5-6AB1499628F4}"/>
              </a:ext>
            </a:extLst>
          </p:cNvPr>
          <p:cNvSpPr/>
          <p:nvPr/>
        </p:nvSpPr>
        <p:spPr bwMode="ltGray">
          <a:xfrm>
            <a:off x="7160133" y="3200400"/>
            <a:ext cx="1295400" cy="1219200"/>
          </a:xfrm>
          <a:prstGeom prst="ellipse">
            <a:avLst/>
          </a:prstGeom>
          <a:solidFill>
            <a:srgbClr val="01A982"/>
          </a:solidFill>
          <a:ln w="1270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err="1" smtClean="0">
                <a:solidFill>
                  <a:schemeClr val="tx1"/>
                </a:solidFill>
              </a:rPr>
              <a:t>Git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Repository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ight Arrow 2">
            <a:extLst>
              <a:ext uri="{FF2B5EF4-FFF2-40B4-BE49-F238E27FC236}">
                <a16:creationId xmlns="" xmlns:a16="http://schemas.microsoft.com/office/drawing/2014/main" id="{2C571D67-BF95-4470-B73B-7C966337E605}"/>
              </a:ext>
            </a:extLst>
          </p:cNvPr>
          <p:cNvSpPr/>
          <p:nvPr/>
        </p:nvSpPr>
        <p:spPr bwMode="ltGray">
          <a:xfrm>
            <a:off x="3455881" y="2619100"/>
            <a:ext cx="2164020" cy="9906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7F166CB-E37C-4DAC-B1B7-4222CA490768}"/>
              </a:ext>
            </a:extLst>
          </p:cNvPr>
          <p:cNvSpPr txBox="1"/>
          <p:nvPr/>
        </p:nvSpPr>
        <p:spPr>
          <a:xfrm>
            <a:off x="3550803" y="2885800"/>
            <a:ext cx="1574783" cy="4572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 smtClean="0"/>
              <a:t>User Interface</a:t>
            </a:r>
          </a:p>
          <a:p>
            <a:pPr algn="ctr">
              <a:lnSpc>
                <a:spcPct val="90000"/>
              </a:lnSpc>
            </a:pPr>
            <a:r>
              <a:rPr lang="en-US" sz="1400" b="1" dirty="0" smtClean="0"/>
              <a:t>(REST Based)</a:t>
            </a:r>
            <a:endParaRPr lang="en-GB" sz="1600" b="1" dirty="0"/>
          </a:p>
        </p:txBody>
      </p:sp>
      <p:sp>
        <p:nvSpPr>
          <p:cNvPr id="33" name="Right Arrow 15">
            <a:extLst>
              <a:ext uri="{FF2B5EF4-FFF2-40B4-BE49-F238E27FC236}">
                <a16:creationId xmlns="" xmlns:a16="http://schemas.microsoft.com/office/drawing/2014/main" id="{58A22A5C-506A-4ABF-821C-5B42F24277F2}"/>
              </a:ext>
            </a:extLst>
          </p:cNvPr>
          <p:cNvSpPr/>
          <p:nvPr/>
        </p:nvSpPr>
        <p:spPr bwMode="ltGray">
          <a:xfrm flipH="1">
            <a:off x="3346121" y="3819752"/>
            <a:ext cx="2167128" cy="98755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41AD22A-713F-42DB-AC3E-F19E54FA4DEA}"/>
              </a:ext>
            </a:extLst>
          </p:cNvPr>
          <p:cNvSpPr txBox="1"/>
          <p:nvPr/>
        </p:nvSpPr>
        <p:spPr>
          <a:xfrm flipH="1">
            <a:off x="3904867" y="4176447"/>
            <a:ext cx="1083564" cy="32349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400" b="1" dirty="0" smtClean="0"/>
              <a:t>Response</a:t>
            </a:r>
            <a:endParaRPr lang="en-GB" sz="1400" b="1" dirty="0"/>
          </a:p>
        </p:txBody>
      </p:sp>
      <p:sp>
        <p:nvSpPr>
          <p:cNvPr id="3" name="Rectangle 2"/>
          <p:cNvSpPr/>
          <p:nvPr/>
        </p:nvSpPr>
        <p:spPr bwMode="ltGray">
          <a:xfrm>
            <a:off x="5666546" y="1905000"/>
            <a:ext cx="181096" cy="388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7F166CB-E37C-4DAC-B1B7-4222CA490768}"/>
              </a:ext>
            </a:extLst>
          </p:cNvPr>
          <p:cNvSpPr txBox="1"/>
          <p:nvPr/>
        </p:nvSpPr>
        <p:spPr>
          <a:xfrm>
            <a:off x="4988431" y="1595153"/>
            <a:ext cx="1905000" cy="4572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Flask Micro Service</a:t>
            </a:r>
            <a:endParaRPr lang="en-GB" sz="1600" b="1" dirty="0"/>
          </a:p>
        </p:txBody>
      </p:sp>
      <p:pic>
        <p:nvPicPr>
          <p:cNvPr id="1026" name="Picture 2" descr="Image result for expandable tree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78937" y="2937985"/>
            <a:ext cx="1874715" cy="16437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EC204-D071-48CE-8A54-056DAD3B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A170C3-3040-42A8-A7D0-D5C7610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C4CFC64-1267-4500-A7D9-6ED19C879021}"/>
              </a:ext>
            </a:extLst>
          </p:cNvPr>
          <p:cNvSpPr>
            <a:spLocks noGrp="1"/>
          </p:cNvSpPr>
          <p:nvPr/>
        </p:nvSpPr>
        <p:spPr>
          <a:xfrm>
            <a:off x="790021" y="830132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EA5D377-D57B-477E-9EC2-AC6BE28CC225}"/>
              </a:ext>
            </a:extLst>
          </p:cNvPr>
          <p:cNvSpPr>
            <a:spLocks noGrp="1"/>
          </p:cNvSpPr>
          <p:nvPr/>
        </p:nvSpPr>
        <p:spPr>
          <a:xfrm>
            <a:off x="534908" y="84918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="" xmlns:a16="http://schemas.microsoft.com/office/drawing/2014/main" id="{13947994-390B-45A8-929D-F332248B6E9B}"/>
              </a:ext>
            </a:extLst>
          </p:cNvPr>
          <p:cNvSpPr/>
          <p:nvPr/>
        </p:nvSpPr>
        <p:spPr>
          <a:xfrm>
            <a:off x="4347924" y="2979082"/>
            <a:ext cx="1499750" cy="83091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</a:rPr>
              <a:t>Gate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="" xmlns:a16="http://schemas.microsoft.com/office/drawing/2014/main" id="{920E2606-F8BF-48B6-A83B-61C5EFF5C2BC}"/>
              </a:ext>
            </a:extLst>
          </p:cNvPr>
          <p:cNvSpPr/>
          <p:nvPr/>
        </p:nvSpPr>
        <p:spPr>
          <a:xfrm>
            <a:off x="7707650" y="3051464"/>
            <a:ext cx="1524000" cy="68579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white"/>
                </a:solidFill>
              </a:rPr>
              <a:t>Post-gate Tests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073CF4D-55BD-4443-8CF2-B843D5471DD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65494" y="3387829"/>
            <a:ext cx="1682430" cy="670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059684E9-C121-4EB2-835B-45DB3F9F875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47674" y="3394364"/>
            <a:ext cx="1859976" cy="17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30818DB-9F95-4175-A3CB-C54747BD5A13}"/>
              </a:ext>
            </a:extLst>
          </p:cNvPr>
          <p:cNvCxnSpPr>
            <a:cxnSpLocks/>
          </p:cNvCxnSpPr>
          <p:nvPr/>
        </p:nvCxnSpPr>
        <p:spPr>
          <a:xfrm>
            <a:off x="3506709" y="1214275"/>
            <a:ext cx="0" cy="45368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="" xmlns:a16="http://schemas.microsoft.com/office/drawing/2014/main" id="{7EAE276F-50B8-4F6F-8232-B32FAEE128D7}"/>
              </a:ext>
            </a:extLst>
          </p:cNvPr>
          <p:cNvSpPr txBox="1"/>
          <p:nvPr/>
        </p:nvSpPr>
        <p:spPr>
          <a:xfrm>
            <a:off x="1296908" y="5475421"/>
            <a:ext cx="2224007" cy="3157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 smtClean="0"/>
              <a:t>User </a:t>
            </a:r>
            <a:r>
              <a:rPr lang="en-US" b="1" dirty="0"/>
              <a:t>Interface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TextBox 35">
            <a:extLst>
              <a:ext uri="{FF2B5EF4-FFF2-40B4-BE49-F238E27FC236}">
                <a16:creationId xmlns="" xmlns:a16="http://schemas.microsoft.com/office/drawing/2014/main" id="{4E74F09A-045B-4893-BE14-F3F64E2B2F12}"/>
              </a:ext>
            </a:extLst>
          </p:cNvPr>
          <p:cNvSpPr txBox="1"/>
          <p:nvPr/>
        </p:nvSpPr>
        <p:spPr>
          <a:xfrm>
            <a:off x="4738606" y="5440227"/>
            <a:ext cx="1476382" cy="3108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prstClr val="black"/>
                </a:solidFill>
              </a:rPr>
              <a:t>Automation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="" xmlns:a16="http://schemas.microsoft.com/office/drawing/2014/main" id="{F5C06520-72A7-44D7-9E0F-676ACAAA6976}"/>
              </a:ext>
            </a:extLst>
          </p:cNvPr>
          <p:cNvSpPr txBox="1"/>
          <p:nvPr/>
        </p:nvSpPr>
        <p:spPr>
          <a:xfrm>
            <a:off x="7628435" y="5452574"/>
            <a:ext cx="1134547" cy="2985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prstClr val="black"/>
                </a:solidFill>
              </a:rPr>
              <a:t>Analytics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Rounded Rectangle 41">
            <a:extLst>
              <a:ext uri="{FF2B5EF4-FFF2-40B4-BE49-F238E27FC236}">
                <a16:creationId xmlns="" xmlns:a16="http://schemas.microsoft.com/office/drawing/2014/main" id="{3CB766B4-A226-4A4E-9F61-9D095BD93D4C}"/>
              </a:ext>
            </a:extLst>
          </p:cNvPr>
          <p:cNvSpPr/>
          <p:nvPr/>
        </p:nvSpPr>
        <p:spPr>
          <a:xfrm>
            <a:off x="4343401" y="1931606"/>
            <a:ext cx="1504273" cy="878206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</a:rPr>
              <a:t>Presubmit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6FDA386-EB98-408A-B327-11A105E47DB5}"/>
              </a:ext>
            </a:extLst>
          </p:cNvPr>
          <p:cNvCxnSpPr>
            <a:cxnSpLocks/>
          </p:cNvCxnSpPr>
          <p:nvPr/>
        </p:nvCxnSpPr>
        <p:spPr>
          <a:xfrm>
            <a:off x="6859508" y="1066800"/>
            <a:ext cx="0" cy="46892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9D495C3-97FB-4E7F-BDCC-F853DB166CAA}"/>
              </a:ext>
            </a:extLst>
          </p:cNvPr>
          <p:cNvCxnSpPr>
            <a:cxnSpLocks/>
          </p:cNvCxnSpPr>
          <p:nvPr/>
        </p:nvCxnSpPr>
        <p:spPr>
          <a:xfrm>
            <a:off x="722745" y="5367055"/>
            <a:ext cx="92594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5E6B6B-662F-47D5-A85D-1ED793E6B977}"/>
              </a:ext>
            </a:extLst>
          </p:cNvPr>
          <p:cNvSpPr txBox="1"/>
          <p:nvPr/>
        </p:nvSpPr>
        <p:spPr>
          <a:xfrm>
            <a:off x="2754036" y="3162878"/>
            <a:ext cx="1913838" cy="152661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 smtClean="0"/>
              <a:t>REST Request</a:t>
            </a:r>
            <a:endParaRPr lang="en-US" sz="1400" b="1" dirty="0"/>
          </a:p>
        </p:txBody>
      </p:sp>
      <p:sp>
        <p:nvSpPr>
          <p:cNvPr id="43" name="Rounded Rectangle 7">
            <a:extLst>
              <a:ext uri="{FF2B5EF4-FFF2-40B4-BE49-F238E27FC236}">
                <a16:creationId xmlns="" xmlns:a16="http://schemas.microsoft.com/office/drawing/2014/main" id="{132BB94B-E0C7-4FC1-B9A0-873321958AD0}"/>
              </a:ext>
            </a:extLst>
          </p:cNvPr>
          <p:cNvSpPr/>
          <p:nvPr/>
        </p:nvSpPr>
        <p:spPr>
          <a:xfrm>
            <a:off x="4347924" y="2962002"/>
            <a:ext cx="1499750" cy="83091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</a:rPr>
              <a:t>Gate</a:t>
            </a:r>
          </a:p>
        </p:txBody>
      </p:sp>
      <p:sp>
        <p:nvSpPr>
          <p:cNvPr id="44" name="Rounded Rectangle 8">
            <a:extLst>
              <a:ext uri="{FF2B5EF4-FFF2-40B4-BE49-F238E27FC236}">
                <a16:creationId xmlns="" xmlns:a16="http://schemas.microsoft.com/office/drawing/2014/main" id="{E071D880-608E-4CAB-9D03-843F3B98FC33}"/>
              </a:ext>
            </a:extLst>
          </p:cNvPr>
          <p:cNvSpPr/>
          <p:nvPr/>
        </p:nvSpPr>
        <p:spPr>
          <a:xfrm>
            <a:off x="7707650" y="3034384"/>
            <a:ext cx="1524000" cy="68579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prstClr val="white"/>
                </a:solidFill>
              </a:rPr>
              <a:t>Post-gate Tests</a:t>
            </a:r>
          </a:p>
        </p:txBody>
      </p:sp>
      <p:sp>
        <p:nvSpPr>
          <p:cNvPr id="45" name="Rounded Rectangle 41">
            <a:extLst>
              <a:ext uri="{FF2B5EF4-FFF2-40B4-BE49-F238E27FC236}">
                <a16:creationId xmlns="" xmlns:a16="http://schemas.microsoft.com/office/drawing/2014/main" id="{A04FA72F-F5FE-4DFC-B4D6-BE664C222BA0}"/>
              </a:ext>
            </a:extLst>
          </p:cNvPr>
          <p:cNvSpPr/>
          <p:nvPr/>
        </p:nvSpPr>
        <p:spPr>
          <a:xfrm>
            <a:off x="4343401" y="1914526"/>
            <a:ext cx="1504273" cy="878206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</a:rPr>
              <a:t>Presubmit</a:t>
            </a:r>
          </a:p>
        </p:txBody>
      </p:sp>
      <p:sp>
        <p:nvSpPr>
          <p:cNvPr id="47" name="Rounded Rectangle 6">
            <a:extLst>
              <a:ext uri="{FF2B5EF4-FFF2-40B4-BE49-F238E27FC236}">
                <a16:creationId xmlns="" xmlns:a16="http://schemas.microsoft.com/office/drawing/2014/main" id="{E55D8422-4099-455C-8386-7B9645A6BA85}"/>
              </a:ext>
            </a:extLst>
          </p:cNvPr>
          <p:cNvSpPr/>
          <p:nvPr/>
        </p:nvSpPr>
        <p:spPr>
          <a:xfrm>
            <a:off x="694072" y="2840195"/>
            <a:ext cx="1904992" cy="852364"/>
          </a:xfrm>
          <a:prstGeom prst="round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prstClr val="white"/>
                </a:solidFill>
              </a:rPr>
              <a:t>D3 Visualization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prstClr val="white"/>
                </a:solidFill>
              </a:rPr>
              <a:t>Library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ounded Rectangle 7">
            <a:extLst>
              <a:ext uri="{FF2B5EF4-FFF2-40B4-BE49-F238E27FC236}">
                <a16:creationId xmlns="" xmlns:a16="http://schemas.microsoft.com/office/drawing/2014/main" id="{CC5D4117-F12D-4BCC-BDBD-D55D8542D6BA}"/>
              </a:ext>
            </a:extLst>
          </p:cNvPr>
          <p:cNvSpPr/>
          <p:nvPr/>
        </p:nvSpPr>
        <p:spPr>
          <a:xfrm>
            <a:off x="4347924" y="2981570"/>
            <a:ext cx="1499750" cy="830910"/>
          </a:xfrm>
          <a:prstGeom prst="round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prstClr val="white"/>
                </a:solidFill>
              </a:rPr>
              <a:t>Local </a:t>
            </a:r>
            <a:r>
              <a:rPr lang="en-US" dirty="0" err="1" smtClean="0">
                <a:solidFill>
                  <a:prstClr val="white"/>
                </a:solidFill>
              </a:rPr>
              <a:t>Git</a:t>
            </a:r>
            <a:r>
              <a:rPr lang="en-US" dirty="0" smtClean="0">
                <a:solidFill>
                  <a:prstClr val="white"/>
                </a:solidFill>
              </a:rPr>
              <a:t> Repository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Rounded Rectangle 8">
            <a:extLst>
              <a:ext uri="{FF2B5EF4-FFF2-40B4-BE49-F238E27FC236}">
                <a16:creationId xmlns="" xmlns:a16="http://schemas.microsoft.com/office/drawing/2014/main" id="{641615E7-8365-4FF8-8F4D-54E91B7CDF23}"/>
              </a:ext>
            </a:extLst>
          </p:cNvPr>
          <p:cNvSpPr/>
          <p:nvPr/>
        </p:nvSpPr>
        <p:spPr>
          <a:xfrm>
            <a:off x="7707650" y="3053952"/>
            <a:ext cx="1524000" cy="685799"/>
          </a:xfrm>
          <a:prstGeom prst="round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r>
              <a:rPr lang="en-US" sz="1200" dirty="0" smtClean="0">
                <a:solidFill>
                  <a:prstClr val="white"/>
                </a:solidFill>
              </a:rPr>
              <a:t> Commit/RM/LoC Analysis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0" name="Rounded Rectangle 41">
            <a:extLst>
              <a:ext uri="{FF2B5EF4-FFF2-40B4-BE49-F238E27FC236}">
                <a16:creationId xmlns="" xmlns:a16="http://schemas.microsoft.com/office/drawing/2014/main" id="{3F16BCBA-3F9B-470D-A9D5-1B9A858294C6}"/>
              </a:ext>
            </a:extLst>
          </p:cNvPr>
          <p:cNvSpPr/>
          <p:nvPr/>
        </p:nvSpPr>
        <p:spPr>
          <a:xfrm>
            <a:off x="4343401" y="1934094"/>
            <a:ext cx="1504273" cy="878206"/>
          </a:xfrm>
          <a:prstGeom prst="round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prstClr val="white"/>
                </a:solidFill>
              </a:rPr>
              <a:t>Auto Rebase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6B6584FC-DA3D-44A2-8878-357B833B5469}"/>
              </a:ext>
            </a:extLst>
          </p:cNvPr>
          <p:cNvSpPr/>
          <p:nvPr/>
        </p:nvSpPr>
        <p:spPr>
          <a:xfrm>
            <a:off x="4667874" y="1388680"/>
            <a:ext cx="183896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/>
              <a:t>Git</a:t>
            </a:r>
            <a:r>
              <a:rPr lang="en-US" b="1" dirty="0" smtClean="0"/>
              <a:t> Repository </a:t>
            </a:r>
          </a:p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BDDDE606-42ED-4224-A28D-A981A5B0A917}"/>
              </a:ext>
            </a:extLst>
          </p:cNvPr>
          <p:cNvSpPr/>
          <p:nvPr/>
        </p:nvSpPr>
        <p:spPr>
          <a:xfrm>
            <a:off x="8077200" y="1391019"/>
            <a:ext cx="13516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/>
              <a:t>Git</a:t>
            </a:r>
            <a:r>
              <a:rPr lang="en-US" b="1" dirty="0" smtClean="0"/>
              <a:t>-python</a:t>
            </a:r>
            <a:endParaRPr lang="en-US" b="1" dirty="0"/>
          </a:p>
        </p:txBody>
      </p:sp>
      <p:sp>
        <p:nvSpPr>
          <p:cNvPr id="78" name="Arc 77">
            <a:extLst>
              <a:ext uri="{FF2B5EF4-FFF2-40B4-BE49-F238E27FC236}">
                <a16:creationId xmlns="" xmlns:a16="http://schemas.microsoft.com/office/drawing/2014/main" id="{7FE94F6E-CDD4-431F-9EAB-5FE37FD84522}"/>
              </a:ext>
            </a:extLst>
          </p:cNvPr>
          <p:cNvSpPr/>
          <p:nvPr/>
        </p:nvSpPr>
        <p:spPr>
          <a:xfrm flipV="1">
            <a:off x="1905000" y="3465316"/>
            <a:ext cx="6404106" cy="1007279"/>
          </a:xfrm>
          <a:prstGeom prst="arc">
            <a:avLst>
              <a:gd name="adj1" fmla="val 10623688"/>
              <a:gd name="adj2" fmla="val 244621"/>
            </a:avLst>
          </a:prstGeom>
          <a:ln w="25400">
            <a:solidFill>
              <a:schemeClr val="tx1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57">
            <a:extLst>
              <a:ext uri="{FF2B5EF4-FFF2-40B4-BE49-F238E27FC236}">
                <a16:creationId xmlns="" xmlns:a16="http://schemas.microsoft.com/office/drawing/2014/main" id="{8512E9E7-35A8-42CC-8E74-D34EC42EC145}"/>
              </a:ext>
            </a:extLst>
          </p:cNvPr>
          <p:cNvSpPr txBox="1"/>
          <p:nvPr/>
        </p:nvSpPr>
        <p:spPr>
          <a:xfrm>
            <a:off x="6443552" y="3158994"/>
            <a:ext cx="1013319" cy="179526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 smtClean="0"/>
              <a:t>process</a:t>
            </a:r>
            <a:endParaRPr lang="en-US" sz="1400" b="1" dirty="0"/>
          </a:p>
        </p:txBody>
      </p:sp>
      <p:sp>
        <p:nvSpPr>
          <p:cNvPr id="38" name="Arc 37">
            <a:extLst>
              <a:ext uri="{FF2B5EF4-FFF2-40B4-BE49-F238E27FC236}">
                <a16:creationId xmlns="" xmlns:a16="http://schemas.microsoft.com/office/drawing/2014/main" id="{7FE94F6E-CDD4-431F-9EAB-5FE37FD84522}"/>
              </a:ext>
            </a:extLst>
          </p:cNvPr>
          <p:cNvSpPr/>
          <p:nvPr/>
        </p:nvSpPr>
        <p:spPr>
          <a:xfrm rot="4866402" flipV="1">
            <a:off x="3746115" y="2269843"/>
            <a:ext cx="872092" cy="1001642"/>
          </a:xfrm>
          <a:prstGeom prst="arc">
            <a:avLst>
              <a:gd name="adj1" fmla="val 9188137"/>
              <a:gd name="adj2" fmla="val 244621"/>
            </a:avLst>
          </a:prstGeom>
          <a:ln w="25400">
            <a:solidFill>
              <a:schemeClr val="tx1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="" xmlns:a16="http://schemas.microsoft.com/office/drawing/2014/main" id="{7FE94F6E-CDD4-431F-9EAB-5FE37FD84522}"/>
              </a:ext>
            </a:extLst>
          </p:cNvPr>
          <p:cNvSpPr/>
          <p:nvPr/>
        </p:nvSpPr>
        <p:spPr>
          <a:xfrm rot="4866402" flipH="1">
            <a:off x="5609054" y="2250401"/>
            <a:ext cx="872092" cy="1001642"/>
          </a:xfrm>
          <a:prstGeom prst="arc">
            <a:avLst>
              <a:gd name="adj1" fmla="val 9188137"/>
              <a:gd name="adj2" fmla="val 244621"/>
            </a:avLst>
          </a:prstGeom>
          <a:ln w="25400">
            <a:solidFill>
              <a:schemeClr val="tx1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57">
            <a:extLst>
              <a:ext uri="{FF2B5EF4-FFF2-40B4-BE49-F238E27FC236}">
                <a16:creationId xmlns="" xmlns:a16="http://schemas.microsoft.com/office/drawing/2014/main" id="{6F5E6B6B-662F-47D5-A85D-1ED793E6B977}"/>
              </a:ext>
            </a:extLst>
          </p:cNvPr>
          <p:cNvSpPr txBox="1"/>
          <p:nvPr/>
        </p:nvSpPr>
        <p:spPr>
          <a:xfrm>
            <a:off x="4293224" y="4194505"/>
            <a:ext cx="1554450" cy="162861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 smtClean="0"/>
              <a:t>REST Response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790021" y="1431987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D3 Dynamic, </a:t>
            </a:r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interactive </a:t>
            </a:r>
            <a:r>
              <a:rPr lang="en-US" b="1" dirty="0">
                <a:solidFill>
                  <a:prstClr val="black"/>
                </a:solidFill>
              </a:rPr>
              <a:t>graphs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5A1E8E0-D0EF-4B7A-B0DD-C02D34866543}"/>
              </a:ext>
            </a:extLst>
          </p:cNvPr>
          <p:cNvSpPr txBox="1"/>
          <p:nvPr/>
        </p:nvSpPr>
        <p:spPr>
          <a:xfrm>
            <a:off x="7064209" y="4772035"/>
            <a:ext cx="3124199" cy="8520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err="1" smtClean="0"/>
              <a:t>Analyse</a:t>
            </a:r>
            <a:r>
              <a:rPr lang="en-US" sz="1200" dirty="0" smtClean="0"/>
              <a:t> commits in specific period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Get detailed information for </a:t>
            </a:r>
            <a:r>
              <a:rPr lang="en-US" sz="1200" dirty="0" err="1" smtClean="0"/>
              <a:t>commit,user</a:t>
            </a:r>
            <a:r>
              <a:rPr lang="en-US" sz="1200" dirty="0" smtClean="0"/>
              <a:t> etc.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Find frequently changed areas/RMs/Projects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5A1E8E0-D0EF-4B7A-B0DD-C02D34866543}"/>
              </a:ext>
            </a:extLst>
          </p:cNvPr>
          <p:cNvSpPr txBox="1"/>
          <p:nvPr/>
        </p:nvSpPr>
        <p:spPr>
          <a:xfrm>
            <a:off x="3694547" y="4815951"/>
            <a:ext cx="3124199" cy="8520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Shell script for automation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5A1E8E0-D0EF-4B7A-B0DD-C02D34866543}"/>
              </a:ext>
            </a:extLst>
          </p:cNvPr>
          <p:cNvSpPr txBox="1"/>
          <p:nvPr/>
        </p:nvSpPr>
        <p:spPr>
          <a:xfrm>
            <a:off x="914125" y="4772035"/>
            <a:ext cx="3124199" cy="8520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D3 for interactive visualizations</a:t>
            </a:r>
            <a:endParaRPr lang="en-US" sz="12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Flask </a:t>
            </a:r>
            <a:r>
              <a:rPr lang="en-US" sz="1200" dirty="0" err="1" smtClean="0"/>
              <a:t>Microservice</a:t>
            </a:r>
            <a:r>
              <a:rPr lang="en-US" sz="12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 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87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8011" cy="5762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Insights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6" y="990599"/>
            <a:ext cx="9658974" cy="518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Events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3" id="{63E8648D-8241-48F6-AA16-BC86B6D20611}" vid="{9D39ACB5-61BC-4EDD-8CB2-097BE9495F0E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461A09986F7A49AB917C767B0E736B" ma:contentTypeVersion="13" ma:contentTypeDescription="Create a new document." ma:contentTypeScope="" ma:versionID="4452239ff99f8ce17b787b3fc6c4ced2">
  <xsd:schema xmlns:xsd="http://www.w3.org/2001/XMLSchema" xmlns:xs="http://www.w3.org/2001/XMLSchema" xmlns:p="http://schemas.microsoft.com/office/2006/metadata/properties" xmlns:ns2="2aabfaf7-7659-45fd-8963-d984993a4b7e" xmlns:ns3="20208afe-58f4-42bf-a892-6b0e1518bae8" xmlns:ns4="http://schemas.microsoft.com/sharepoint/v4" targetNamespace="http://schemas.microsoft.com/office/2006/metadata/properties" ma:root="true" ma:fieldsID="aae39888f2f644f5701debb9d831a56e" ns2:_="" ns3:_="" ns4:_="">
    <xsd:import namespace="2aabfaf7-7659-45fd-8963-d984993a4b7e"/>
    <xsd:import namespace="20208afe-58f4-42bf-a892-6b0e1518bae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IconOverlay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bfaf7-7659-45fd-8963-d984993a4b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08afe-58f4-42bf-a892-6b0e1518b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01FDC7-D8A0-4766-A839-B6FB057A4B74}">
  <ds:schemaRefs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schemas.openxmlformats.org/package/2006/metadata/core-properties"/>
    <ds:schemaRef ds:uri="2aabfaf7-7659-45fd-8963-d984993a4b7e"/>
    <ds:schemaRef ds:uri="http://schemas.microsoft.com/office/2006/documentManagement/types"/>
    <ds:schemaRef ds:uri="20208afe-58f4-42bf-a892-6b0e1518bae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347403-12EB-4DFF-9AE7-1EEEE8CA9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abfaf7-7659-45fd-8963-d984993a4b7e"/>
    <ds:schemaRef ds:uri="20208afe-58f4-42bf-a892-6b0e1518bae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C19F8A-FC41-4DCF-8980-5850DA968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445</Words>
  <Application>Microsoft Office PowerPoint</Application>
  <PresentationFormat>Widescreen</PresentationFormat>
  <Paragraphs>123</Paragraphs>
  <Slides>15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Wingdings</vt:lpstr>
      <vt:lpstr>HPE_Events_Arial_16x9_v5</vt:lpstr>
      <vt:lpstr>PowerPoint Presentation</vt:lpstr>
      <vt:lpstr>Overview and WorkFlow</vt:lpstr>
      <vt:lpstr>Problems addressed</vt:lpstr>
      <vt:lpstr>Our Solution - GitInsights</vt:lpstr>
      <vt:lpstr>How it will help?</vt:lpstr>
      <vt:lpstr>Project High Level Design</vt:lpstr>
      <vt:lpstr>Development Workflow</vt:lpstr>
      <vt:lpstr>Demo</vt:lpstr>
      <vt:lpstr>Git Insights :</vt:lpstr>
      <vt:lpstr>Git Insights : (Avinash has this with hardcoded json)</vt:lpstr>
      <vt:lpstr>Git Stats :</vt:lpstr>
      <vt:lpstr>Deployment</vt:lpstr>
      <vt:lpstr>Summary &amp; Planned Improvements</vt:lpstr>
      <vt:lpstr>Git Insights Summary and Next steps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paul.hoke@hpe.com</dc:creator>
  <cp:lastModifiedBy>Dhimate, Vikrant Mah</cp:lastModifiedBy>
  <cp:revision>144</cp:revision>
  <dcterms:created xsi:type="dcterms:W3CDTF">2017-07-17T20:34:06Z</dcterms:created>
  <dcterms:modified xsi:type="dcterms:W3CDTF">2019-09-10T11:38:43Z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2244148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0x01010031461A09986F7A49AB917C767B0E736B</vt:lpwstr>
  </property>
</Properties>
</file>