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7" r:id="rId4"/>
    <p:sldId id="261" r:id="rId5"/>
    <p:sldId id="256" r:id="rId6"/>
    <p:sldId id="262" r:id="rId7"/>
    <p:sldId id="257" r:id="rId8"/>
    <p:sldId id="258" r:id="rId9"/>
    <p:sldId id="263" r:id="rId10"/>
    <p:sldId id="259" r:id="rId11"/>
    <p:sldId id="26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D235A2-2F38-442C-9D43-AE485432441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206250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235A2-2F38-442C-9D43-AE485432441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46607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235A2-2F38-442C-9D43-AE485432441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405997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235A2-2F38-442C-9D43-AE485432441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260690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235A2-2F38-442C-9D43-AE485432441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348471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D235A2-2F38-442C-9D43-AE485432441C}"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118186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D235A2-2F38-442C-9D43-AE485432441C}"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376599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D235A2-2F38-442C-9D43-AE485432441C}"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735309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235A2-2F38-442C-9D43-AE485432441C}"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122380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235A2-2F38-442C-9D43-AE485432441C}"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88192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235A2-2F38-442C-9D43-AE485432441C}"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BC4ED-4768-44A7-BB56-7D80A622E4B5}" type="slidenum">
              <a:rPr lang="en-US" smtClean="0"/>
              <a:t>‹#›</a:t>
            </a:fld>
            <a:endParaRPr lang="en-US"/>
          </a:p>
        </p:txBody>
      </p:sp>
    </p:spTree>
    <p:extLst>
      <p:ext uri="{BB962C8B-B14F-4D97-AF65-F5344CB8AC3E}">
        <p14:creationId xmlns:p14="http://schemas.microsoft.com/office/powerpoint/2010/main" val="102928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35A2-2F38-442C-9D43-AE485432441C}" type="datetimeFigureOut">
              <a:rPr lang="en-US" smtClean="0"/>
              <a:t>11/14/2019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BC4ED-4768-44A7-BB56-7D80A622E4B5}" type="slidenum">
              <a:rPr lang="en-US" smtClean="0"/>
              <a:t>‹#›</a:t>
            </a:fld>
            <a:endParaRPr lang="en-US"/>
          </a:p>
        </p:txBody>
      </p:sp>
    </p:spTree>
    <p:extLst>
      <p:ext uri="{BB962C8B-B14F-4D97-AF65-F5344CB8AC3E}">
        <p14:creationId xmlns:p14="http://schemas.microsoft.com/office/powerpoint/2010/main" val="332222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09424" y="373380"/>
            <a:ext cx="3738235" cy="369332"/>
          </a:xfrm>
          <a:prstGeom prst="rect">
            <a:avLst/>
          </a:prstGeom>
        </p:spPr>
        <p:txBody>
          <a:bodyPr wrap="square">
            <a:spAutoFit/>
          </a:bodyPr>
          <a:lstStyle/>
          <a:p>
            <a:r>
              <a:rPr lang="en-US" b="1" i="0" dirty="0" smtClean="0">
                <a:solidFill>
                  <a:srgbClr val="232A3D"/>
                </a:solidFill>
                <a:effectLst/>
                <a:latin typeface="merriweather"/>
              </a:rPr>
              <a:t>Math in Data Science</a:t>
            </a:r>
            <a:endParaRPr lang="en-US" b="1" i="0" dirty="0">
              <a:solidFill>
                <a:srgbClr val="232A3D"/>
              </a:solidFill>
              <a:effectLst/>
              <a:latin typeface="merriweather"/>
            </a:endParaRPr>
          </a:p>
        </p:txBody>
      </p:sp>
      <p:sp>
        <p:nvSpPr>
          <p:cNvPr id="6" name="Rectangle 5"/>
          <p:cNvSpPr/>
          <p:nvPr/>
        </p:nvSpPr>
        <p:spPr>
          <a:xfrm>
            <a:off x="163345" y="857488"/>
            <a:ext cx="5083508" cy="369332"/>
          </a:xfrm>
          <a:prstGeom prst="rect">
            <a:avLst/>
          </a:prstGeom>
        </p:spPr>
        <p:txBody>
          <a:bodyPr wrap="none">
            <a:spAutoFit/>
          </a:bodyPr>
          <a:lstStyle/>
          <a:p>
            <a:r>
              <a:rPr lang="en-US" b="1" i="0" dirty="0" smtClean="0">
                <a:solidFill>
                  <a:srgbClr val="0070C0"/>
                </a:solidFill>
                <a:effectLst/>
                <a:latin typeface="medium-content-sans-serif-font"/>
              </a:rPr>
              <a:t>Functions, Variables, Equations, and Graphs</a:t>
            </a:r>
            <a:endParaRPr lang="en-US" b="1" i="0" dirty="0">
              <a:solidFill>
                <a:srgbClr val="0070C0"/>
              </a:solidFill>
              <a:effectLst/>
              <a:latin typeface="medium-content-sans-serif-font"/>
            </a:endParaRPr>
          </a:p>
        </p:txBody>
      </p:sp>
      <p:sp>
        <p:nvSpPr>
          <p:cNvPr id="7" name="Rectangle 6"/>
          <p:cNvSpPr/>
          <p:nvPr/>
        </p:nvSpPr>
        <p:spPr>
          <a:xfrm>
            <a:off x="163345" y="1273492"/>
            <a:ext cx="1210588" cy="369332"/>
          </a:xfrm>
          <a:prstGeom prst="rect">
            <a:avLst/>
          </a:prstGeom>
        </p:spPr>
        <p:txBody>
          <a:bodyPr wrap="none">
            <a:spAutoFit/>
          </a:bodyPr>
          <a:lstStyle/>
          <a:p>
            <a:r>
              <a:rPr lang="en-US" b="1" i="0" dirty="0" smtClean="0">
                <a:solidFill>
                  <a:srgbClr val="0070C0"/>
                </a:solidFill>
                <a:effectLst/>
                <a:latin typeface="medium-content-sans-serif-font"/>
              </a:rPr>
              <a:t>Statistics</a:t>
            </a:r>
            <a:endParaRPr lang="en-US" b="1" i="0" dirty="0">
              <a:solidFill>
                <a:srgbClr val="0070C0"/>
              </a:solidFill>
              <a:effectLst/>
              <a:latin typeface="medium-content-sans-serif-font"/>
            </a:endParaRPr>
          </a:p>
        </p:txBody>
      </p:sp>
      <p:sp>
        <p:nvSpPr>
          <p:cNvPr id="8" name="Rectangle 7"/>
          <p:cNvSpPr/>
          <p:nvPr/>
        </p:nvSpPr>
        <p:spPr>
          <a:xfrm>
            <a:off x="256872" y="1648300"/>
            <a:ext cx="11277600" cy="2308324"/>
          </a:xfrm>
          <a:prstGeom prst="rect">
            <a:avLst/>
          </a:prstGeom>
        </p:spPr>
        <p:txBody>
          <a:bodyPr wrap="square">
            <a:spAutoFit/>
          </a:bodyPr>
          <a:lstStyle/>
          <a:p>
            <a:pPr>
              <a:buFont typeface="Arial" panose="020B0604020202020204" pitchFamily="34" charset="0"/>
              <a:buChar char="•"/>
            </a:pPr>
            <a:r>
              <a:rPr lang="en-US" b="0" i="0" dirty="0" smtClean="0">
                <a:effectLst/>
                <a:latin typeface="medium-content-serif-font"/>
              </a:rPr>
              <a:t>Data summaries and descriptive statistics, </a:t>
            </a:r>
            <a:r>
              <a:rPr lang="en-US" b="1" i="0" dirty="0" smtClean="0">
                <a:effectLst/>
                <a:latin typeface="medium-content-serif-font"/>
              </a:rPr>
              <a:t>central tendency</a:t>
            </a:r>
            <a:r>
              <a:rPr lang="en-US" b="0" i="0" dirty="0" smtClean="0">
                <a:effectLst/>
                <a:latin typeface="medium-content-serif-font"/>
              </a:rPr>
              <a:t>, </a:t>
            </a:r>
            <a:r>
              <a:rPr lang="en-US" b="1" i="0" dirty="0" smtClean="0">
                <a:effectLst/>
                <a:latin typeface="medium-content-serif-font"/>
              </a:rPr>
              <a:t>variance</a:t>
            </a:r>
            <a:r>
              <a:rPr lang="en-US" b="0" i="0" dirty="0" smtClean="0">
                <a:effectLst/>
                <a:latin typeface="medium-content-serif-font"/>
              </a:rPr>
              <a:t>, </a:t>
            </a:r>
            <a:r>
              <a:rPr lang="en-US" b="1" i="0" dirty="0" smtClean="0">
                <a:effectLst/>
                <a:latin typeface="medium-content-serif-font"/>
              </a:rPr>
              <a:t>covariance</a:t>
            </a:r>
            <a:r>
              <a:rPr lang="en-US" b="0" i="0" dirty="0" smtClean="0">
                <a:effectLst/>
                <a:latin typeface="medium-content-serif-font"/>
              </a:rPr>
              <a:t>, </a:t>
            </a:r>
            <a:r>
              <a:rPr lang="en-US" b="1" i="0" dirty="0" smtClean="0">
                <a:effectLst/>
                <a:latin typeface="medium-content-serif-font"/>
              </a:rPr>
              <a:t>correlation</a:t>
            </a:r>
          </a:p>
          <a:p>
            <a:pPr>
              <a:buFont typeface="Arial" panose="020B0604020202020204" pitchFamily="34" charset="0"/>
              <a:buChar char="•"/>
            </a:pPr>
            <a:r>
              <a:rPr lang="en-US" b="0" i="0" dirty="0" smtClean="0">
                <a:effectLst/>
                <a:latin typeface="medium-content-serif-font"/>
              </a:rPr>
              <a:t>Basic probability: basic idea, expectation, probability calculus, </a:t>
            </a:r>
            <a:r>
              <a:rPr lang="en-US" b="1" i="0" dirty="0" smtClean="0">
                <a:effectLst/>
                <a:latin typeface="medium-content-serif-font"/>
              </a:rPr>
              <a:t>Bayes’ theorem</a:t>
            </a:r>
            <a:r>
              <a:rPr lang="en-US" b="0" i="0" dirty="0" smtClean="0">
                <a:effectLst/>
                <a:latin typeface="medium-content-serif-font"/>
              </a:rPr>
              <a:t>, </a:t>
            </a:r>
            <a:r>
              <a:rPr lang="en-US" b="1" i="0" dirty="0" smtClean="0">
                <a:effectLst/>
                <a:latin typeface="medium-content-serif-font"/>
              </a:rPr>
              <a:t>conditional probability</a:t>
            </a:r>
          </a:p>
          <a:p>
            <a:pPr>
              <a:buFont typeface="Arial" panose="020B0604020202020204" pitchFamily="34" charset="0"/>
              <a:buChar char="•"/>
            </a:pPr>
            <a:r>
              <a:rPr lang="en-US" b="0" i="0" dirty="0" smtClean="0">
                <a:effectLst/>
                <a:latin typeface="medium-content-serif-font"/>
              </a:rPr>
              <a:t>Probability distribution functions: uniform, normal, binomial, </a:t>
            </a:r>
            <a:r>
              <a:rPr lang="en-US" b="1" i="0" dirty="0" smtClean="0">
                <a:effectLst/>
                <a:latin typeface="medium-content-serif-font"/>
              </a:rPr>
              <a:t>chi-square, Student's t-distribution, central limit theorem</a:t>
            </a:r>
          </a:p>
          <a:p>
            <a:pPr>
              <a:buFont typeface="Arial" panose="020B0604020202020204" pitchFamily="34" charset="0"/>
              <a:buChar char="•"/>
            </a:pPr>
            <a:r>
              <a:rPr lang="en-US" b="1" i="0" dirty="0" smtClean="0">
                <a:effectLst/>
                <a:latin typeface="medium-content-serif-font"/>
              </a:rPr>
              <a:t>Sampling</a:t>
            </a:r>
            <a:r>
              <a:rPr lang="en-US" b="0" i="0" dirty="0" smtClean="0">
                <a:effectLst/>
                <a:latin typeface="medium-content-serif-font"/>
              </a:rPr>
              <a:t>, measurement, error, random number generation</a:t>
            </a:r>
          </a:p>
          <a:p>
            <a:pPr>
              <a:buFont typeface="Arial" panose="020B0604020202020204" pitchFamily="34" charset="0"/>
              <a:buChar char="•"/>
            </a:pPr>
            <a:r>
              <a:rPr lang="en-US" b="1" i="0" dirty="0" smtClean="0">
                <a:effectLst/>
                <a:latin typeface="medium-content-serif-font"/>
              </a:rPr>
              <a:t>Hypothesis testing</a:t>
            </a:r>
            <a:r>
              <a:rPr lang="en-US" b="0" i="0" dirty="0" smtClean="0">
                <a:effectLst/>
                <a:latin typeface="medium-content-serif-font"/>
              </a:rPr>
              <a:t>, A/B testing, confidence intervals, p-values</a:t>
            </a:r>
          </a:p>
          <a:p>
            <a:pPr>
              <a:buFont typeface="Arial" panose="020B0604020202020204" pitchFamily="34" charset="0"/>
              <a:buChar char="•"/>
            </a:pPr>
            <a:r>
              <a:rPr lang="en-US" b="0" i="0" dirty="0" smtClean="0">
                <a:effectLst/>
                <a:latin typeface="medium-content-serif-font"/>
              </a:rPr>
              <a:t>ANOVA, t-test</a:t>
            </a:r>
          </a:p>
          <a:p>
            <a:pPr>
              <a:buFont typeface="Arial" panose="020B0604020202020204" pitchFamily="34" charset="0"/>
              <a:buChar char="•"/>
            </a:pPr>
            <a:r>
              <a:rPr lang="en-US" b="0" i="0" dirty="0" smtClean="0">
                <a:effectLst/>
                <a:latin typeface="medium-content-serif-font"/>
              </a:rPr>
              <a:t>Linear regression, regularization</a:t>
            </a:r>
            <a:endParaRPr lang="en-US" b="0" i="0" dirty="0">
              <a:effectLst/>
              <a:latin typeface="medium-content-serif-font"/>
            </a:endParaRPr>
          </a:p>
        </p:txBody>
      </p:sp>
      <p:sp>
        <p:nvSpPr>
          <p:cNvPr id="11" name="Rectangle 10"/>
          <p:cNvSpPr/>
          <p:nvPr/>
        </p:nvSpPr>
        <p:spPr>
          <a:xfrm>
            <a:off x="163345" y="4008772"/>
            <a:ext cx="1791901" cy="369332"/>
          </a:xfrm>
          <a:prstGeom prst="rect">
            <a:avLst/>
          </a:prstGeom>
        </p:spPr>
        <p:txBody>
          <a:bodyPr wrap="none">
            <a:spAutoFit/>
          </a:bodyPr>
          <a:lstStyle/>
          <a:p>
            <a:r>
              <a:rPr lang="en-US" b="1" i="0" dirty="0" smtClean="0">
                <a:solidFill>
                  <a:srgbClr val="0070C0"/>
                </a:solidFill>
                <a:effectLst/>
                <a:latin typeface="medium-content-sans-serif-font"/>
              </a:rPr>
              <a:t>Linear Algebra</a:t>
            </a:r>
            <a:endParaRPr lang="en-US" b="1" i="0" dirty="0">
              <a:solidFill>
                <a:srgbClr val="0070C0"/>
              </a:solidFill>
              <a:effectLst/>
              <a:latin typeface="medium-content-sans-serif-font"/>
            </a:endParaRPr>
          </a:p>
        </p:txBody>
      </p:sp>
      <p:sp>
        <p:nvSpPr>
          <p:cNvPr id="12" name="Rectangle 11"/>
          <p:cNvSpPr/>
          <p:nvPr/>
        </p:nvSpPr>
        <p:spPr>
          <a:xfrm>
            <a:off x="256872" y="4272677"/>
            <a:ext cx="11800171" cy="2585323"/>
          </a:xfrm>
          <a:prstGeom prst="rect">
            <a:avLst/>
          </a:prstGeom>
        </p:spPr>
        <p:txBody>
          <a:bodyPr wrap="square">
            <a:spAutoFit/>
          </a:bodyPr>
          <a:lstStyle/>
          <a:p>
            <a:pPr>
              <a:buFont typeface="Arial" panose="020B0604020202020204" pitchFamily="34" charset="0"/>
              <a:buChar char="•"/>
            </a:pPr>
            <a:r>
              <a:rPr lang="en-US" b="0" i="0" dirty="0" smtClean="0">
                <a:effectLst/>
                <a:latin typeface="medium-content-serif-font"/>
              </a:rPr>
              <a:t>Basic properties of </a:t>
            </a:r>
            <a:r>
              <a:rPr lang="en-US" b="1" i="0" dirty="0" smtClean="0">
                <a:effectLst/>
                <a:latin typeface="medium-content-serif-font"/>
              </a:rPr>
              <a:t>matrix and vectors</a:t>
            </a:r>
            <a:r>
              <a:rPr lang="en-US" b="0" i="0" dirty="0" smtClean="0">
                <a:effectLst/>
                <a:latin typeface="medium-content-serif-font"/>
              </a:rPr>
              <a:t>: scalar multiplication, linear transformation, transpose, conjugate, rank, determinant</a:t>
            </a:r>
          </a:p>
          <a:p>
            <a:pPr>
              <a:buFont typeface="Arial" panose="020B0604020202020204" pitchFamily="34" charset="0"/>
              <a:buChar char="•"/>
            </a:pPr>
            <a:r>
              <a:rPr lang="en-US" b="0" i="0" dirty="0" smtClean="0">
                <a:effectLst/>
                <a:latin typeface="medium-content-serif-font"/>
              </a:rPr>
              <a:t>Inner and outer products, matrix multiplication rule and various algorithms, matrix inverse</a:t>
            </a:r>
          </a:p>
          <a:p>
            <a:pPr>
              <a:buFont typeface="Arial" panose="020B0604020202020204" pitchFamily="34" charset="0"/>
              <a:buChar char="•"/>
            </a:pPr>
            <a:r>
              <a:rPr lang="en-US" b="0" i="0" dirty="0" smtClean="0">
                <a:effectLst/>
                <a:latin typeface="medium-content-serif-font"/>
              </a:rPr>
              <a:t>Special matrices: square matrix, identity matrix, triangular matrix, idea about sparse and dense matrix, unit vectors, symmetric matrix, Hermitian, skew-Hermitian and unitary matrices</a:t>
            </a:r>
          </a:p>
          <a:p>
            <a:pPr>
              <a:buFont typeface="Arial" panose="020B0604020202020204" pitchFamily="34" charset="0"/>
              <a:buChar char="•"/>
            </a:pPr>
            <a:r>
              <a:rPr lang="en-US" b="0" i="0" dirty="0" smtClean="0">
                <a:effectLst/>
                <a:latin typeface="medium-content-serif-font"/>
              </a:rPr>
              <a:t>Matrix factorization concept/LU decomposition, Gaussian/Gauss-Jordan elimination, solving Ax=b linear system of equation</a:t>
            </a:r>
          </a:p>
          <a:p>
            <a:pPr>
              <a:buFont typeface="Arial" panose="020B0604020202020204" pitchFamily="34" charset="0"/>
              <a:buChar char="•"/>
            </a:pPr>
            <a:r>
              <a:rPr lang="en-US" b="0" i="0" dirty="0" smtClean="0">
                <a:effectLst/>
                <a:latin typeface="medium-content-serif-font"/>
              </a:rPr>
              <a:t>Vector space, basis, span, orthogonality, </a:t>
            </a:r>
            <a:r>
              <a:rPr lang="en-US" b="0" i="0" dirty="0" err="1" smtClean="0">
                <a:effectLst/>
                <a:latin typeface="medium-content-serif-font"/>
              </a:rPr>
              <a:t>orthonormality</a:t>
            </a:r>
            <a:r>
              <a:rPr lang="en-US" b="0" i="0" dirty="0" smtClean="0">
                <a:effectLst/>
                <a:latin typeface="medium-content-serif-font"/>
              </a:rPr>
              <a:t>, linear least square</a:t>
            </a:r>
          </a:p>
          <a:p>
            <a:pPr>
              <a:buFont typeface="Arial" panose="020B0604020202020204" pitchFamily="34" charset="0"/>
              <a:buChar char="•"/>
            </a:pPr>
            <a:r>
              <a:rPr lang="en-US" b="0" i="0" dirty="0" smtClean="0">
                <a:effectLst/>
                <a:latin typeface="medium-content-serif-font"/>
              </a:rPr>
              <a:t>Eigenvalues, eigenvectors, diagonalization, singular value decomposition</a:t>
            </a:r>
            <a:endParaRPr lang="en-US" b="0" i="0" dirty="0">
              <a:effectLst/>
              <a:latin typeface="medium-content-serif-font"/>
            </a:endParaRPr>
          </a:p>
        </p:txBody>
      </p:sp>
    </p:spTree>
    <p:extLst>
      <p:ext uri="{BB962C8B-B14F-4D97-AF65-F5344CB8AC3E}">
        <p14:creationId xmlns:p14="http://schemas.microsoft.com/office/powerpoint/2010/main" val="1540276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692" y="203954"/>
            <a:ext cx="2744085" cy="369332"/>
          </a:xfrm>
          <a:prstGeom prst="rect">
            <a:avLst/>
          </a:prstGeom>
        </p:spPr>
        <p:txBody>
          <a:bodyPr wrap="none">
            <a:spAutoFit/>
          </a:bodyPr>
          <a:lstStyle/>
          <a:p>
            <a:r>
              <a:rPr lang="en-US" b="1" dirty="0" smtClean="0"/>
              <a:t>Population or Sample Data</a:t>
            </a:r>
            <a:endParaRPr lang="en-US" b="1" dirty="0"/>
          </a:p>
        </p:txBody>
      </p:sp>
      <p:pic>
        <p:nvPicPr>
          <p:cNvPr id="3074" name="Picture 2" descr="https://miro.medium.com/max/725/1*H6XodlitlGDl9YdbwaZLM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255" y="4664392"/>
            <a:ext cx="6905625" cy="20288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122/1*H0Ctw3S8gGtoz4NOhW3CJ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9205" y="573286"/>
            <a:ext cx="2530355" cy="29911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3692" y="786626"/>
            <a:ext cx="8664568" cy="2031325"/>
          </a:xfrm>
          <a:prstGeom prst="rect">
            <a:avLst/>
          </a:prstGeom>
        </p:spPr>
        <p:txBody>
          <a:bodyPr wrap="square">
            <a:spAutoFit/>
          </a:bodyPr>
          <a:lstStyle/>
          <a:p>
            <a:r>
              <a:rPr lang="en-US" b="1" i="0" dirty="0" smtClean="0">
                <a:effectLst/>
                <a:latin typeface="medium-content-serif-font"/>
              </a:rPr>
              <a:t>Population: </a:t>
            </a:r>
            <a:r>
              <a:rPr lang="en-US" b="0" i="0" dirty="0" smtClean="0">
                <a:effectLst/>
                <a:latin typeface="medium-content-serif-font"/>
              </a:rPr>
              <a:t>Collection of all items (N) and it includes each and every unit of our study. It is hard to define and the measure of characteristic such as mean, mode is called parameter.</a:t>
            </a:r>
          </a:p>
          <a:p>
            <a:endParaRPr lang="en-US" b="0" i="0" dirty="0" smtClean="0">
              <a:effectLst/>
              <a:latin typeface="medium-content-serif-font"/>
            </a:endParaRPr>
          </a:p>
          <a:p>
            <a:r>
              <a:rPr lang="en-US" b="1" i="0" dirty="0" smtClean="0">
                <a:effectLst/>
                <a:latin typeface="medium-content-serif-font"/>
              </a:rPr>
              <a:t>Sample: </a:t>
            </a:r>
            <a:r>
              <a:rPr lang="en-US" b="0" i="0" dirty="0" smtClean="0">
                <a:effectLst/>
                <a:latin typeface="medium-content-serif-font"/>
              </a:rPr>
              <a:t>Subset of the population (n) and it includes only a handful units of the population. It is selected at random and the measure of the characteristic is called as statistics.</a:t>
            </a:r>
            <a:endParaRPr lang="en-US" b="0" i="0" dirty="0">
              <a:effectLst/>
              <a:latin typeface="medium-content-serif-font"/>
            </a:endParaRPr>
          </a:p>
        </p:txBody>
      </p:sp>
      <p:sp>
        <p:nvSpPr>
          <p:cNvPr id="6" name="Rectangle 5"/>
          <p:cNvSpPr/>
          <p:nvPr/>
        </p:nvSpPr>
        <p:spPr>
          <a:xfrm>
            <a:off x="4761872" y="4135874"/>
            <a:ext cx="3018775" cy="369332"/>
          </a:xfrm>
          <a:prstGeom prst="rect">
            <a:avLst/>
          </a:prstGeom>
        </p:spPr>
        <p:txBody>
          <a:bodyPr wrap="none">
            <a:spAutoFit/>
          </a:bodyPr>
          <a:lstStyle/>
          <a:p>
            <a:r>
              <a:rPr lang="en-US" b="1" i="0" dirty="0" smtClean="0">
                <a:effectLst/>
                <a:latin typeface="medium-content-sans-serif-font"/>
              </a:rPr>
              <a:t>Over and Under Sampling</a:t>
            </a:r>
            <a:endParaRPr lang="en-US" b="1" i="0" dirty="0">
              <a:effectLst/>
              <a:latin typeface="medium-content-sans-serif-font"/>
            </a:endParaRPr>
          </a:p>
        </p:txBody>
      </p:sp>
    </p:spTree>
    <p:extLst>
      <p:ext uri="{BB962C8B-B14F-4D97-AF65-F5344CB8AC3E}">
        <p14:creationId xmlns:p14="http://schemas.microsoft.com/office/powerpoint/2010/main" val="354662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877" y="181094"/>
            <a:ext cx="2287806" cy="369332"/>
          </a:xfrm>
          <a:prstGeom prst="rect">
            <a:avLst/>
          </a:prstGeom>
        </p:spPr>
        <p:txBody>
          <a:bodyPr wrap="none">
            <a:spAutoFit/>
          </a:bodyPr>
          <a:lstStyle/>
          <a:p>
            <a:r>
              <a:rPr lang="en-US" b="1" i="0" dirty="0" smtClean="0">
                <a:effectLst/>
                <a:latin typeface="medium-content-sans-serif-font"/>
              </a:rPr>
              <a:t>Bayesian Statistics</a:t>
            </a:r>
            <a:endParaRPr lang="en-US" b="1" i="0" dirty="0">
              <a:effectLst/>
              <a:latin typeface="medium-content-sans-serif-font"/>
            </a:endParaRPr>
          </a:p>
        </p:txBody>
      </p:sp>
      <p:pic>
        <p:nvPicPr>
          <p:cNvPr id="4098" name="Picture 2" descr="https://miro.medium.com/max/492/1*ZCxaIOycEgYlHqqpUfmLa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135" y="1356677"/>
            <a:ext cx="46863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04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520" y="1134517"/>
            <a:ext cx="6096000" cy="1754326"/>
          </a:xfrm>
          <a:prstGeom prst="rect">
            <a:avLst/>
          </a:prstGeom>
        </p:spPr>
        <p:txBody>
          <a:bodyPr>
            <a:spAutoFit/>
          </a:bodyPr>
          <a:lstStyle/>
          <a:p>
            <a:pPr fontAlgn="base">
              <a:buFont typeface="Arial" panose="020B0604020202020204" pitchFamily="34" charset="0"/>
              <a:buChar char="•"/>
            </a:pPr>
            <a:r>
              <a:rPr lang="en-US" b="0" i="0" dirty="0" smtClean="0">
                <a:solidFill>
                  <a:srgbClr val="232A3D"/>
                </a:solidFill>
                <a:effectLst/>
                <a:latin typeface="merriweather"/>
              </a:rPr>
              <a:t>Naive Bayes</a:t>
            </a:r>
          </a:p>
          <a:p>
            <a:pPr fontAlgn="base">
              <a:buFont typeface="Arial" panose="020B0604020202020204" pitchFamily="34" charset="0"/>
              <a:buChar char="•"/>
            </a:pPr>
            <a:r>
              <a:rPr lang="en-US" b="0" i="0" dirty="0" smtClean="0">
                <a:solidFill>
                  <a:srgbClr val="232A3D"/>
                </a:solidFill>
                <a:effectLst/>
                <a:latin typeface="merriweather"/>
              </a:rPr>
              <a:t>Linear Regression</a:t>
            </a:r>
          </a:p>
          <a:p>
            <a:pPr fontAlgn="base">
              <a:buFont typeface="Arial" panose="020B0604020202020204" pitchFamily="34" charset="0"/>
              <a:buChar char="•"/>
            </a:pPr>
            <a:r>
              <a:rPr lang="en-US" b="0" i="0" dirty="0" smtClean="0">
                <a:solidFill>
                  <a:srgbClr val="232A3D"/>
                </a:solidFill>
                <a:effectLst/>
                <a:latin typeface="merriweather"/>
              </a:rPr>
              <a:t>Logistic Regression</a:t>
            </a:r>
          </a:p>
          <a:p>
            <a:pPr fontAlgn="base">
              <a:buFont typeface="Arial" panose="020B0604020202020204" pitchFamily="34" charset="0"/>
              <a:buChar char="•"/>
            </a:pPr>
            <a:r>
              <a:rPr lang="en-US" b="0" i="0" dirty="0" smtClean="0">
                <a:solidFill>
                  <a:srgbClr val="232A3D"/>
                </a:solidFill>
                <a:effectLst/>
                <a:latin typeface="merriweather"/>
              </a:rPr>
              <a:t>Neural Networks</a:t>
            </a:r>
          </a:p>
          <a:p>
            <a:pPr fontAlgn="base">
              <a:buFont typeface="Arial" panose="020B0604020202020204" pitchFamily="34" charset="0"/>
              <a:buChar char="•"/>
            </a:pPr>
            <a:r>
              <a:rPr lang="en-US" b="0" i="0" dirty="0" smtClean="0">
                <a:solidFill>
                  <a:srgbClr val="232A3D"/>
                </a:solidFill>
                <a:effectLst/>
                <a:latin typeface="merriweather"/>
              </a:rPr>
              <a:t>K-Means clustering</a:t>
            </a:r>
          </a:p>
          <a:p>
            <a:pPr fontAlgn="base">
              <a:buFont typeface="Arial" panose="020B0604020202020204" pitchFamily="34" charset="0"/>
              <a:buChar char="•"/>
            </a:pPr>
            <a:r>
              <a:rPr lang="en-US" b="0" i="0" dirty="0" smtClean="0">
                <a:solidFill>
                  <a:srgbClr val="232A3D"/>
                </a:solidFill>
                <a:effectLst/>
                <a:latin typeface="merriweather"/>
              </a:rPr>
              <a:t>Decision Trees</a:t>
            </a:r>
            <a:endParaRPr lang="en-US" b="0" i="0" dirty="0">
              <a:solidFill>
                <a:srgbClr val="232A3D"/>
              </a:solidFill>
              <a:effectLst/>
              <a:latin typeface="merriweather"/>
            </a:endParaRPr>
          </a:p>
        </p:txBody>
      </p:sp>
      <p:sp>
        <p:nvSpPr>
          <p:cNvPr id="5" name="TextBox 4"/>
          <p:cNvSpPr txBox="1"/>
          <p:nvPr/>
        </p:nvSpPr>
        <p:spPr>
          <a:xfrm>
            <a:off x="1409700" y="533400"/>
            <a:ext cx="5084662" cy="369332"/>
          </a:xfrm>
          <a:prstGeom prst="rect">
            <a:avLst/>
          </a:prstGeom>
          <a:noFill/>
        </p:spPr>
        <p:txBody>
          <a:bodyPr wrap="none" rtlCol="0">
            <a:spAutoFit/>
          </a:bodyPr>
          <a:lstStyle/>
          <a:p>
            <a:r>
              <a:rPr lang="en-US" dirty="0" smtClean="0"/>
              <a:t>Some of the important ML Algorithms to Start with -</a:t>
            </a:r>
            <a:endParaRPr lang="en-US" dirty="0"/>
          </a:p>
        </p:txBody>
      </p:sp>
    </p:spTree>
    <p:extLst>
      <p:ext uri="{BB962C8B-B14F-4D97-AF65-F5344CB8AC3E}">
        <p14:creationId xmlns:p14="http://schemas.microsoft.com/office/powerpoint/2010/main" val="264655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586" y="264914"/>
            <a:ext cx="1146468" cy="369332"/>
          </a:xfrm>
          <a:prstGeom prst="rect">
            <a:avLst/>
          </a:prstGeom>
        </p:spPr>
        <p:txBody>
          <a:bodyPr wrap="none">
            <a:spAutoFit/>
          </a:bodyPr>
          <a:lstStyle/>
          <a:p>
            <a:r>
              <a:rPr lang="en-US" b="1" i="0" dirty="0" smtClean="0">
                <a:effectLst/>
                <a:latin typeface="medium-content-sans-serif-font"/>
              </a:rPr>
              <a:t>Calculus</a:t>
            </a:r>
            <a:endParaRPr lang="en-US" b="1" i="0" dirty="0">
              <a:effectLst/>
              <a:latin typeface="medium-content-sans-serif-font"/>
            </a:endParaRPr>
          </a:p>
        </p:txBody>
      </p:sp>
      <p:sp>
        <p:nvSpPr>
          <p:cNvPr id="5" name="Rectangle 4"/>
          <p:cNvSpPr/>
          <p:nvPr/>
        </p:nvSpPr>
        <p:spPr>
          <a:xfrm>
            <a:off x="272586" y="719941"/>
            <a:ext cx="11622234" cy="2585323"/>
          </a:xfrm>
          <a:prstGeom prst="rect">
            <a:avLst/>
          </a:prstGeom>
        </p:spPr>
        <p:txBody>
          <a:bodyPr wrap="square">
            <a:spAutoFit/>
          </a:bodyPr>
          <a:lstStyle/>
          <a:p>
            <a:pPr>
              <a:buFont typeface="Arial" panose="020B0604020202020204" pitchFamily="34" charset="0"/>
              <a:buChar char="•"/>
            </a:pPr>
            <a:r>
              <a:rPr lang="en-US" b="1" i="0" dirty="0" smtClean="0">
                <a:effectLst/>
                <a:latin typeface="medium-content-serif-font"/>
              </a:rPr>
              <a:t>Functions of a single variable</a:t>
            </a:r>
            <a:r>
              <a:rPr lang="en-US" b="0" i="0" dirty="0" smtClean="0">
                <a:effectLst/>
                <a:latin typeface="medium-content-serif-font"/>
              </a:rPr>
              <a:t>, limit, continuity, </a:t>
            </a:r>
            <a:r>
              <a:rPr lang="en-US" b="1" i="0" dirty="0" smtClean="0">
                <a:effectLst/>
                <a:latin typeface="medium-content-serif-font"/>
              </a:rPr>
              <a:t>differentiability</a:t>
            </a:r>
          </a:p>
          <a:p>
            <a:pPr>
              <a:buFont typeface="Arial" panose="020B0604020202020204" pitchFamily="34" charset="0"/>
              <a:buChar char="•"/>
            </a:pPr>
            <a:r>
              <a:rPr lang="en-US" b="0" i="0" dirty="0" smtClean="0">
                <a:effectLst/>
                <a:latin typeface="medium-content-serif-font"/>
              </a:rPr>
              <a:t>Mean value theorems, indeterminate forms, </a:t>
            </a:r>
            <a:r>
              <a:rPr lang="en-US" b="0" i="0" dirty="0" err="1" smtClean="0">
                <a:effectLst/>
                <a:latin typeface="medium-content-serif-font"/>
              </a:rPr>
              <a:t>L’Hospital’s</a:t>
            </a:r>
            <a:r>
              <a:rPr lang="en-US" b="0" i="0" dirty="0" smtClean="0">
                <a:effectLst/>
                <a:latin typeface="medium-content-serif-font"/>
              </a:rPr>
              <a:t> rule</a:t>
            </a:r>
          </a:p>
          <a:p>
            <a:pPr>
              <a:buFont typeface="Arial" panose="020B0604020202020204" pitchFamily="34" charset="0"/>
              <a:buChar char="•"/>
            </a:pPr>
            <a:r>
              <a:rPr lang="en-US" b="1" i="0" dirty="0" smtClean="0">
                <a:effectLst/>
                <a:latin typeface="medium-content-serif-font"/>
              </a:rPr>
              <a:t>Maxima and minima</a:t>
            </a:r>
          </a:p>
          <a:p>
            <a:pPr>
              <a:buFont typeface="Arial" panose="020B0604020202020204" pitchFamily="34" charset="0"/>
              <a:buChar char="•"/>
            </a:pPr>
            <a:r>
              <a:rPr lang="en-US" b="0" i="0" dirty="0" smtClean="0">
                <a:effectLst/>
                <a:latin typeface="medium-content-serif-font"/>
              </a:rPr>
              <a:t>Product and chain rule</a:t>
            </a:r>
          </a:p>
          <a:p>
            <a:pPr>
              <a:buFont typeface="Arial" panose="020B0604020202020204" pitchFamily="34" charset="0"/>
              <a:buChar char="•"/>
            </a:pPr>
            <a:r>
              <a:rPr lang="en-US" b="0" i="0" dirty="0" smtClean="0">
                <a:effectLst/>
                <a:latin typeface="medium-content-serif-font"/>
              </a:rPr>
              <a:t>Taylor’s series, infinite series summation/integration concepts</a:t>
            </a:r>
          </a:p>
          <a:p>
            <a:pPr>
              <a:buFont typeface="Arial" panose="020B0604020202020204" pitchFamily="34" charset="0"/>
              <a:buChar char="•"/>
            </a:pPr>
            <a:r>
              <a:rPr lang="en-US" b="0" i="0" dirty="0" smtClean="0">
                <a:effectLst/>
                <a:latin typeface="medium-content-serif-font"/>
              </a:rPr>
              <a:t>Fundamental and mean value-theorems of integral calculus, evaluation of definite and improper integrals</a:t>
            </a:r>
          </a:p>
          <a:p>
            <a:pPr>
              <a:buFont typeface="Arial" panose="020B0604020202020204" pitchFamily="34" charset="0"/>
              <a:buChar char="•"/>
            </a:pPr>
            <a:r>
              <a:rPr lang="en-US" b="0" i="0" dirty="0" smtClean="0">
                <a:effectLst/>
                <a:latin typeface="medium-content-serif-font"/>
              </a:rPr>
              <a:t>Beta and gamma functions</a:t>
            </a:r>
          </a:p>
          <a:p>
            <a:pPr>
              <a:buFont typeface="Arial" panose="020B0604020202020204" pitchFamily="34" charset="0"/>
              <a:buChar char="•"/>
            </a:pPr>
            <a:r>
              <a:rPr lang="en-US" b="0" i="0" dirty="0" smtClean="0">
                <a:effectLst/>
                <a:latin typeface="medium-content-serif-font"/>
              </a:rPr>
              <a:t>Functions of multiple variables, limit, continuity, </a:t>
            </a:r>
            <a:r>
              <a:rPr lang="en-US" b="1" i="0" dirty="0" smtClean="0">
                <a:effectLst/>
                <a:latin typeface="medium-content-serif-font"/>
              </a:rPr>
              <a:t>partial derivatives</a:t>
            </a:r>
          </a:p>
          <a:p>
            <a:pPr>
              <a:buFont typeface="Arial" panose="020B0604020202020204" pitchFamily="34" charset="0"/>
              <a:buChar char="•"/>
            </a:pPr>
            <a:r>
              <a:rPr lang="en-US" b="0" i="0" dirty="0" smtClean="0">
                <a:effectLst/>
                <a:latin typeface="medium-content-serif-font"/>
              </a:rPr>
              <a:t>Basics of ordinary and partial differential equations</a:t>
            </a:r>
            <a:endParaRPr lang="en-US" b="0" i="0" dirty="0">
              <a:effectLst/>
              <a:latin typeface="medium-content-serif-font"/>
            </a:endParaRPr>
          </a:p>
        </p:txBody>
      </p:sp>
      <p:sp>
        <p:nvSpPr>
          <p:cNvPr id="6" name="Rectangle 5"/>
          <p:cNvSpPr/>
          <p:nvPr/>
        </p:nvSpPr>
        <p:spPr>
          <a:xfrm>
            <a:off x="272586" y="3602474"/>
            <a:ext cx="1697901" cy="369332"/>
          </a:xfrm>
          <a:prstGeom prst="rect">
            <a:avLst/>
          </a:prstGeom>
        </p:spPr>
        <p:txBody>
          <a:bodyPr wrap="none">
            <a:spAutoFit/>
          </a:bodyPr>
          <a:lstStyle/>
          <a:p>
            <a:r>
              <a:rPr lang="en-US" b="1" i="0" smtClean="0">
                <a:effectLst/>
                <a:latin typeface="medium-content-sans-serif-font"/>
              </a:rPr>
              <a:t>Discrete Math</a:t>
            </a:r>
            <a:endParaRPr lang="en-US" b="1" i="0" dirty="0">
              <a:effectLst/>
              <a:latin typeface="medium-content-sans-serif-font"/>
            </a:endParaRPr>
          </a:p>
        </p:txBody>
      </p:sp>
      <p:sp>
        <p:nvSpPr>
          <p:cNvPr id="7" name="Rectangle 6"/>
          <p:cNvSpPr/>
          <p:nvPr/>
        </p:nvSpPr>
        <p:spPr>
          <a:xfrm>
            <a:off x="272586" y="3971806"/>
            <a:ext cx="11378394" cy="2308324"/>
          </a:xfrm>
          <a:prstGeom prst="rect">
            <a:avLst/>
          </a:prstGeom>
        </p:spPr>
        <p:txBody>
          <a:bodyPr wrap="square">
            <a:spAutoFit/>
          </a:bodyPr>
          <a:lstStyle/>
          <a:p>
            <a:pPr>
              <a:buFont typeface="Arial" panose="020B0604020202020204" pitchFamily="34" charset="0"/>
              <a:buChar char="•"/>
            </a:pPr>
            <a:r>
              <a:rPr lang="en-US" b="1" i="0" dirty="0" smtClean="0">
                <a:effectLst/>
                <a:latin typeface="medium-content-serif-font"/>
              </a:rPr>
              <a:t>Sets, subsets, power sets</a:t>
            </a:r>
          </a:p>
          <a:p>
            <a:pPr>
              <a:buFont typeface="Arial" panose="020B0604020202020204" pitchFamily="34" charset="0"/>
              <a:buChar char="•"/>
            </a:pPr>
            <a:r>
              <a:rPr lang="en-US" b="0" i="0" dirty="0" smtClean="0">
                <a:effectLst/>
                <a:latin typeface="medium-content-serif-font"/>
              </a:rPr>
              <a:t>Counting functions, combinatorics, </a:t>
            </a:r>
            <a:r>
              <a:rPr lang="en-US" b="0" i="0" dirty="0" err="1" smtClean="0">
                <a:effectLst/>
                <a:latin typeface="medium-content-serif-font"/>
              </a:rPr>
              <a:t>countability</a:t>
            </a:r>
            <a:endParaRPr lang="en-US" b="0" i="0" dirty="0" smtClean="0">
              <a:effectLst/>
              <a:latin typeface="medium-content-serif-font"/>
            </a:endParaRPr>
          </a:p>
          <a:p>
            <a:pPr>
              <a:buFont typeface="Arial" panose="020B0604020202020204" pitchFamily="34" charset="0"/>
              <a:buChar char="•"/>
            </a:pPr>
            <a:r>
              <a:rPr lang="en-US" b="0" i="0" dirty="0" smtClean="0">
                <a:effectLst/>
                <a:latin typeface="medium-content-serif-font"/>
              </a:rPr>
              <a:t>Basic proof techniques: induction, </a:t>
            </a:r>
            <a:r>
              <a:rPr lang="en-US" b="1" i="0" dirty="0" smtClean="0">
                <a:effectLst/>
                <a:latin typeface="medium-content-serif-font"/>
              </a:rPr>
              <a:t>proof by contradiction</a:t>
            </a:r>
          </a:p>
          <a:p>
            <a:pPr>
              <a:buFont typeface="Arial" panose="020B0604020202020204" pitchFamily="34" charset="0"/>
              <a:buChar char="•"/>
            </a:pPr>
            <a:r>
              <a:rPr lang="en-US" b="0" i="0" dirty="0" smtClean="0">
                <a:effectLst/>
                <a:latin typeface="medium-content-serif-font"/>
              </a:rPr>
              <a:t>Basics of inductive, deductive, and propositional logic</a:t>
            </a:r>
          </a:p>
          <a:p>
            <a:pPr>
              <a:buFont typeface="Arial" panose="020B0604020202020204" pitchFamily="34" charset="0"/>
              <a:buChar char="•"/>
            </a:pPr>
            <a:r>
              <a:rPr lang="en-US" b="1" i="0" dirty="0" smtClean="0">
                <a:effectLst/>
                <a:latin typeface="medium-content-serif-font"/>
              </a:rPr>
              <a:t>Basic data structures: stacks, queues, graphs, arrays, hash tables, trees</a:t>
            </a:r>
          </a:p>
          <a:p>
            <a:pPr>
              <a:buFont typeface="Arial" panose="020B0604020202020204" pitchFamily="34" charset="0"/>
              <a:buChar char="•"/>
            </a:pPr>
            <a:r>
              <a:rPr lang="en-US" b="0" i="0" dirty="0" smtClean="0">
                <a:effectLst/>
                <a:latin typeface="medium-content-serif-font"/>
              </a:rPr>
              <a:t>Graph properties: connected components, degree, maximum flow/minimum cut concepts, graph coloring</a:t>
            </a:r>
          </a:p>
          <a:p>
            <a:pPr>
              <a:buFont typeface="Arial" panose="020B0604020202020204" pitchFamily="34" charset="0"/>
              <a:buChar char="•"/>
            </a:pPr>
            <a:r>
              <a:rPr lang="en-US" b="0" i="0" dirty="0" smtClean="0">
                <a:effectLst/>
                <a:latin typeface="medium-content-serif-font"/>
              </a:rPr>
              <a:t>Recurrence relations and equations</a:t>
            </a:r>
          </a:p>
          <a:p>
            <a:pPr>
              <a:buFont typeface="Arial" panose="020B0604020202020204" pitchFamily="34" charset="0"/>
              <a:buChar char="•"/>
            </a:pPr>
            <a:r>
              <a:rPr lang="en-US" b="0" i="0" dirty="0" smtClean="0">
                <a:effectLst/>
                <a:latin typeface="medium-content-serif-font"/>
              </a:rPr>
              <a:t>Growth of functions and </a:t>
            </a:r>
            <a:r>
              <a:rPr lang="en-US" b="0" i="1" dirty="0" smtClean="0">
                <a:effectLst/>
                <a:latin typeface="medium-content-serif-font"/>
              </a:rPr>
              <a:t>O(n)</a:t>
            </a:r>
            <a:r>
              <a:rPr lang="en-US" b="0" i="0" dirty="0" smtClean="0">
                <a:effectLst/>
                <a:latin typeface="medium-content-serif-font"/>
              </a:rPr>
              <a:t> notation concept</a:t>
            </a:r>
            <a:endParaRPr lang="en-US" b="0" i="0" dirty="0">
              <a:effectLst/>
              <a:latin typeface="medium-content-serif-font"/>
            </a:endParaRPr>
          </a:p>
        </p:txBody>
      </p:sp>
    </p:spTree>
    <p:extLst>
      <p:ext uri="{BB962C8B-B14F-4D97-AF65-F5344CB8AC3E}">
        <p14:creationId xmlns:p14="http://schemas.microsoft.com/office/powerpoint/2010/main" val="84771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902" y="226814"/>
            <a:ext cx="5104795" cy="369332"/>
          </a:xfrm>
          <a:prstGeom prst="rect">
            <a:avLst/>
          </a:prstGeom>
        </p:spPr>
        <p:txBody>
          <a:bodyPr wrap="none">
            <a:spAutoFit/>
          </a:bodyPr>
          <a:lstStyle/>
          <a:p>
            <a:r>
              <a:rPr lang="en-US" b="1" i="0" smtClean="0">
                <a:effectLst/>
                <a:latin typeface="medium-content-sans-serif-font"/>
              </a:rPr>
              <a:t>Optimization and Operation Research Topics</a:t>
            </a:r>
            <a:endParaRPr lang="en-US" b="1" i="0" dirty="0">
              <a:effectLst/>
              <a:latin typeface="medium-content-sans-serif-font"/>
            </a:endParaRPr>
          </a:p>
        </p:txBody>
      </p:sp>
      <p:sp>
        <p:nvSpPr>
          <p:cNvPr id="5" name="Rectangle 4"/>
          <p:cNvSpPr/>
          <p:nvPr/>
        </p:nvSpPr>
        <p:spPr>
          <a:xfrm>
            <a:off x="228902" y="767418"/>
            <a:ext cx="11833558" cy="1754326"/>
          </a:xfrm>
          <a:prstGeom prst="rect">
            <a:avLst/>
          </a:prstGeom>
        </p:spPr>
        <p:txBody>
          <a:bodyPr wrap="square">
            <a:spAutoFit/>
          </a:bodyPr>
          <a:lstStyle/>
          <a:p>
            <a:pPr>
              <a:buFont typeface="Arial" panose="020B0604020202020204" pitchFamily="34" charset="0"/>
              <a:buChar char="•"/>
            </a:pPr>
            <a:r>
              <a:rPr lang="en-US" b="0" i="0" dirty="0" smtClean="0">
                <a:effectLst/>
                <a:latin typeface="medium-content-serif-font"/>
              </a:rPr>
              <a:t>Basics of optimization, how to formulate the problem</a:t>
            </a:r>
          </a:p>
          <a:p>
            <a:pPr>
              <a:buFont typeface="Arial" panose="020B0604020202020204" pitchFamily="34" charset="0"/>
              <a:buChar char="•"/>
            </a:pPr>
            <a:r>
              <a:rPr lang="en-US" b="1" i="0" dirty="0" smtClean="0">
                <a:effectLst/>
                <a:latin typeface="medium-content-serif-font"/>
              </a:rPr>
              <a:t>Maxima, minima, convex function, global solution</a:t>
            </a:r>
          </a:p>
          <a:p>
            <a:pPr>
              <a:buFont typeface="Arial" panose="020B0604020202020204" pitchFamily="34" charset="0"/>
              <a:buChar char="•"/>
            </a:pPr>
            <a:r>
              <a:rPr lang="en-US" b="0" i="0" dirty="0" smtClean="0">
                <a:effectLst/>
                <a:latin typeface="medium-content-serif-font"/>
              </a:rPr>
              <a:t>Linear programming, simplex algorithm</a:t>
            </a:r>
          </a:p>
          <a:p>
            <a:pPr>
              <a:buFont typeface="Arial" panose="020B0604020202020204" pitchFamily="34" charset="0"/>
              <a:buChar char="•"/>
            </a:pPr>
            <a:r>
              <a:rPr lang="en-US" b="0" i="0" dirty="0" smtClean="0">
                <a:effectLst/>
                <a:latin typeface="medium-content-serif-font"/>
              </a:rPr>
              <a:t>Integer programming</a:t>
            </a:r>
          </a:p>
          <a:p>
            <a:pPr>
              <a:buFont typeface="Arial" panose="020B0604020202020204" pitchFamily="34" charset="0"/>
              <a:buChar char="•"/>
            </a:pPr>
            <a:r>
              <a:rPr lang="en-US" b="0" i="0" dirty="0" smtClean="0">
                <a:effectLst/>
                <a:latin typeface="medium-content-serif-font"/>
              </a:rPr>
              <a:t>Constraint programming, knapsack problem</a:t>
            </a:r>
          </a:p>
          <a:p>
            <a:pPr>
              <a:buFont typeface="Arial" panose="020B0604020202020204" pitchFamily="34" charset="0"/>
              <a:buChar char="•"/>
            </a:pPr>
            <a:r>
              <a:rPr lang="en-US" b="0" i="0" dirty="0" smtClean="0">
                <a:effectLst/>
                <a:latin typeface="medium-content-serif-font"/>
              </a:rPr>
              <a:t>Randomized optimization techniques: </a:t>
            </a:r>
            <a:r>
              <a:rPr lang="en-US" b="1" i="0" dirty="0" smtClean="0">
                <a:effectLst/>
                <a:latin typeface="medium-content-serif-font"/>
              </a:rPr>
              <a:t>hill climbing, simulated annealing, genetic algorithms</a:t>
            </a:r>
            <a:endParaRPr lang="en-US" b="1" i="0" dirty="0">
              <a:effectLst/>
              <a:latin typeface="medium-content-serif-font"/>
            </a:endParaRPr>
          </a:p>
        </p:txBody>
      </p:sp>
    </p:spTree>
    <p:extLst>
      <p:ext uri="{BB962C8B-B14F-4D97-AF65-F5344CB8AC3E}">
        <p14:creationId xmlns:p14="http://schemas.microsoft.com/office/powerpoint/2010/main" val="408009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 y="116116"/>
            <a:ext cx="11361420" cy="923330"/>
          </a:xfrm>
          <a:prstGeom prst="rect">
            <a:avLst/>
          </a:prstGeom>
        </p:spPr>
        <p:txBody>
          <a:bodyPr wrap="square">
            <a:spAutoFit/>
          </a:bodyPr>
          <a:lstStyle/>
          <a:p>
            <a:r>
              <a:rPr lang="en-US" b="1" i="0" dirty="0" smtClean="0">
                <a:effectLst/>
                <a:latin typeface="medium-content-sans-serif-font"/>
              </a:rPr>
              <a:t>Data</a:t>
            </a:r>
          </a:p>
          <a:p>
            <a:r>
              <a:rPr lang="en-US" b="0" i="0" dirty="0" smtClean="0">
                <a:effectLst/>
                <a:latin typeface="medium-content-serif-font"/>
              </a:rPr>
              <a:t>Data is the collected information(observations) we have about something or facts and statistics collected together for reference or analysis.</a:t>
            </a:r>
            <a:endParaRPr lang="en-US" b="0" i="0" dirty="0">
              <a:effectLst/>
              <a:latin typeface="medium-content-serif-font"/>
            </a:endParaRPr>
          </a:p>
        </p:txBody>
      </p:sp>
      <p:pic>
        <p:nvPicPr>
          <p:cNvPr id="5122" name="Picture 2" descr="https://miro.medium.com/max/421/1*PQ94BXT5tQbigm0UN4-W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257" y="1218882"/>
            <a:ext cx="5544185" cy="364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78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364/1*8noddM5HrclQmqUU9U_dU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54" y="585584"/>
            <a:ext cx="3467100" cy="35242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49654" y="123919"/>
            <a:ext cx="8083266" cy="646331"/>
          </a:xfrm>
          <a:prstGeom prst="rect">
            <a:avLst/>
          </a:prstGeom>
        </p:spPr>
        <p:txBody>
          <a:bodyPr wrap="square">
            <a:spAutoFit/>
          </a:bodyPr>
          <a:lstStyle/>
          <a:p>
            <a:r>
              <a:rPr lang="en-US" b="1" i="0" dirty="0" smtClean="0">
                <a:effectLst/>
                <a:latin typeface="medium-content-serif-font"/>
              </a:rPr>
              <a:t>Mean</a:t>
            </a:r>
            <a:r>
              <a:rPr lang="en-US" b="0" i="0" dirty="0" smtClean="0">
                <a:effectLst/>
                <a:latin typeface="medium-content-serif-font"/>
              </a:rPr>
              <a:t>: The mean is equal to the sum of all the values in the data set divided by the number of values in the data set </a:t>
            </a:r>
            <a:r>
              <a:rPr lang="en-US" b="0" i="0" dirty="0" err="1" smtClean="0">
                <a:effectLst/>
                <a:latin typeface="medium-content-serif-font"/>
              </a:rPr>
              <a:t>i.e</a:t>
            </a:r>
            <a:r>
              <a:rPr lang="en-US" b="0" i="0" dirty="0" smtClean="0">
                <a:effectLst/>
                <a:latin typeface="medium-content-serif-font"/>
              </a:rPr>
              <a:t> the calculated average.</a:t>
            </a:r>
            <a:endParaRPr lang="en-US" dirty="0"/>
          </a:p>
        </p:txBody>
      </p:sp>
      <p:pic>
        <p:nvPicPr>
          <p:cNvPr id="1028" name="Picture 4" descr="https://miro.medium.com/max/214/1*kRLwd3XLw5VWOLoedjjwi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5" y="861377"/>
            <a:ext cx="2038350" cy="6286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9654" y="1581155"/>
            <a:ext cx="8083266" cy="646331"/>
          </a:xfrm>
          <a:prstGeom prst="rect">
            <a:avLst/>
          </a:prstGeom>
        </p:spPr>
        <p:txBody>
          <a:bodyPr wrap="square">
            <a:spAutoFit/>
          </a:bodyPr>
          <a:lstStyle/>
          <a:p>
            <a:r>
              <a:rPr lang="en-US" b="1" i="0" dirty="0" smtClean="0">
                <a:effectLst/>
                <a:latin typeface="medium-content-serif-font"/>
              </a:rPr>
              <a:t>Median</a:t>
            </a:r>
            <a:r>
              <a:rPr lang="en-US" b="0" i="0" dirty="0" smtClean="0">
                <a:effectLst/>
                <a:latin typeface="medium-content-serif-font"/>
              </a:rPr>
              <a:t>: The median is the middle value for a dataset that has been arranged in order of magnitude.</a:t>
            </a:r>
            <a:endParaRPr lang="en-US" dirty="0"/>
          </a:p>
        </p:txBody>
      </p:sp>
      <p:pic>
        <p:nvPicPr>
          <p:cNvPr id="1030" name="Picture 6" descr="https://miro.medium.com/max/295/1*TvnuHkJSxD6GS2ZXCz_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811" y="2392997"/>
            <a:ext cx="2364366" cy="9217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miro.medium.com/max/477/1*K5dVTamjODjRCx34T0f0bQ.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8860" y="3314700"/>
            <a:ext cx="3243580" cy="8091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849654" y="4215885"/>
            <a:ext cx="8083266" cy="923330"/>
          </a:xfrm>
          <a:prstGeom prst="rect">
            <a:avLst/>
          </a:prstGeom>
        </p:spPr>
        <p:txBody>
          <a:bodyPr wrap="square">
            <a:spAutoFit/>
          </a:bodyPr>
          <a:lstStyle/>
          <a:p>
            <a:r>
              <a:rPr lang="en-US" b="1" i="0" dirty="0" smtClean="0">
                <a:effectLst/>
                <a:latin typeface="medium-content-serif-font"/>
              </a:rPr>
              <a:t>Mode: </a:t>
            </a:r>
            <a:r>
              <a:rPr lang="en-US" b="0" i="0" dirty="0" smtClean="0">
                <a:effectLst/>
                <a:latin typeface="medium-content-serif-font"/>
              </a:rPr>
              <a:t>The mode is the most commonly occurring value in the dataset. The mode can, therefore sometimes consider the mode as being the most popular option.</a:t>
            </a:r>
            <a:endParaRPr lang="en-US" dirty="0"/>
          </a:p>
        </p:txBody>
      </p:sp>
      <p:sp>
        <p:nvSpPr>
          <p:cNvPr id="8" name="Rectangle 7"/>
          <p:cNvSpPr/>
          <p:nvPr/>
        </p:nvSpPr>
        <p:spPr>
          <a:xfrm>
            <a:off x="3849654" y="5459075"/>
            <a:ext cx="8007066" cy="646331"/>
          </a:xfrm>
          <a:prstGeom prst="rect">
            <a:avLst/>
          </a:prstGeom>
        </p:spPr>
        <p:txBody>
          <a:bodyPr wrap="square">
            <a:spAutoFit/>
          </a:bodyPr>
          <a:lstStyle/>
          <a:p>
            <a:r>
              <a:rPr lang="en-US" b="0" i="0" dirty="0" smtClean="0">
                <a:effectLst/>
                <a:latin typeface="medium-content-serif-font"/>
              </a:rPr>
              <a:t>For Example, In a dataset containing {13,35,54,54,55,56</a:t>
            </a:r>
            <a:r>
              <a:rPr lang="en-US" b="1" i="0" dirty="0" smtClean="0">
                <a:effectLst/>
                <a:latin typeface="medium-content-serif-font"/>
              </a:rPr>
              <a:t>,</a:t>
            </a:r>
            <a:r>
              <a:rPr lang="en-US" b="0" i="0" dirty="0" smtClean="0">
                <a:effectLst/>
                <a:latin typeface="medium-content-serif-font"/>
              </a:rPr>
              <a:t>57,67,85,89,96} values. Mean is 60.09. Median is 56. Mode is 54.</a:t>
            </a:r>
            <a:endParaRPr lang="en-US" dirty="0"/>
          </a:p>
        </p:txBody>
      </p:sp>
    </p:spTree>
    <p:extLst>
      <p:ext uri="{BB962C8B-B14F-4D97-AF65-F5344CB8AC3E}">
        <p14:creationId xmlns:p14="http://schemas.microsoft.com/office/powerpoint/2010/main" val="321305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244" y="303014"/>
            <a:ext cx="2843471" cy="369332"/>
          </a:xfrm>
          <a:prstGeom prst="rect">
            <a:avLst/>
          </a:prstGeom>
        </p:spPr>
        <p:txBody>
          <a:bodyPr wrap="none">
            <a:spAutoFit/>
          </a:bodyPr>
          <a:lstStyle/>
          <a:p>
            <a:r>
              <a:rPr lang="en-US" b="1" i="0" dirty="0" smtClean="0">
                <a:effectLst/>
                <a:latin typeface="medium-content-sans-serif-font"/>
              </a:rPr>
              <a:t>Measures of Asymmetry</a:t>
            </a:r>
            <a:endParaRPr lang="en-US" b="1" i="0" dirty="0">
              <a:effectLst/>
              <a:latin typeface="medium-content-sans-serif-font"/>
            </a:endParaRPr>
          </a:p>
        </p:txBody>
      </p:sp>
      <p:pic>
        <p:nvPicPr>
          <p:cNvPr id="6146" name="Picture 2" descr="https://miro.medium.com/max/436/1*Jwpotn5OKYfkzoGQFYKun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54" y="1203960"/>
            <a:ext cx="5574665" cy="2557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61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858/1*9tZ4DJPjql8jzxqHniDMb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99" y="3594842"/>
            <a:ext cx="5379085" cy="28211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18/1*EjUIJecnmgV_y-cc-cAjwQ.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8145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350/1*U-cR-vP8pYUmLUDwCPv23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9515" y="3105150"/>
            <a:ext cx="3333750" cy="2133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7700" y="3105150"/>
            <a:ext cx="2428870" cy="369332"/>
          </a:xfrm>
          <a:prstGeom prst="rect">
            <a:avLst/>
          </a:prstGeom>
        </p:spPr>
        <p:txBody>
          <a:bodyPr wrap="none">
            <a:spAutoFit/>
          </a:bodyPr>
          <a:lstStyle/>
          <a:p>
            <a:r>
              <a:rPr lang="en-US" b="1" i="0" dirty="0" smtClean="0">
                <a:effectLst/>
                <a:latin typeface="medium-content-serif-font"/>
              </a:rPr>
              <a:t>Uniform Distribution</a:t>
            </a:r>
            <a:endParaRPr lang="en-US" dirty="0"/>
          </a:p>
        </p:txBody>
      </p:sp>
      <p:sp>
        <p:nvSpPr>
          <p:cNvPr id="5" name="Rectangle 4"/>
          <p:cNvSpPr/>
          <p:nvPr/>
        </p:nvSpPr>
        <p:spPr>
          <a:xfrm>
            <a:off x="3736839" y="5282447"/>
            <a:ext cx="2339102" cy="369332"/>
          </a:xfrm>
          <a:prstGeom prst="rect">
            <a:avLst/>
          </a:prstGeom>
        </p:spPr>
        <p:txBody>
          <a:bodyPr wrap="none">
            <a:spAutoFit/>
          </a:bodyPr>
          <a:lstStyle/>
          <a:p>
            <a:r>
              <a:rPr lang="en-US" b="1" i="0" dirty="0" smtClean="0">
                <a:effectLst/>
                <a:latin typeface="medium-content-serif-font"/>
              </a:rPr>
              <a:t>Normal</a:t>
            </a:r>
            <a:r>
              <a:rPr lang="en-US" b="0" i="0" dirty="0" smtClean="0">
                <a:effectLst/>
                <a:latin typeface="medium-content-serif-font"/>
              </a:rPr>
              <a:t> </a:t>
            </a:r>
            <a:r>
              <a:rPr lang="en-US" b="1" i="0" dirty="0" smtClean="0">
                <a:effectLst/>
                <a:latin typeface="medium-content-serif-font"/>
              </a:rPr>
              <a:t>Distribution</a:t>
            </a:r>
            <a:endParaRPr lang="en-US" dirty="0"/>
          </a:p>
        </p:txBody>
      </p:sp>
      <p:sp>
        <p:nvSpPr>
          <p:cNvPr id="6" name="Rectangle 5"/>
          <p:cNvSpPr/>
          <p:nvPr/>
        </p:nvSpPr>
        <p:spPr>
          <a:xfrm>
            <a:off x="8220333" y="6416040"/>
            <a:ext cx="2441694" cy="369332"/>
          </a:xfrm>
          <a:prstGeom prst="rect">
            <a:avLst/>
          </a:prstGeom>
        </p:spPr>
        <p:txBody>
          <a:bodyPr wrap="none">
            <a:spAutoFit/>
          </a:bodyPr>
          <a:lstStyle/>
          <a:p>
            <a:r>
              <a:rPr lang="en-US" b="1" i="0" dirty="0" smtClean="0">
                <a:effectLst/>
                <a:latin typeface="medium-content-serif-font"/>
              </a:rPr>
              <a:t>Poisson Distribution</a:t>
            </a:r>
            <a:endParaRPr lang="en-US" dirty="0"/>
          </a:p>
        </p:txBody>
      </p:sp>
    </p:spTree>
    <p:extLst>
      <p:ext uri="{BB962C8B-B14F-4D97-AF65-F5344CB8AC3E}">
        <p14:creationId xmlns:p14="http://schemas.microsoft.com/office/powerpoint/2010/main" val="19824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592" y="295394"/>
            <a:ext cx="3539239" cy="369332"/>
          </a:xfrm>
          <a:prstGeom prst="rect">
            <a:avLst/>
          </a:prstGeom>
        </p:spPr>
        <p:txBody>
          <a:bodyPr wrap="none">
            <a:spAutoFit/>
          </a:bodyPr>
          <a:lstStyle/>
          <a:p>
            <a:r>
              <a:rPr lang="en-US" b="1" dirty="0"/>
              <a:t>Measures of Variability(Dispersion)</a:t>
            </a:r>
          </a:p>
        </p:txBody>
      </p:sp>
      <p:sp>
        <p:nvSpPr>
          <p:cNvPr id="5" name="Rectangle 4"/>
          <p:cNvSpPr/>
          <p:nvPr/>
        </p:nvSpPr>
        <p:spPr>
          <a:xfrm>
            <a:off x="235592" y="1031855"/>
            <a:ext cx="6096000" cy="923330"/>
          </a:xfrm>
          <a:prstGeom prst="rect">
            <a:avLst/>
          </a:prstGeom>
        </p:spPr>
        <p:txBody>
          <a:bodyPr>
            <a:spAutoFit/>
          </a:bodyPr>
          <a:lstStyle/>
          <a:p>
            <a:r>
              <a:rPr lang="en-US" b="1" i="0" dirty="0" smtClean="0">
                <a:effectLst/>
                <a:latin typeface="medium-content-serif-font"/>
              </a:rPr>
              <a:t>Range</a:t>
            </a:r>
            <a:r>
              <a:rPr lang="en-US" b="0" i="0" dirty="0" smtClean="0">
                <a:effectLst/>
                <a:latin typeface="medium-content-serif-font"/>
              </a:rPr>
              <a:t>: The difference between the largest and the smallest value of a data, is termed as the range of the distribution.</a:t>
            </a:r>
            <a:endParaRPr lang="en-US" dirty="0"/>
          </a:p>
        </p:txBody>
      </p:sp>
      <p:sp>
        <p:nvSpPr>
          <p:cNvPr id="6" name="Rectangle 5"/>
          <p:cNvSpPr/>
          <p:nvPr/>
        </p:nvSpPr>
        <p:spPr>
          <a:xfrm>
            <a:off x="235592" y="2322314"/>
            <a:ext cx="6096000" cy="923330"/>
          </a:xfrm>
          <a:prstGeom prst="rect">
            <a:avLst/>
          </a:prstGeom>
        </p:spPr>
        <p:txBody>
          <a:bodyPr>
            <a:spAutoFit/>
          </a:bodyPr>
          <a:lstStyle/>
          <a:p>
            <a:r>
              <a:rPr lang="en-US" b="1" i="0" dirty="0" smtClean="0">
                <a:effectLst/>
                <a:latin typeface="medium-content-serif-font"/>
              </a:rPr>
              <a:t>Variance: </a:t>
            </a:r>
            <a:r>
              <a:rPr lang="en-US" b="0" i="0" dirty="0" smtClean="0">
                <a:effectLst/>
                <a:latin typeface="medium-content-serif-font"/>
              </a:rPr>
              <a:t>Variance measures how far is the sum of squared distances from each point to the mean </a:t>
            </a:r>
            <a:r>
              <a:rPr lang="en-US" b="0" i="0" dirty="0" err="1" smtClean="0">
                <a:effectLst/>
                <a:latin typeface="medium-content-serif-font"/>
              </a:rPr>
              <a:t>i.e</a:t>
            </a:r>
            <a:r>
              <a:rPr lang="en-US" b="0" i="0" dirty="0" smtClean="0">
                <a:effectLst/>
                <a:latin typeface="medium-content-serif-font"/>
              </a:rPr>
              <a:t> the dispersion around the mean.</a:t>
            </a:r>
            <a:endParaRPr lang="en-US" dirty="0"/>
          </a:p>
        </p:txBody>
      </p:sp>
      <p:pic>
        <p:nvPicPr>
          <p:cNvPr id="7170" name="Picture 2" descr="https://miro.medium.com/max/325/1*JNTaeXtDscuCvA3gov_R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095" y="2121991"/>
            <a:ext cx="3095625" cy="1323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35592" y="3813095"/>
            <a:ext cx="7799443" cy="369332"/>
          </a:xfrm>
          <a:prstGeom prst="rect">
            <a:avLst/>
          </a:prstGeom>
        </p:spPr>
        <p:txBody>
          <a:bodyPr wrap="none">
            <a:spAutoFit/>
          </a:bodyPr>
          <a:lstStyle/>
          <a:p>
            <a:r>
              <a:rPr lang="en-US" b="1" i="0" dirty="0" smtClean="0">
                <a:effectLst/>
                <a:latin typeface="medium-content-serif-font"/>
              </a:rPr>
              <a:t>Standard Deviation: </a:t>
            </a:r>
            <a:r>
              <a:rPr lang="en-US" dirty="0"/>
              <a:t>The square root of the variance is the standard deviation.</a:t>
            </a:r>
          </a:p>
        </p:txBody>
      </p:sp>
      <p:pic>
        <p:nvPicPr>
          <p:cNvPr id="7172" name="Picture 4" descr="https://miro.medium.com/max/731/1*jDX5rbrJAnVKjbyL1Xvqj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92" y="4508018"/>
            <a:ext cx="5277485" cy="194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8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 y="169456"/>
            <a:ext cx="11582400" cy="646331"/>
          </a:xfrm>
          <a:prstGeom prst="rect">
            <a:avLst/>
          </a:prstGeom>
        </p:spPr>
        <p:txBody>
          <a:bodyPr wrap="square">
            <a:spAutoFit/>
          </a:bodyPr>
          <a:lstStyle/>
          <a:p>
            <a:r>
              <a:rPr lang="en-US" b="1" i="0" dirty="0" smtClean="0">
                <a:effectLst/>
                <a:latin typeface="medium-content-serif-font"/>
              </a:rPr>
              <a:t>Correlation: </a:t>
            </a:r>
            <a:r>
              <a:rPr lang="en-US" b="0" i="0" dirty="0" smtClean="0">
                <a:effectLst/>
                <a:latin typeface="medium-content-serif-font"/>
              </a:rPr>
              <a:t>Correlation gives a better understanding of covariance. It is normalized covariance. Correlation tells us how correlated the variables are to each other. It is also called as Pearson Correlation Coefficient.</a:t>
            </a:r>
            <a:endParaRPr lang="en-US" dirty="0"/>
          </a:p>
        </p:txBody>
      </p:sp>
      <p:pic>
        <p:nvPicPr>
          <p:cNvPr id="8194" name="Picture 2" descr="https://miro.medium.com/max/705/1*Oe-uLTOEIxw1Jxh3GYia5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935" y="991552"/>
            <a:ext cx="6715125" cy="22669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miro.medium.com/max/820/1*DNne7Ka1od8ceKuVak0kq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3258503"/>
            <a:ext cx="781050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931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569</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medium-content-sans-serif-font</vt:lpstr>
      <vt:lpstr>medium-content-serif-font</vt:lpstr>
      <vt:lpstr>merriweather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Dhimate, Vikrant Mah</dc:creator>
  <cp:lastModifiedBy>Dhimate, Vikrant Mah</cp:lastModifiedBy>
  <cp:revision>7</cp:revision>
  <dcterms:created xsi:type="dcterms:W3CDTF">2019-11-14T05:13:58Z</dcterms:created>
  <dcterms:modified xsi:type="dcterms:W3CDTF">2019-11-14T06:38:41Z</dcterms:modified>
</cp:coreProperties>
</file>