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Old Standard TT"/>
      <p:regular r:id="rId25"/>
      <p:bold r:id="rId26"/>
      <p: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bold.fntdata"/><Relationship Id="rId25" Type="http://schemas.openxmlformats.org/officeDocument/2006/relationships/font" Target="fonts/OldStandardTT-regular.fntdata"/><Relationship Id="rId27"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bdfe2a5b6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bdfe2a5b6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bdfe2a5b6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bdfe2a5b6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bdfe2a5b6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bdfe2a5b6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bdfe2a5b6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1bdfe2a5b6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bdfe2a5b6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bdfe2a5b6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bdfe2a5b6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bdfe2a5b6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bdfe2a5b6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bdfe2a5b6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bdfe2a5b6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bdfe2a5b6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bdfe2a5b6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bdfe2a5b6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bdfe2a5b6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bdfe2a5b6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bdfe2a5b6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bdfe2a5b6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bdfe2a5b6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bdfe2a5b6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bdfe2a5b6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bdfe2a5b6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bdfe2a5b6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bdfe2a5b6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bdfe2a5b6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bdfe2a5b6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bdfe2a5b6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bdfe2a5b6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bdfe2a5b6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bdfe2a5b6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bdfe2a5b6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bdfe2a5b6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811200" y="1216900"/>
            <a:ext cx="7820100" cy="18729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200"/>
              </a:spcBef>
              <a:spcAft>
                <a:spcPts val="0"/>
              </a:spcAft>
              <a:buNone/>
            </a:pPr>
            <a:r>
              <a:rPr b="0" lang="en" sz="3633">
                <a:latin typeface="Arial"/>
                <a:ea typeface="Arial"/>
                <a:cs typeface="Arial"/>
                <a:sym typeface="Arial"/>
              </a:rPr>
              <a:t>LLM Inference Serving: Survey of Recent Advances and Opportunities</a:t>
            </a:r>
            <a:endParaRPr b="0" sz="3633">
              <a:latin typeface="Arial"/>
              <a:ea typeface="Arial"/>
              <a:cs typeface="Arial"/>
              <a:sym typeface="Arial"/>
            </a:endParaRPr>
          </a:p>
          <a:p>
            <a:pPr indent="0" lvl="0" marL="0" rtl="0" algn="l">
              <a:spcBef>
                <a:spcPts val="1200"/>
              </a:spcBef>
              <a:spcAft>
                <a:spcPts val="0"/>
              </a:spcAft>
              <a:buNone/>
            </a:pPr>
            <a:r>
              <a:t/>
            </a:r>
            <a:endParaRPr/>
          </a:p>
        </p:txBody>
      </p:sp>
      <p:sp>
        <p:nvSpPr>
          <p:cNvPr id="60" name="Google Shape;60;p13"/>
          <p:cNvSpPr txBox="1"/>
          <p:nvPr>
            <p:ph idx="1" type="subTitle"/>
          </p:nvPr>
        </p:nvSpPr>
        <p:spPr>
          <a:xfrm>
            <a:off x="512700" y="3089789"/>
            <a:ext cx="8118600" cy="78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Vikranth Jakamukala</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COMPUTATION TASK SCHEDULING</a:t>
            </a:r>
            <a:endParaRPr/>
          </a:p>
        </p:txBody>
      </p:sp>
      <p:sp>
        <p:nvSpPr>
          <p:cNvPr id="114" name="Google Shape;114;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C</a:t>
            </a:r>
            <a:r>
              <a:rPr lang="en"/>
              <a:t>omputation task scheduling presenting many system challenges researchers found plenty of solutions</a:t>
            </a:r>
            <a:endParaRPr/>
          </a:p>
          <a:p>
            <a:pPr indent="-342900" lvl="0" marL="457200" rtl="0" algn="l">
              <a:spcBef>
                <a:spcPts val="0"/>
              </a:spcBef>
              <a:spcAft>
                <a:spcPts val="0"/>
              </a:spcAft>
              <a:buSzPts val="1800"/>
              <a:buChar char="●"/>
            </a:pPr>
            <a:r>
              <a:rPr lang="en"/>
              <a:t>With LLM only running sequentially, it can only generate one token at a time per request</a:t>
            </a:r>
            <a:endParaRPr/>
          </a:p>
          <a:p>
            <a:pPr indent="-342900" lvl="0" marL="457200" rtl="0" algn="l">
              <a:spcBef>
                <a:spcPts val="0"/>
              </a:spcBef>
              <a:spcAft>
                <a:spcPts val="0"/>
              </a:spcAft>
              <a:buSzPts val="1800"/>
              <a:buChar char="●"/>
            </a:pPr>
            <a:r>
              <a:rPr lang="en"/>
              <a:t>To solve this some solutions are: request batching, disaggregated inference, and Model Parallelism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REQUEST BATCHING</a:t>
            </a:r>
            <a:endParaRPr/>
          </a:p>
        </p:txBody>
      </p:sp>
      <p:sp>
        <p:nvSpPr>
          <p:cNvPr id="120" name="Google Shape;120;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342900" lvl="0" marL="457200" rtl="0" algn="l">
              <a:spcBef>
                <a:spcPts val="1200"/>
              </a:spcBef>
              <a:spcAft>
                <a:spcPts val="0"/>
              </a:spcAft>
              <a:buSzPts val="1800"/>
              <a:buChar char="●"/>
            </a:pPr>
            <a:r>
              <a:rPr lang="en"/>
              <a:t>Only one request can’t be </a:t>
            </a:r>
            <a:r>
              <a:rPr lang="en"/>
              <a:t>efficiently</a:t>
            </a:r>
            <a:r>
              <a:rPr lang="en"/>
              <a:t> executed so the solution is request batching</a:t>
            </a:r>
            <a:endParaRPr/>
          </a:p>
          <a:p>
            <a:pPr indent="-342900" lvl="0" marL="457200" rtl="0" algn="l">
              <a:spcBef>
                <a:spcPts val="0"/>
              </a:spcBef>
              <a:spcAft>
                <a:spcPts val="0"/>
              </a:spcAft>
              <a:buSzPts val="1800"/>
              <a:buChar char="●"/>
            </a:pPr>
            <a:r>
              <a:rPr lang="en"/>
              <a:t>Request batching is where the smaller tasks are forced to wait while the larger tasks get executed first which is not </a:t>
            </a:r>
            <a:r>
              <a:rPr lang="en"/>
              <a:t>efficient</a:t>
            </a:r>
            <a:r>
              <a:rPr lang="en"/>
              <a:t> at all due to loss of time</a:t>
            </a:r>
            <a:endParaRPr/>
          </a:p>
          <a:p>
            <a:pPr indent="-342900" lvl="0" marL="457200" rtl="0" algn="l">
              <a:spcBef>
                <a:spcPts val="0"/>
              </a:spcBef>
              <a:spcAft>
                <a:spcPts val="0"/>
              </a:spcAft>
              <a:buSzPts val="1800"/>
              <a:buChar char="●"/>
            </a:pPr>
            <a:r>
              <a:rPr lang="en"/>
              <a:t>Introduced Response Length Perception and Sequence Scheduling, which instructs the LLM to predict the response length before starting an actual response and same with the batch response</a:t>
            </a:r>
            <a:endParaRPr/>
          </a:p>
          <a:p>
            <a:pPr indent="-342900" lvl="0" marL="457200" rtl="0" algn="l">
              <a:spcBef>
                <a:spcPts val="0"/>
              </a:spcBef>
              <a:spcAft>
                <a:spcPts val="0"/>
              </a:spcAft>
              <a:buSzPts val="1800"/>
              <a:buChar char="●"/>
            </a:pPr>
            <a:r>
              <a:rPr lang="en"/>
              <a:t>helps utilize every core and perform at an </a:t>
            </a:r>
            <a:r>
              <a:rPr lang="en"/>
              <a:t>efficient</a:t>
            </a:r>
            <a:r>
              <a:rPr lang="en"/>
              <a:t> force to reduce computational waste</a:t>
            </a:r>
            <a:endParaRPr/>
          </a:p>
          <a:p>
            <a:pPr indent="-342900" lvl="0" marL="457200" rtl="0" algn="l">
              <a:spcBef>
                <a:spcPts val="0"/>
              </a:spcBef>
              <a:spcAft>
                <a:spcPts val="0"/>
              </a:spcAft>
              <a:buSzPts val="1800"/>
              <a:buChar char="●"/>
            </a:pPr>
            <a:r>
              <a:rPr lang="en"/>
              <a:t>Other systems solutions are there as well like: Orca, DeepSpeedFastGen and Sarathi-Serve where they help reduce the computation waste by working in parallel and maximizing all GPU cores</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DISAGGREGATED INFERENCE</a:t>
            </a:r>
            <a:endParaRPr/>
          </a:p>
        </p:txBody>
      </p:sp>
      <p:sp>
        <p:nvSpPr>
          <p:cNvPr id="126" name="Google Shape;126;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LLM inference process is where it goes through the prefill stage to process the prompt and then continue with the decoding stage to generate the tokens</a:t>
            </a:r>
            <a:endParaRPr/>
          </a:p>
          <a:p>
            <a:pPr indent="-342900" lvl="0" marL="457200" rtl="0" algn="l">
              <a:spcBef>
                <a:spcPts val="0"/>
              </a:spcBef>
              <a:spcAft>
                <a:spcPts val="0"/>
              </a:spcAft>
              <a:buSzPts val="1800"/>
              <a:buChar char="●"/>
            </a:pPr>
            <a:r>
              <a:rPr lang="en"/>
              <a:t>Brings up challenge where after the batching the </a:t>
            </a:r>
            <a:r>
              <a:rPr lang="en"/>
              <a:t>computation</a:t>
            </a:r>
            <a:r>
              <a:rPr lang="en"/>
              <a:t> of both stages, they can interfere with each other during the process</a:t>
            </a:r>
            <a:endParaRPr/>
          </a:p>
          <a:p>
            <a:pPr indent="-342900" lvl="0" marL="457200" rtl="0" algn="l">
              <a:spcBef>
                <a:spcPts val="0"/>
              </a:spcBef>
              <a:spcAft>
                <a:spcPts val="0"/>
              </a:spcAft>
              <a:buSzPts val="1800"/>
              <a:buChar char="●"/>
            </a:pPr>
            <a:r>
              <a:rPr lang="en"/>
              <a:t>Innovated TetriInfer to solve this issue where it </a:t>
            </a:r>
            <a:r>
              <a:rPr lang="en"/>
              <a:t>separates</a:t>
            </a:r>
            <a:r>
              <a:rPr lang="en"/>
              <a:t> both stages </a:t>
            </a:r>
            <a:r>
              <a:rPr lang="en"/>
              <a:t>which</a:t>
            </a:r>
            <a:r>
              <a:rPr lang="en"/>
              <a:t> helps them run independently and in parallel</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PARALLELISM</a:t>
            </a:r>
            <a:endParaRPr/>
          </a:p>
        </p:txBody>
      </p:sp>
      <p:sp>
        <p:nvSpPr>
          <p:cNvPr id="132" name="Google Shape;132;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342900" lvl="0" marL="457200" rtl="0" algn="l">
              <a:spcBef>
                <a:spcPts val="1200"/>
              </a:spcBef>
              <a:spcAft>
                <a:spcPts val="0"/>
              </a:spcAft>
              <a:buSzPts val="1800"/>
              <a:buChar char="●"/>
            </a:pPr>
            <a:r>
              <a:rPr lang="en"/>
              <a:t>LLM utilizes model parallel execution because it has hundreds of billions of parameters</a:t>
            </a:r>
            <a:endParaRPr/>
          </a:p>
          <a:p>
            <a:pPr indent="-342900" lvl="0" marL="457200" rtl="0" algn="l">
              <a:spcBef>
                <a:spcPts val="0"/>
              </a:spcBef>
              <a:spcAft>
                <a:spcPts val="0"/>
              </a:spcAft>
              <a:buSzPts val="1800"/>
              <a:buChar char="●"/>
            </a:pPr>
            <a:r>
              <a:rPr lang="en"/>
              <a:t>Multiple models developed for the LLM to utilize all resources and optimize efficiency</a:t>
            </a:r>
            <a:endParaRPr/>
          </a:p>
          <a:p>
            <a:pPr indent="-342900" lvl="0" marL="457200" rtl="0" algn="l">
              <a:spcBef>
                <a:spcPts val="0"/>
              </a:spcBef>
              <a:spcAft>
                <a:spcPts val="0"/>
              </a:spcAft>
              <a:buSzPts val="1800"/>
              <a:buChar char="●"/>
            </a:pPr>
            <a:r>
              <a:rPr lang="en"/>
              <a:t>A model developed Pope etal, which is analytical model for inference efficiency, enables selection of optimal </a:t>
            </a:r>
            <a:r>
              <a:rPr lang="en"/>
              <a:t>multidimensional</a:t>
            </a:r>
            <a:r>
              <a:rPr lang="en"/>
              <a:t> partitioning </a:t>
            </a:r>
            <a:r>
              <a:rPr lang="en"/>
              <a:t>techniques</a:t>
            </a:r>
            <a:r>
              <a:rPr lang="en"/>
              <a:t> which the application needs</a:t>
            </a:r>
            <a:endParaRPr/>
          </a:p>
          <a:p>
            <a:pPr indent="-342900" lvl="0" marL="457200" rtl="0" algn="l">
              <a:spcBef>
                <a:spcPts val="0"/>
              </a:spcBef>
              <a:spcAft>
                <a:spcPts val="0"/>
              </a:spcAft>
              <a:buSzPts val="1800"/>
              <a:buChar char="●"/>
            </a:pPr>
            <a:r>
              <a:rPr lang="en"/>
              <a:t>Models like HeteGen, ExeGPT, and Helix all help the LLM to run in parallel as well</a:t>
            </a:r>
            <a:endParaRPr/>
          </a:p>
          <a:p>
            <a:pPr indent="-342900" lvl="0" marL="457200" rtl="0" algn="l">
              <a:spcBef>
                <a:spcPts val="0"/>
              </a:spcBef>
              <a:spcAft>
                <a:spcPts val="0"/>
              </a:spcAft>
              <a:buSzPts val="1800"/>
              <a:buChar char="●"/>
            </a:pPr>
            <a:r>
              <a:rPr lang="en"/>
              <a:t>Parallelism has been a crucial key in optimizing computation power and efficiency and also </a:t>
            </a:r>
            <a:r>
              <a:rPr lang="en"/>
              <a:t>mitigates</a:t>
            </a:r>
            <a:r>
              <a:rPr lang="en"/>
              <a:t> </a:t>
            </a:r>
            <a:r>
              <a:rPr lang="en"/>
              <a:t>bottlenecks</a:t>
            </a:r>
            <a:r>
              <a:rPr lang="en"/>
              <a:t> between each other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LLMs IN THE CLOUD</a:t>
            </a:r>
            <a:endParaRPr/>
          </a:p>
        </p:txBody>
      </p:sp>
      <p:sp>
        <p:nvSpPr>
          <p:cNvPr id="138" name="Google Shape;138;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342900" lvl="0" marL="457200" rtl="0" algn="l">
              <a:spcBef>
                <a:spcPts val="1200"/>
              </a:spcBef>
              <a:spcAft>
                <a:spcPts val="0"/>
              </a:spcAft>
              <a:buSzPts val="1800"/>
              <a:buChar char="●"/>
            </a:pPr>
            <a:r>
              <a:rPr lang="en"/>
              <a:t>Cloud has been the next step for companies to save tons on money and also be very efficient at the same time</a:t>
            </a:r>
            <a:endParaRPr/>
          </a:p>
          <a:p>
            <a:pPr indent="-342900" lvl="0" marL="457200" rtl="0" algn="l">
              <a:spcBef>
                <a:spcPts val="0"/>
              </a:spcBef>
              <a:spcAft>
                <a:spcPts val="0"/>
              </a:spcAft>
              <a:buSzPts val="1800"/>
              <a:buChar char="●"/>
            </a:pPr>
            <a:r>
              <a:rPr lang="en"/>
              <a:t>LLM deployments are intense and also require large amounts of infrastructure to run effectively</a:t>
            </a:r>
            <a:endParaRPr/>
          </a:p>
          <a:p>
            <a:pPr indent="-342900" lvl="0" marL="457200" rtl="0" algn="l">
              <a:spcBef>
                <a:spcPts val="0"/>
              </a:spcBef>
              <a:spcAft>
                <a:spcPts val="0"/>
              </a:spcAft>
              <a:buSzPts val="1800"/>
              <a:buChar char="●"/>
            </a:pPr>
            <a:r>
              <a:rPr lang="en"/>
              <a:t>Challenges presented are cloud deployment cost and efficiency</a:t>
            </a:r>
            <a:endParaRPr/>
          </a:p>
          <a:p>
            <a:pPr indent="-342900" lvl="0" marL="457200" rtl="0" algn="l">
              <a:spcBef>
                <a:spcPts val="0"/>
              </a:spcBef>
              <a:spcAft>
                <a:spcPts val="0"/>
              </a:spcAft>
              <a:buSzPts val="1800"/>
              <a:buChar char="●"/>
            </a:pPr>
            <a:r>
              <a:rPr lang="en"/>
              <a:t>SpotServe helps address the challenges for LLM where it can quickly adapt to changes in instances and help reduce costs when interruptions occur</a:t>
            </a:r>
            <a:endParaRPr/>
          </a:p>
          <a:p>
            <a:pPr indent="-342900" lvl="0" marL="457200" rtl="0" algn="l">
              <a:spcBef>
                <a:spcPts val="0"/>
              </a:spcBef>
              <a:spcAft>
                <a:spcPts val="0"/>
              </a:spcAft>
              <a:buSzPts val="1800"/>
              <a:buChar char="●"/>
            </a:pPr>
            <a:r>
              <a:rPr lang="en"/>
              <a:t>A challenge that can </a:t>
            </a:r>
            <a:r>
              <a:rPr lang="en"/>
              <a:t>affect</a:t>
            </a:r>
            <a:r>
              <a:rPr lang="en"/>
              <a:t> LLM with cloud is the latency issue</a:t>
            </a:r>
            <a:endParaRPr/>
          </a:p>
          <a:p>
            <a:pPr indent="-342900" lvl="0" marL="457200" rtl="0" algn="l">
              <a:spcBef>
                <a:spcPts val="0"/>
              </a:spcBef>
              <a:spcAft>
                <a:spcPts val="0"/>
              </a:spcAft>
              <a:buSzPts val="1800"/>
              <a:buChar char="●"/>
            </a:pPr>
            <a:r>
              <a:rPr lang="en"/>
              <a:t>Solution is </a:t>
            </a:r>
            <a:r>
              <a:rPr lang="en"/>
              <a:t>Serverless LLM</a:t>
            </a:r>
            <a:r>
              <a:rPr lang="en"/>
              <a:t> addresses this issue by using the underutilized storage and memory resources </a:t>
            </a:r>
            <a:r>
              <a:rPr lang="en"/>
              <a:t>available</a:t>
            </a:r>
            <a:r>
              <a:rPr lang="en"/>
              <a:t> on GPU servers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CLOUD EFFICIENCY </a:t>
            </a:r>
            <a:endParaRPr/>
          </a:p>
        </p:txBody>
      </p:sp>
      <p:sp>
        <p:nvSpPr>
          <p:cNvPr id="144" name="Google Shape;144;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There are a few models and systems that were developed to help cloud efficiency</a:t>
            </a:r>
            <a:endParaRPr/>
          </a:p>
          <a:p>
            <a:pPr indent="-342900" lvl="0" marL="457200" rtl="0" algn="l">
              <a:spcBef>
                <a:spcPts val="0"/>
              </a:spcBef>
              <a:spcAft>
                <a:spcPts val="0"/>
              </a:spcAft>
              <a:buSzPts val="1800"/>
              <a:buChar char="●"/>
            </a:pPr>
            <a:r>
              <a:rPr lang="en"/>
              <a:t>One issue is that a key bottleneck resource in cloud datacenters is power where LLMs are getting due to it’s popular demand</a:t>
            </a:r>
            <a:endParaRPr/>
          </a:p>
          <a:p>
            <a:pPr indent="-342900" lvl="0" marL="457200" rtl="0" algn="l">
              <a:spcBef>
                <a:spcPts val="0"/>
              </a:spcBef>
              <a:spcAft>
                <a:spcPts val="0"/>
              </a:spcAft>
              <a:buSzPts val="1800"/>
              <a:buChar char="●"/>
            </a:pPr>
            <a:r>
              <a:rPr lang="en"/>
              <a:t>POLCA a system design developed to help manage the power in LLM inference by using techniques like GPU frequency locking and power capping</a:t>
            </a:r>
            <a:endParaRPr/>
          </a:p>
          <a:p>
            <a:pPr indent="-342900" lvl="0" marL="457200" rtl="0" algn="l">
              <a:spcBef>
                <a:spcPts val="0"/>
              </a:spcBef>
              <a:spcAft>
                <a:spcPts val="0"/>
              </a:spcAft>
              <a:buSzPts val="1800"/>
              <a:buChar char="●"/>
            </a:pPr>
            <a:r>
              <a:rPr lang="en"/>
              <a:t>Other system designs like PerLLM and FlexLLM are also there to help run and execute the cloud computing on LLM tasks more smoothly</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EMERGING RESEARCH FIELDS</a:t>
            </a:r>
            <a:endParaRPr/>
          </a:p>
        </p:txBody>
      </p:sp>
      <p:sp>
        <p:nvSpPr>
          <p:cNvPr id="150" name="Google Shape;150;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models that are emerging to be research targets are: </a:t>
            </a:r>
            <a:endParaRPr/>
          </a:p>
          <a:p>
            <a:pPr indent="-342900" lvl="1" marL="914400" rtl="0" algn="l">
              <a:spcBef>
                <a:spcPts val="0"/>
              </a:spcBef>
              <a:spcAft>
                <a:spcPts val="0"/>
              </a:spcAft>
              <a:buSzPts val="1800"/>
              <a:buAutoNum type="alphaLcPeriod"/>
            </a:pPr>
            <a:r>
              <a:rPr lang="en" sz="1800"/>
              <a:t>Retrieval</a:t>
            </a:r>
            <a:r>
              <a:rPr lang="en" sz="1800"/>
              <a:t> Augmented Generation(RAG)</a:t>
            </a:r>
            <a:endParaRPr sz="1800"/>
          </a:p>
          <a:p>
            <a:pPr indent="-342900" lvl="1" marL="914400" rtl="0" algn="l">
              <a:spcBef>
                <a:spcPts val="0"/>
              </a:spcBef>
              <a:spcAft>
                <a:spcPts val="0"/>
              </a:spcAft>
              <a:buSzPts val="1800"/>
              <a:buAutoNum type="alphaLcPeriod"/>
            </a:pPr>
            <a:r>
              <a:rPr lang="en" sz="1800"/>
              <a:t>Mixture-of-Experts Inferences(MoE)</a:t>
            </a:r>
            <a:endParaRPr sz="1800"/>
          </a:p>
          <a:p>
            <a:pPr indent="0" lvl="0" marL="0" rtl="0" algn="l">
              <a:spcBef>
                <a:spcPts val="1200"/>
              </a:spcBef>
              <a:spcAft>
                <a:spcPts val="120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RAG</a:t>
            </a:r>
            <a:endParaRPr/>
          </a:p>
        </p:txBody>
      </p:sp>
      <p:sp>
        <p:nvSpPr>
          <p:cNvPr id="156" name="Google Shape;156;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A</a:t>
            </a:r>
            <a:r>
              <a:rPr lang="en"/>
              <a:t> technique which enhances LLMs by incorporating external information sources</a:t>
            </a:r>
            <a:endParaRPr/>
          </a:p>
          <a:p>
            <a:pPr indent="-342900" lvl="0" marL="457200" rtl="0" algn="l">
              <a:spcBef>
                <a:spcPts val="0"/>
              </a:spcBef>
              <a:spcAft>
                <a:spcPts val="0"/>
              </a:spcAft>
              <a:buSzPts val="1800"/>
              <a:buChar char="●"/>
            </a:pPr>
            <a:r>
              <a:rPr lang="en"/>
              <a:t>Also provides limits towards LLMs in </a:t>
            </a:r>
            <a:r>
              <a:rPr lang="en"/>
              <a:t>retaining</a:t>
            </a:r>
            <a:r>
              <a:rPr lang="en"/>
              <a:t> information and </a:t>
            </a:r>
            <a:r>
              <a:rPr lang="en"/>
              <a:t>its</a:t>
            </a:r>
            <a:r>
              <a:rPr lang="en"/>
              <a:t> ability to generate inaccurate information</a:t>
            </a:r>
            <a:endParaRPr/>
          </a:p>
          <a:p>
            <a:pPr indent="-342900" lvl="0" marL="457200" rtl="0" algn="l">
              <a:spcBef>
                <a:spcPts val="0"/>
              </a:spcBef>
              <a:spcAft>
                <a:spcPts val="0"/>
              </a:spcAft>
              <a:buSzPts val="1800"/>
              <a:buChar char="●"/>
            </a:pPr>
            <a:r>
              <a:rPr lang="en"/>
              <a:t>Works in two stages: </a:t>
            </a:r>
            <a:r>
              <a:rPr lang="en"/>
              <a:t>retrieval</a:t>
            </a:r>
            <a:r>
              <a:rPr lang="en"/>
              <a:t> and generation</a:t>
            </a:r>
            <a:endParaRPr/>
          </a:p>
          <a:p>
            <a:pPr indent="-342900" lvl="0" marL="457200" rtl="0" algn="l">
              <a:spcBef>
                <a:spcPts val="0"/>
              </a:spcBef>
              <a:spcAft>
                <a:spcPts val="0"/>
              </a:spcAft>
              <a:buSzPts val="1800"/>
              <a:buChar char="●"/>
            </a:pPr>
            <a:r>
              <a:rPr lang="en"/>
              <a:t>In retrieval stage, system identifies the most relevant contexts from external knowledge base on given query</a:t>
            </a:r>
            <a:endParaRPr/>
          </a:p>
          <a:p>
            <a:pPr indent="-342900" lvl="0" marL="457200" rtl="0" algn="l">
              <a:spcBef>
                <a:spcPts val="0"/>
              </a:spcBef>
              <a:spcAft>
                <a:spcPts val="0"/>
              </a:spcAft>
              <a:buSzPts val="1800"/>
              <a:buChar char="●"/>
            </a:pPr>
            <a:r>
              <a:rPr lang="en"/>
              <a:t>Once </a:t>
            </a:r>
            <a:r>
              <a:rPr lang="en"/>
              <a:t>retrieved</a:t>
            </a:r>
            <a:r>
              <a:rPr lang="en"/>
              <a:t>, it gets moved to generation stage where the process is in different processes including concatenation and cross attention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MoE INFERENCE</a:t>
            </a:r>
            <a:endParaRPr/>
          </a:p>
        </p:txBody>
      </p:sp>
      <p:sp>
        <p:nvSpPr>
          <p:cNvPr id="162" name="Google Shape;162;p30"/>
          <p:cNvSpPr txBox="1"/>
          <p:nvPr>
            <p:ph idx="1" type="body"/>
          </p:nvPr>
        </p:nvSpPr>
        <p:spPr>
          <a:xfrm>
            <a:off x="311700" y="955550"/>
            <a:ext cx="8520600" cy="3616500"/>
          </a:xfrm>
          <a:prstGeom prst="rect">
            <a:avLst/>
          </a:prstGeom>
        </p:spPr>
        <p:txBody>
          <a:bodyPr anchorCtr="0" anchor="t" bIns="91425" lIns="91425" spcFirstLastPara="1" rIns="91425" wrap="square" tIns="91425">
            <a:normAutofit fontScale="25000" lnSpcReduction="20000"/>
          </a:bodyPr>
          <a:lstStyle/>
          <a:p>
            <a:pPr indent="-344769" lvl="0" marL="457200" rtl="0" algn="l">
              <a:spcBef>
                <a:spcPts val="1200"/>
              </a:spcBef>
              <a:spcAft>
                <a:spcPts val="0"/>
              </a:spcAft>
              <a:buSzPct val="100000"/>
              <a:buChar char="●"/>
            </a:pPr>
            <a:r>
              <a:rPr lang="en" sz="7317"/>
              <a:t>U</a:t>
            </a:r>
            <a:r>
              <a:rPr lang="en" sz="7317"/>
              <a:t>sed in LLMs to improve efficiency and performance</a:t>
            </a:r>
            <a:endParaRPr sz="7317"/>
          </a:p>
          <a:p>
            <a:pPr indent="-344769" lvl="0" marL="457200" rtl="0" algn="l">
              <a:spcBef>
                <a:spcPts val="0"/>
              </a:spcBef>
              <a:spcAft>
                <a:spcPts val="0"/>
              </a:spcAft>
              <a:buSzPct val="100000"/>
              <a:buChar char="●"/>
            </a:pPr>
            <a:r>
              <a:rPr lang="en" sz="7317"/>
              <a:t>MoE’s primary job is to divide the model into </a:t>
            </a:r>
            <a:r>
              <a:rPr lang="en" sz="7317"/>
              <a:t>specialized</a:t>
            </a:r>
            <a:r>
              <a:rPr lang="en" sz="7317"/>
              <a:t> sub networks known as experts where each one focuses on a specific task</a:t>
            </a:r>
            <a:endParaRPr sz="7317"/>
          </a:p>
          <a:p>
            <a:pPr indent="-344769" lvl="0" marL="457200" rtl="0" algn="l">
              <a:spcBef>
                <a:spcPts val="0"/>
              </a:spcBef>
              <a:spcAft>
                <a:spcPts val="0"/>
              </a:spcAft>
              <a:buSzPct val="100000"/>
              <a:buChar char="●"/>
            </a:pPr>
            <a:r>
              <a:rPr lang="en" sz="7317"/>
              <a:t>MoE communication it introduced Lina which is a system designed to </a:t>
            </a:r>
            <a:r>
              <a:rPr lang="en" sz="7317"/>
              <a:t>address</a:t>
            </a:r>
            <a:r>
              <a:rPr lang="en" sz="7317"/>
              <a:t> the all to all communication bottlenecK in distributed MoE</a:t>
            </a:r>
            <a:endParaRPr sz="7317"/>
          </a:p>
          <a:p>
            <a:pPr indent="-344769" lvl="0" marL="457200" rtl="0" algn="l">
              <a:spcBef>
                <a:spcPts val="0"/>
              </a:spcBef>
              <a:spcAft>
                <a:spcPts val="0"/>
              </a:spcAft>
              <a:buSzPct val="100000"/>
              <a:buChar char="●"/>
            </a:pPr>
            <a:r>
              <a:rPr lang="en" sz="7317"/>
              <a:t>Expert offloading, SiDA-MoE has been introduced which is a system that leverages both main memory and GPU memory by exploiting the inherent sparsity of expert activation in MoE models</a:t>
            </a:r>
            <a:endParaRPr sz="7317"/>
          </a:p>
          <a:p>
            <a:pPr indent="-344769" lvl="0" marL="457200" rtl="0" algn="l">
              <a:spcBef>
                <a:spcPts val="0"/>
              </a:spcBef>
              <a:spcAft>
                <a:spcPts val="0"/>
              </a:spcAft>
              <a:buSzPct val="100000"/>
              <a:buChar char="●"/>
            </a:pPr>
            <a:r>
              <a:rPr lang="en" sz="7317"/>
              <a:t>SiDA-MoE is important because it has two parallel threads which are inference thread and hash building thread</a:t>
            </a:r>
            <a:endParaRPr sz="7317"/>
          </a:p>
          <a:p>
            <a:pPr indent="-344769" lvl="0" marL="457200" rtl="0" algn="l">
              <a:spcBef>
                <a:spcPts val="0"/>
              </a:spcBef>
              <a:spcAft>
                <a:spcPts val="0"/>
              </a:spcAft>
              <a:buSzPct val="100000"/>
              <a:buChar char="●"/>
            </a:pPr>
            <a:r>
              <a:rPr lang="en" sz="7317"/>
              <a:t>MoE has been very beneficial due to it’s systems performance which utilizes all memory in GPUs and also efficiently runs tasks smoothly</a:t>
            </a:r>
            <a:endParaRPr sz="7317"/>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2441850" y="2018025"/>
            <a:ext cx="42603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400"/>
              <a:t>THANK YOU. </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66" name="Google Shape;66;p14"/>
          <p:cNvSpPr txBox="1"/>
          <p:nvPr>
            <p:ph idx="1" type="body"/>
          </p:nvPr>
        </p:nvSpPr>
        <p:spPr>
          <a:xfrm>
            <a:off x="311700" y="951100"/>
            <a:ext cx="8520600" cy="369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Abstract</a:t>
            </a:r>
            <a:endParaRPr/>
          </a:p>
          <a:p>
            <a:pPr indent="-342900" lvl="0" marL="457200" rtl="0" algn="l">
              <a:spcBef>
                <a:spcPts val="0"/>
              </a:spcBef>
              <a:spcAft>
                <a:spcPts val="0"/>
              </a:spcAft>
              <a:buSzPts val="1800"/>
              <a:buAutoNum type="arabicPeriod"/>
            </a:pPr>
            <a:r>
              <a:rPr lang="en"/>
              <a:t>Introduction</a:t>
            </a:r>
            <a:endParaRPr/>
          </a:p>
          <a:p>
            <a:pPr indent="-342900" lvl="0" marL="457200" rtl="0" algn="l">
              <a:spcBef>
                <a:spcPts val="0"/>
              </a:spcBef>
              <a:spcAft>
                <a:spcPts val="0"/>
              </a:spcAft>
              <a:buSzPts val="1800"/>
              <a:buAutoNum type="arabicPeriod"/>
            </a:pPr>
            <a:r>
              <a:rPr lang="en"/>
              <a:t>Background - Overview of LLM Inference</a:t>
            </a:r>
            <a:endParaRPr/>
          </a:p>
          <a:p>
            <a:pPr indent="-342900" lvl="0" marL="457200" rtl="0" algn="l">
              <a:spcBef>
                <a:spcPts val="0"/>
              </a:spcBef>
              <a:spcAft>
                <a:spcPts val="0"/>
              </a:spcAft>
              <a:buSzPts val="1800"/>
              <a:buAutoNum type="arabicPeriod"/>
            </a:pPr>
            <a:r>
              <a:rPr lang="en"/>
              <a:t>Memory Management and Caching</a:t>
            </a:r>
            <a:endParaRPr/>
          </a:p>
          <a:p>
            <a:pPr indent="-342900" lvl="0" marL="457200" rtl="0" algn="l">
              <a:spcBef>
                <a:spcPts val="0"/>
              </a:spcBef>
              <a:spcAft>
                <a:spcPts val="0"/>
              </a:spcAft>
              <a:buSzPts val="1800"/>
              <a:buChar char="●"/>
            </a:pPr>
            <a:r>
              <a:rPr lang="en"/>
              <a:t>Efficient Man</a:t>
            </a:r>
            <a:r>
              <a:rPr lang="en"/>
              <a:t>agement of KV Caching</a:t>
            </a:r>
            <a:endParaRPr/>
          </a:p>
          <a:p>
            <a:pPr indent="-342900" lvl="0" marL="457200" rtl="0" algn="l">
              <a:spcBef>
                <a:spcPts val="0"/>
              </a:spcBef>
              <a:spcAft>
                <a:spcPts val="0"/>
              </a:spcAft>
              <a:buSzPts val="1800"/>
              <a:buChar char="●"/>
            </a:pPr>
            <a:r>
              <a:rPr lang="en"/>
              <a:t>Support for Long Context Applications</a:t>
            </a:r>
            <a:endParaRPr/>
          </a:p>
          <a:p>
            <a:pPr indent="-342900" lvl="0" marL="457200" rtl="0" algn="l">
              <a:spcBef>
                <a:spcPts val="0"/>
              </a:spcBef>
              <a:spcAft>
                <a:spcPts val="0"/>
              </a:spcAft>
              <a:buSzPts val="1800"/>
              <a:buChar char="●"/>
            </a:pPr>
            <a:r>
              <a:rPr lang="en"/>
              <a:t>Compression of KV Cache</a:t>
            </a:r>
            <a:endParaRPr/>
          </a:p>
          <a:p>
            <a:pPr indent="-342900" lvl="0" marL="457200" rtl="0" algn="l">
              <a:spcBef>
                <a:spcPts val="0"/>
              </a:spcBef>
              <a:spcAft>
                <a:spcPts val="0"/>
              </a:spcAft>
              <a:buSzPts val="1800"/>
              <a:buAutoNum type="arabicPeriod"/>
            </a:pPr>
            <a:r>
              <a:rPr lang="en"/>
              <a:t>Computation Task Scheduling</a:t>
            </a:r>
            <a:endParaRPr/>
          </a:p>
          <a:p>
            <a:pPr indent="-342900" lvl="0" marL="457200" rtl="0" algn="l">
              <a:spcBef>
                <a:spcPts val="0"/>
              </a:spcBef>
              <a:spcAft>
                <a:spcPts val="0"/>
              </a:spcAft>
              <a:buSzPts val="1800"/>
              <a:buAutoNum type="arabicPeriod"/>
            </a:pPr>
            <a:r>
              <a:rPr lang="en"/>
              <a:t>LLMs In The Cloud</a:t>
            </a:r>
            <a:endParaRPr/>
          </a:p>
          <a:p>
            <a:pPr indent="-342900" lvl="0" marL="457200" rtl="0" algn="l">
              <a:spcBef>
                <a:spcPts val="0"/>
              </a:spcBef>
              <a:spcAft>
                <a:spcPts val="0"/>
              </a:spcAft>
              <a:buSzPts val="1800"/>
              <a:buAutoNum type="arabicPeriod"/>
            </a:pPr>
            <a:r>
              <a:rPr lang="en"/>
              <a:t>Emerging Research Fields</a:t>
            </a:r>
            <a:endParaRPr/>
          </a:p>
          <a:p>
            <a:pPr indent="-342900" lvl="0" marL="457200" rtl="0" algn="l">
              <a:spcBef>
                <a:spcPts val="0"/>
              </a:spcBef>
              <a:spcAft>
                <a:spcPts val="0"/>
              </a:spcAft>
              <a:buSzPts val="1800"/>
              <a:buAutoNum type="arabicPeriod"/>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Survey gives a overview of advancements of Large Language Model(LLM)</a:t>
            </a:r>
            <a:endParaRPr/>
          </a:p>
          <a:p>
            <a:pPr indent="-342900" lvl="0" marL="457200" rtl="0" algn="l">
              <a:spcBef>
                <a:spcPts val="0"/>
              </a:spcBef>
              <a:spcAft>
                <a:spcPts val="0"/>
              </a:spcAft>
              <a:buSzPts val="1800"/>
              <a:buChar char="●"/>
            </a:pPr>
            <a:r>
              <a:rPr lang="en"/>
              <a:t>Talks about research done from 2023 onwards</a:t>
            </a:r>
            <a:endParaRPr/>
          </a:p>
          <a:p>
            <a:pPr indent="-342900" lvl="0" marL="457200" rtl="0" algn="l">
              <a:spcBef>
                <a:spcPts val="0"/>
              </a:spcBef>
              <a:spcAft>
                <a:spcPts val="0"/>
              </a:spcAft>
              <a:buSzPts val="1800"/>
              <a:buChar char="●"/>
            </a:pPr>
            <a:r>
              <a:rPr lang="en"/>
              <a:t>Examines system-level enhancements which improve LLM in various ways without changing the core</a:t>
            </a:r>
            <a:endParaRPr/>
          </a:p>
          <a:p>
            <a:pPr indent="-342900" lvl="0" marL="457200" rtl="0" algn="l">
              <a:spcBef>
                <a:spcPts val="0"/>
              </a:spcBef>
              <a:spcAft>
                <a:spcPts val="0"/>
              </a:spcAft>
              <a:buSzPts val="1800"/>
              <a:buChar char="●"/>
            </a:pPr>
            <a:r>
              <a:rPr lang="en"/>
              <a:t>Goes in detail on the performance and efficiency of LLMs</a:t>
            </a:r>
            <a:endParaRPr/>
          </a:p>
          <a:p>
            <a:pPr indent="-342900" lvl="0" marL="457200" rtl="0" algn="l">
              <a:spcBef>
                <a:spcPts val="0"/>
              </a:spcBef>
              <a:spcAft>
                <a:spcPts val="0"/>
              </a:spcAft>
              <a:buSzPts val="1800"/>
              <a:buChar char="●"/>
            </a:pPr>
            <a:r>
              <a:rPr lang="en"/>
              <a:t>Talks about the key innovations done on LLMs in real world production environments</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ChatGPT has given attention to many models especially LLMs </a:t>
            </a:r>
            <a:r>
              <a:rPr lang="en"/>
              <a:t>which</a:t>
            </a:r>
            <a:r>
              <a:rPr lang="en"/>
              <a:t> has gained popularity rapidly</a:t>
            </a:r>
            <a:endParaRPr/>
          </a:p>
          <a:p>
            <a:pPr indent="-334327" lvl="0" marL="457200" rtl="0" algn="l">
              <a:spcBef>
                <a:spcPts val="0"/>
              </a:spcBef>
              <a:spcAft>
                <a:spcPts val="0"/>
              </a:spcAft>
              <a:buSzPct val="100000"/>
              <a:buChar char="●"/>
            </a:pPr>
            <a:r>
              <a:rPr lang="en"/>
              <a:t>Deploying and scaling powerful AI models like LLMs also present significant challenges</a:t>
            </a:r>
            <a:endParaRPr/>
          </a:p>
          <a:p>
            <a:pPr indent="-334327" lvl="0" marL="457200" rtl="0" algn="l">
              <a:spcBef>
                <a:spcPts val="0"/>
              </a:spcBef>
              <a:spcAft>
                <a:spcPts val="0"/>
              </a:spcAft>
              <a:buSzPct val="100000"/>
              <a:buChar char="●"/>
            </a:pPr>
            <a:r>
              <a:rPr lang="en"/>
              <a:t>High computational power and memory of LLMs require high performance GPU servers which can be tweaked</a:t>
            </a:r>
            <a:endParaRPr/>
          </a:p>
          <a:p>
            <a:pPr indent="-334327" lvl="0" marL="457200" rtl="0" algn="l">
              <a:spcBef>
                <a:spcPts val="0"/>
              </a:spcBef>
              <a:spcAft>
                <a:spcPts val="0"/>
              </a:spcAft>
              <a:buSzPct val="100000"/>
              <a:buChar char="●"/>
            </a:pPr>
            <a:r>
              <a:rPr lang="en"/>
              <a:t>LLMs have been established to have low </a:t>
            </a:r>
            <a:r>
              <a:rPr lang="en"/>
              <a:t>latency</a:t>
            </a:r>
            <a:r>
              <a:rPr lang="en"/>
              <a:t> performance which is one of the reasons it’s very popular</a:t>
            </a:r>
            <a:endParaRPr/>
          </a:p>
          <a:p>
            <a:pPr indent="-334327" lvl="0" marL="457200" rtl="0" algn="l">
              <a:spcBef>
                <a:spcPts val="0"/>
              </a:spcBef>
              <a:spcAft>
                <a:spcPts val="0"/>
              </a:spcAft>
              <a:buSzPct val="100000"/>
              <a:buChar char="●"/>
            </a:pPr>
            <a:r>
              <a:rPr lang="en"/>
              <a:t>LLMs use many systems to overcome the challenges </a:t>
            </a:r>
            <a:r>
              <a:rPr lang="en"/>
              <a:t>which</a:t>
            </a:r>
            <a:r>
              <a:rPr lang="en"/>
              <a:t> increase </a:t>
            </a:r>
            <a:r>
              <a:rPr lang="en"/>
              <a:t>performance</a:t>
            </a:r>
            <a:endParaRPr/>
          </a:p>
          <a:p>
            <a:pPr indent="-334327" lvl="0" marL="457200" rtl="0" algn="l">
              <a:spcBef>
                <a:spcPts val="0"/>
              </a:spcBef>
              <a:spcAft>
                <a:spcPts val="0"/>
              </a:spcAft>
              <a:buSzPct val="100000"/>
              <a:buChar char="●"/>
            </a:pPr>
            <a:r>
              <a:rPr lang="en"/>
              <a:t>Recent advances of LLM systems are split into 4 categories: KV cache and memory management, LLM computation optimization, Cloud LLM deployment, and Emerging research fields. </a:t>
            </a:r>
            <a:endParaRPr/>
          </a:p>
          <a:p>
            <a:pPr indent="0" lvl="0" marL="0" rtl="0" algn="l">
              <a:spcBef>
                <a:spcPts val="1200"/>
              </a:spcBef>
              <a:spcAft>
                <a:spcPts val="12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LLM INFERENCE</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solidFill>
                  <a:srgbClr val="242424"/>
                </a:solidFill>
                <a:latin typeface="Georgia"/>
                <a:ea typeface="Georgia"/>
                <a:cs typeface="Georgia"/>
                <a:sym typeface="Georgia"/>
              </a:rPr>
              <a:t>LLM inference produces output tokens </a:t>
            </a:r>
            <a:r>
              <a:rPr lang="en">
                <a:solidFill>
                  <a:srgbClr val="242424"/>
                </a:solidFill>
                <a:latin typeface="Georgia"/>
                <a:ea typeface="Georgia"/>
                <a:cs typeface="Georgia"/>
                <a:sym typeface="Georgia"/>
              </a:rPr>
              <a:t>subsequently </a:t>
            </a:r>
            <a:r>
              <a:rPr lang="en">
                <a:solidFill>
                  <a:srgbClr val="242424"/>
                </a:solidFill>
                <a:latin typeface="Georgia"/>
                <a:ea typeface="Georgia"/>
                <a:cs typeface="Georgia"/>
                <a:sym typeface="Georgia"/>
              </a:rPr>
              <a:t>in an autoregression way based on </a:t>
            </a:r>
            <a:r>
              <a:rPr lang="en">
                <a:solidFill>
                  <a:srgbClr val="242424"/>
                </a:solidFill>
                <a:latin typeface="Georgia"/>
                <a:ea typeface="Georgia"/>
                <a:cs typeface="Georgia"/>
                <a:sym typeface="Georgia"/>
              </a:rPr>
              <a:t>initial</a:t>
            </a:r>
            <a:r>
              <a:rPr lang="en">
                <a:solidFill>
                  <a:srgbClr val="242424"/>
                </a:solidFill>
                <a:latin typeface="Georgia"/>
                <a:ea typeface="Georgia"/>
                <a:cs typeface="Georgia"/>
                <a:sym typeface="Georgia"/>
              </a:rPr>
              <a:t> inputs as P which refers to Prompt</a:t>
            </a:r>
            <a:endParaRPr>
              <a:solidFill>
                <a:srgbClr val="242424"/>
              </a:solidFill>
              <a:latin typeface="Georgia"/>
              <a:ea typeface="Georgia"/>
              <a:cs typeface="Georgia"/>
              <a:sym typeface="Georgia"/>
            </a:endParaRPr>
          </a:p>
          <a:p>
            <a:pPr indent="-342900" lvl="0" marL="457200" rtl="0" algn="l">
              <a:spcBef>
                <a:spcPts val="0"/>
              </a:spcBef>
              <a:spcAft>
                <a:spcPts val="0"/>
              </a:spcAft>
              <a:buClr>
                <a:srgbClr val="242424"/>
              </a:buClr>
              <a:buSzPts val="1800"/>
              <a:buFont typeface="Georgia"/>
              <a:buChar char="●"/>
            </a:pPr>
            <a:r>
              <a:rPr lang="en">
                <a:solidFill>
                  <a:srgbClr val="242424"/>
                </a:solidFill>
                <a:latin typeface="Georgia"/>
                <a:ea typeface="Georgia"/>
                <a:cs typeface="Georgia"/>
                <a:sym typeface="Georgia"/>
              </a:rPr>
              <a:t>Inference is split into two phases:</a:t>
            </a:r>
            <a:endParaRPr>
              <a:solidFill>
                <a:srgbClr val="242424"/>
              </a:solidFill>
              <a:latin typeface="Georgia"/>
              <a:ea typeface="Georgia"/>
              <a:cs typeface="Georgia"/>
              <a:sym typeface="Georgia"/>
            </a:endParaRPr>
          </a:p>
          <a:p>
            <a:pPr indent="0" lvl="0" marL="457200" rtl="0" algn="l">
              <a:spcBef>
                <a:spcPts val="1200"/>
              </a:spcBef>
              <a:spcAft>
                <a:spcPts val="0"/>
              </a:spcAft>
              <a:buNone/>
            </a:pPr>
            <a:r>
              <a:rPr lang="en">
                <a:solidFill>
                  <a:srgbClr val="242424"/>
                </a:solidFill>
                <a:latin typeface="Georgia"/>
                <a:ea typeface="Georgia"/>
                <a:cs typeface="Georgia"/>
                <a:sym typeface="Georgia"/>
              </a:rPr>
              <a:t>1. Prefill Phase: The prefill phase is essential for setting up the model to generate text efficiently.</a:t>
            </a:r>
            <a:endParaRPr>
              <a:solidFill>
                <a:srgbClr val="242424"/>
              </a:solidFill>
              <a:latin typeface="Georgia"/>
              <a:ea typeface="Georgia"/>
              <a:cs typeface="Georgia"/>
              <a:sym typeface="Georgia"/>
            </a:endParaRPr>
          </a:p>
          <a:p>
            <a:pPr indent="0" lvl="0" marL="457200" rtl="0" algn="l">
              <a:spcBef>
                <a:spcPts val="1200"/>
              </a:spcBef>
              <a:spcAft>
                <a:spcPts val="0"/>
              </a:spcAft>
              <a:buNone/>
            </a:pPr>
            <a:r>
              <a:rPr lang="en">
                <a:solidFill>
                  <a:srgbClr val="242424"/>
                </a:solidFill>
                <a:latin typeface="Georgia"/>
                <a:ea typeface="Georgia"/>
                <a:cs typeface="Georgia"/>
                <a:sym typeface="Georgia"/>
              </a:rPr>
              <a:t>2. Decoding Phase: decoding phase handles the generation of subsequent tokens</a:t>
            </a:r>
            <a:endParaRPr>
              <a:solidFill>
                <a:srgbClr val="242424"/>
              </a:solidFill>
              <a:latin typeface="Georgia"/>
              <a:ea typeface="Georgia"/>
              <a:cs typeface="Georgia"/>
              <a:sym typeface="Georgia"/>
            </a:endParaRPr>
          </a:p>
          <a:p>
            <a:pPr indent="0" lvl="0" marL="457200" rtl="0" algn="l">
              <a:spcBef>
                <a:spcPts val="1200"/>
              </a:spcBef>
              <a:spcAft>
                <a:spcPts val="1200"/>
              </a:spcAft>
              <a:buNone/>
            </a:pPr>
            <a:r>
              <a:t/>
            </a:r>
            <a:endParaRPr sz="1500">
              <a:solidFill>
                <a:srgbClr val="242424"/>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MANAGEMENT AND CACHING</a:t>
            </a:r>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In memory management and caching, there are various techniques to use to mitigate the memory footprint and also access the overhead during the LLM inference.</a:t>
            </a:r>
            <a:endParaRPr/>
          </a:p>
          <a:p>
            <a:pPr indent="-342900" lvl="0" marL="457200" rtl="0" algn="l">
              <a:spcBef>
                <a:spcPts val="1200"/>
              </a:spcBef>
              <a:spcAft>
                <a:spcPts val="0"/>
              </a:spcAft>
              <a:buSzPts val="1800"/>
              <a:buAutoNum type="arabicPeriod"/>
            </a:pPr>
            <a:r>
              <a:rPr lang="en"/>
              <a:t>Efficient Management of KV Cache</a:t>
            </a:r>
            <a:endParaRPr/>
          </a:p>
          <a:p>
            <a:pPr indent="-342900" lvl="0" marL="457200" rtl="0" algn="l">
              <a:spcBef>
                <a:spcPts val="0"/>
              </a:spcBef>
              <a:spcAft>
                <a:spcPts val="0"/>
              </a:spcAft>
              <a:buSzPts val="1800"/>
              <a:buAutoNum type="arabicPeriod"/>
            </a:pPr>
            <a:r>
              <a:rPr lang="en"/>
              <a:t>Support for Long-Context Applications</a:t>
            </a:r>
            <a:endParaRPr/>
          </a:p>
          <a:p>
            <a:pPr indent="-342900" lvl="0" marL="457200" rtl="0" algn="l">
              <a:spcBef>
                <a:spcPts val="0"/>
              </a:spcBef>
              <a:spcAft>
                <a:spcPts val="0"/>
              </a:spcAft>
              <a:buSzPts val="1800"/>
              <a:buAutoNum type="arabicPeriod"/>
            </a:pPr>
            <a:r>
              <a:rPr lang="en"/>
              <a:t>Compression of KV Cache</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EFFICIENT MANAGEMENT OF KV CACHE</a:t>
            </a:r>
            <a:endParaRPr/>
          </a:p>
        </p:txBody>
      </p:sp>
      <p:sp>
        <p:nvSpPr>
          <p:cNvPr id="96" name="Google Shape;96;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Research from PageAttention addresses the growth and shrinkage of kv cache during the token generation</a:t>
            </a:r>
            <a:endParaRPr/>
          </a:p>
          <a:p>
            <a:pPr indent="-342900" lvl="0" marL="457200" rtl="0" algn="l">
              <a:spcBef>
                <a:spcPts val="0"/>
              </a:spcBef>
              <a:spcAft>
                <a:spcPts val="0"/>
              </a:spcAft>
              <a:buSzPts val="1800"/>
              <a:buChar char="●"/>
            </a:pPr>
            <a:r>
              <a:rPr lang="en"/>
              <a:t>It also identifies that the request lifetime and length are very unpredictable</a:t>
            </a:r>
            <a:endParaRPr/>
          </a:p>
          <a:p>
            <a:pPr indent="-342900" lvl="0" marL="457200" rtl="0" algn="l">
              <a:spcBef>
                <a:spcPts val="0"/>
              </a:spcBef>
              <a:spcAft>
                <a:spcPts val="0"/>
              </a:spcAft>
              <a:buSzPts val="1800"/>
              <a:buChar char="●"/>
            </a:pPr>
            <a:r>
              <a:rPr lang="en"/>
              <a:t>With its efficient page-based memory management, PagedAttention has become a standard in LLM serving frameworks like TGI, vLLM, and TensorRT-LLM</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FOR LONG CONTEXT APPLICATIONS</a:t>
            </a:r>
            <a:endParaRPr/>
          </a:p>
        </p:txBody>
      </p:sp>
      <p:sp>
        <p:nvSpPr>
          <p:cNvPr id="102" name="Google Shape;102;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Service long concepts are </a:t>
            </a:r>
            <a:r>
              <a:rPr lang="en"/>
              <a:t>challenging</a:t>
            </a:r>
            <a:r>
              <a:rPr lang="en"/>
              <a:t> due to the increase in size of KV cache tokens and requiring more memory </a:t>
            </a:r>
            <a:r>
              <a:rPr lang="en"/>
              <a:t>efficient</a:t>
            </a:r>
            <a:r>
              <a:rPr lang="en"/>
              <a:t> solutions</a:t>
            </a:r>
            <a:endParaRPr/>
          </a:p>
          <a:p>
            <a:pPr indent="-342900" lvl="0" marL="457200" rtl="0" algn="l">
              <a:spcBef>
                <a:spcPts val="0"/>
              </a:spcBef>
              <a:spcAft>
                <a:spcPts val="0"/>
              </a:spcAft>
              <a:buSzPts val="1800"/>
              <a:buChar char="●"/>
            </a:pPr>
            <a:r>
              <a:rPr lang="en"/>
              <a:t>A couple solutions appear like PageAttention, Infinite LLM, and MemServer help </a:t>
            </a:r>
            <a:r>
              <a:rPr lang="en"/>
              <a:t>optimize</a:t>
            </a:r>
            <a:r>
              <a:rPr lang="en"/>
              <a:t> the KV cache management</a:t>
            </a:r>
            <a:endParaRPr/>
          </a:p>
          <a:p>
            <a:pPr indent="-342900" lvl="0" marL="457200" rtl="0" algn="l">
              <a:spcBef>
                <a:spcPts val="0"/>
              </a:spcBef>
              <a:spcAft>
                <a:spcPts val="0"/>
              </a:spcAft>
              <a:buSzPts val="1800"/>
              <a:buChar char="●"/>
            </a:pPr>
            <a:r>
              <a:rPr lang="en"/>
              <a:t>When the context grows so does the GPU memory limit, so the solution is InfiniGen which speculates the important KV caches by going over the computation of the current layer and prefetches only essential entries to the GPU</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COMPRESSION OF KV CACHE</a:t>
            </a:r>
            <a:endParaRPr/>
          </a:p>
        </p:txBody>
      </p:sp>
      <p:sp>
        <p:nvSpPr>
          <p:cNvPr id="108" name="Google Shape;108;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Due to large data into LLM, the systems decide to compress the KV cache</a:t>
            </a:r>
            <a:endParaRPr/>
          </a:p>
          <a:p>
            <a:pPr indent="-342900" lvl="0" marL="457200" rtl="0" algn="l">
              <a:spcBef>
                <a:spcPts val="0"/>
              </a:spcBef>
              <a:spcAft>
                <a:spcPts val="0"/>
              </a:spcAft>
              <a:buSzPts val="1800"/>
              <a:buChar char="●"/>
            </a:pPr>
            <a:r>
              <a:rPr lang="en"/>
              <a:t>FlexGen which already uses memory aggregation and communication scheduling, it also uses groupwise quantization to compress the cache to 4 bits</a:t>
            </a:r>
            <a:endParaRPr/>
          </a:p>
          <a:p>
            <a:pPr indent="-342900" lvl="0" marL="457200" rtl="0" algn="l">
              <a:spcBef>
                <a:spcPts val="0"/>
              </a:spcBef>
              <a:spcAft>
                <a:spcPts val="0"/>
              </a:spcAft>
              <a:buSzPts val="1800"/>
              <a:buChar char="●"/>
            </a:pPr>
            <a:r>
              <a:rPr lang="en"/>
              <a:t>There’s also KIVI which quatizes the cache and value per token which results in minimum quantization error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