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5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19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A4DD3-71A4-43B6-B995-300F8B421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FFF8-A088-4981-8643-E7D6EE60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5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298F6-132D-847B-7111-2913BDAA8FC1}"/>
              </a:ext>
            </a:extLst>
          </p:cNvPr>
          <p:cNvSpPr txBox="1"/>
          <p:nvPr/>
        </p:nvSpPr>
        <p:spPr>
          <a:xfrm>
            <a:off x="397566" y="612844"/>
            <a:ext cx="10230678" cy="510909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 Scoring Case Study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(Logistic Regression)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Vikrant Kakroo</a:t>
            </a:r>
          </a:p>
        </p:txBody>
      </p:sp>
    </p:spTree>
    <p:extLst>
      <p:ext uri="{BB962C8B-B14F-4D97-AF65-F5344CB8AC3E}">
        <p14:creationId xmlns:p14="http://schemas.microsoft.com/office/powerpoint/2010/main" val="368851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AB80-D427-534D-DACC-24B77BDCC701}"/>
              </a:ext>
            </a:extLst>
          </p:cNvPr>
          <p:cNvSpPr txBox="1"/>
          <p:nvPr/>
        </p:nvSpPr>
        <p:spPr>
          <a:xfrm>
            <a:off x="371059" y="1154452"/>
            <a:ext cx="110125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Comparing the values obtained for Train &amp; Test:</a:t>
            </a:r>
          </a:p>
          <a:p>
            <a:endParaRPr lang="en-US" dirty="0"/>
          </a:p>
          <a:p>
            <a:r>
              <a:rPr lang="en-US" dirty="0"/>
              <a:t>Train Data:</a:t>
            </a:r>
          </a:p>
          <a:p>
            <a:r>
              <a:rPr lang="en-US" dirty="0"/>
              <a:t>Accuracy : 81.0 %</a:t>
            </a:r>
          </a:p>
          <a:p>
            <a:r>
              <a:rPr lang="en-US" dirty="0"/>
              <a:t>Sensitivity : 81.7 %</a:t>
            </a:r>
          </a:p>
          <a:p>
            <a:r>
              <a:rPr lang="en-US" dirty="0"/>
              <a:t>Specificity : 80.6 %</a:t>
            </a:r>
          </a:p>
          <a:p>
            <a:endParaRPr lang="en-US" dirty="0"/>
          </a:p>
          <a:p>
            <a:r>
              <a:rPr lang="en-US" dirty="0"/>
              <a:t>Test Data:</a:t>
            </a:r>
          </a:p>
          <a:p>
            <a:r>
              <a:rPr lang="en-US" dirty="0"/>
              <a:t>Accuracy : 80.4 %</a:t>
            </a:r>
          </a:p>
          <a:p>
            <a:r>
              <a:rPr lang="en-US" dirty="0"/>
              <a:t>Sensitivity : 80.4 %</a:t>
            </a:r>
          </a:p>
          <a:p>
            <a:r>
              <a:rPr lang="en-US" dirty="0"/>
              <a:t>Specificity : 80.5 %</a:t>
            </a:r>
          </a:p>
          <a:p>
            <a:endParaRPr lang="en-US" dirty="0"/>
          </a:p>
          <a:p>
            <a:r>
              <a:rPr lang="en-US" dirty="0"/>
              <a:t>Thus we have achieved our goal of getting a ballpark of the target lead conversion rate to be around 80% . The Model seems to predict the Conversion Rate very well and we should be able to give the CEO confidence in making good calls based on this model to get a higher lead conversion rate of 80%.</a:t>
            </a:r>
          </a:p>
          <a:p>
            <a:endParaRPr lang="en-US" dirty="0"/>
          </a:p>
          <a:p>
            <a:r>
              <a:rPr lang="en-US" dirty="0"/>
              <a:t>2) Finding out the leads which should be contacted: The customers which should be contacted are the customers whose "Lead Score" is equal to or greater than 85. They can be termed as 'Hot Leads'.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441-6DE8-6338-5E4F-356FDF7D287E}"/>
              </a:ext>
            </a:extLst>
          </p:cNvPr>
          <p:cNvSpPr txBox="1"/>
          <p:nvPr/>
        </p:nvSpPr>
        <p:spPr>
          <a:xfrm>
            <a:off x="530087" y="405055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OUTCOME</a:t>
            </a:r>
          </a:p>
          <a:p>
            <a:r>
              <a:rPr lang="en-US" sz="1200" dirty="0"/>
              <a:t>NOTE: There is no correlation between the variables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16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AB80-D427-534D-DACC-24B77BDCC701}"/>
              </a:ext>
            </a:extLst>
          </p:cNvPr>
          <p:cNvSpPr txBox="1"/>
          <p:nvPr/>
        </p:nvSpPr>
        <p:spPr>
          <a:xfrm>
            <a:off x="371059" y="1154452"/>
            <a:ext cx="115558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Recommendations: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/>
              <a:t>The company should make calls to the leads coming from the lead sources "</a:t>
            </a:r>
            <a:r>
              <a:rPr lang="en-US" sz="1400" dirty="0" err="1"/>
              <a:t>Welingak</a:t>
            </a:r>
            <a:r>
              <a:rPr lang="en-US" sz="1400" dirty="0"/>
              <a:t> Websites" and "Reference" as these are more likely to get converted.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make calls to the leads who are the "working professionals" as they are more likely to get converted.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make calls to the leads who spent "more time on the websites" as these are more likely to get converted.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make calls to the leads coming from the lead sources "Olark Chat" as these are more likely to get converted.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make calls to the leads whose last activity was SMS Sent as they are more likely to get converted.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not make calls to the leads whose last activity was "Olark Chat Conversation" as they are not likely to get converted.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not make calls to the leads whose lead origin is "Landing Page Submission" as they are not likely to get converted.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not make calls to the leads whose Specialization was "Others" as they are not likely to get converted.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company should not make calls to the leads who chose the option of "Do not Email" as "yes" as they are not likely to get converted.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441-6DE8-6338-5E4F-356FDF7D287E}"/>
              </a:ext>
            </a:extLst>
          </p:cNvPr>
          <p:cNvSpPr txBox="1"/>
          <p:nvPr/>
        </p:nvSpPr>
        <p:spPr>
          <a:xfrm>
            <a:off x="530087" y="405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1268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AB80-D427-534D-DACC-24B77BDCC701}"/>
              </a:ext>
            </a:extLst>
          </p:cNvPr>
          <p:cNvSpPr txBox="1"/>
          <p:nvPr/>
        </p:nvSpPr>
        <p:spPr>
          <a:xfrm>
            <a:off x="371060" y="1154452"/>
            <a:ext cx="10111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0.42 is the tradeoff between Precision and Recall - Thus we can safely choose to consider any Prospect Lead with Conversion Probability higher than 42 % to be a hot Lead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441-6DE8-6338-5E4F-356FDF7D287E}"/>
              </a:ext>
            </a:extLst>
          </p:cNvPr>
          <p:cNvSpPr txBox="1"/>
          <p:nvPr/>
        </p:nvSpPr>
        <p:spPr>
          <a:xfrm>
            <a:off x="530087" y="405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Evaluation ROC curve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48DE9B-DF0D-0297-864D-669C0BDF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80" y="2303959"/>
            <a:ext cx="5163037" cy="39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89DFAA8-62C0-E03A-167A-E93BB1D7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7" y="2268282"/>
            <a:ext cx="4918627" cy="39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298F6-132D-847B-7111-2913BDAA8FC1}"/>
              </a:ext>
            </a:extLst>
          </p:cNvPr>
          <p:cNvSpPr txBox="1"/>
          <p:nvPr/>
        </p:nvSpPr>
        <p:spPr>
          <a:xfrm>
            <a:off x="424071" y="673918"/>
            <a:ext cx="10230678" cy="588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Contents</a:t>
            </a:r>
          </a:p>
          <a:p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 Problem statement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 Problem approach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 EDA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 Correlations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Model Evaluation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 Observations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 Conclusion</a:t>
            </a:r>
          </a:p>
        </p:txBody>
      </p:sp>
    </p:spTree>
    <p:extLst>
      <p:ext uri="{BB962C8B-B14F-4D97-AF65-F5344CB8AC3E}">
        <p14:creationId xmlns:p14="http://schemas.microsoft.com/office/powerpoint/2010/main" val="93529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298F6-132D-847B-7111-2913BDAA8FC1}"/>
              </a:ext>
            </a:extLst>
          </p:cNvPr>
          <p:cNvSpPr txBox="1"/>
          <p:nvPr/>
        </p:nvSpPr>
        <p:spPr>
          <a:xfrm>
            <a:off x="424071" y="673918"/>
            <a:ext cx="10230678" cy="473975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400" dirty="0"/>
              <a:t> </a:t>
            </a:r>
            <a:r>
              <a:rPr lang="en-US" sz="1600" dirty="0"/>
              <a:t>An education company named X Education sells online courses to industry professionals.</a:t>
            </a:r>
          </a:p>
          <a:p>
            <a:r>
              <a:rPr lang="en-US" sz="1600" dirty="0"/>
              <a:t>On any given day, many professionals who are interested in the courses land on their website and</a:t>
            </a:r>
          </a:p>
          <a:p>
            <a:r>
              <a:rPr lang="en-US" sz="1600" dirty="0"/>
              <a:t>browse for courses. They have process of form filling on their website after which the company</a:t>
            </a:r>
          </a:p>
          <a:p>
            <a:r>
              <a:rPr lang="en-US" sz="1600" dirty="0"/>
              <a:t>that individual as a lead.</a:t>
            </a:r>
          </a:p>
          <a:p>
            <a:endParaRPr lang="en-US" sz="1600" dirty="0"/>
          </a:p>
          <a:p>
            <a:r>
              <a:rPr lang="en-US" sz="1400" dirty="0"/>
              <a:t> </a:t>
            </a:r>
            <a:r>
              <a:rPr lang="en-US" sz="1600" dirty="0"/>
              <a:t>Once these leads are acquired, employees from the sales team start making calls, writing emails,</a:t>
            </a:r>
          </a:p>
          <a:p>
            <a:r>
              <a:rPr lang="en-US" sz="1600" dirty="0"/>
              <a:t>etc. Through this process, some of the leads get converted while most do not.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 The typical lead conversion rate at X education is around 30%. Now, this means if, say, they</a:t>
            </a:r>
          </a:p>
          <a:p>
            <a:r>
              <a:rPr lang="en-US" sz="1600" dirty="0"/>
              <a:t>acquire 100 leads in a day, only about 30 of them are converted. To make this process more</a:t>
            </a:r>
          </a:p>
          <a:p>
            <a:r>
              <a:rPr lang="en-US" sz="1600" dirty="0"/>
              <a:t>efficient, the company wishes to identify the most potential leads, also known as Hot Leads.</a:t>
            </a:r>
          </a:p>
          <a:p>
            <a:endParaRPr lang="en-US" sz="1600" dirty="0"/>
          </a:p>
          <a:p>
            <a:r>
              <a:rPr lang="en-US" sz="1600" dirty="0"/>
              <a:t> If they successfully identify this set of leads, the lead conversion rate should go up as the sales</a:t>
            </a:r>
          </a:p>
          <a:p>
            <a:r>
              <a:rPr lang="en-US" sz="1600" dirty="0"/>
              <a:t>team will now be focusing more on communicating with the potential leads rather than making</a:t>
            </a:r>
          </a:p>
          <a:p>
            <a:r>
              <a:rPr lang="en-US" sz="1600" dirty="0"/>
              <a:t>calls to everyone</a:t>
            </a:r>
          </a:p>
        </p:txBody>
      </p:sp>
    </p:spTree>
    <p:extLst>
      <p:ext uri="{BB962C8B-B14F-4D97-AF65-F5344CB8AC3E}">
        <p14:creationId xmlns:p14="http://schemas.microsoft.com/office/powerpoint/2010/main" val="39908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298F6-132D-847B-7111-2913BDAA8FC1}"/>
              </a:ext>
            </a:extLst>
          </p:cNvPr>
          <p:cNvSpPr txBox="1"/>
          <p:nvPr/>
        </p:nvSpPr>
        <p:spPr>
          <a:xfrm>
            <a:off x="424071" y="673918"/>
            <a:ext cx="10760764" cy="32624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3200" dirty="0"/>
              <a:t>Business Objective</a:t>
            </a: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Lead X wants us to build a model to give every lead a lead score between 0 -100 .</a:t>
            </a:r>
          </a:p>
          <a:p>
            <a:r>
              <a:rPr lang="en-US" sz="2000" dirty="0"/>
              <a:t>So that they can identify the Hot leads and increase their conversion rate as well.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CEO want to achieve a lead conversion rate of 80%.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They want the model to be able to handle future constraints as well like Peak time</a:t>
            </a:r>
          </a:p>
          <a:p>
            <a:r>
              <a:rPr lang="en-US" sz="2000" dirty="0"/>
              <a:t>actions required, how to utilize full man power and after achieving target what</a:t>
            </a:r>
          </a:p>
          <a:p>
            <a:r>
              <a:rPr lang="en-US" sz="2000" dirty="0"/>
              <a:t>should be the approaches.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69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298F6-132D-847B-7111-2913BDAA8FC1}"/>
              </a:ext>
            </a:extLst>
          </p:cNvPr>
          <p:cNvSpPr txBox="1"/>
          <p:nvPr/>
        </p:nvSpPr>
        <p:spPr>
          <a:xfrm>
            <a:off x="424071" y="673918"/>
            <a:ext cx="10760764" cy="54968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3200" dirty="0"/>
              <a:t>Problem Approach</a:t>
            </a:r>
          </a:p>
          <a:p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Importing the data and inspecting the data frame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Data preparation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EDA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Dummy variable creation Test-Train split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Feature scaling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Correlations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Model Building (RFE </a:t>
            </a:r>
            <a:r>
              <a:rPr lang="en-US" sz="2000" dirty="0" err="1"/>
              <a:t>Rsquared</a:t>
            </a:r>
            <a:r>
              <a:rPr lang="en-US" sz="2000" dirty="0"/>
              <a:t> VIF and </a:t>
            </a:r>
            <a:r>
              <a:rPr lang="en-US" sz="2000" dirty="0" err="1"/>
              <a:t>pvalues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Model Evaluation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Making predictions on 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74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AB80-D427-534D-DACC-24B77BDCC701}"/>
              </a:ext>
            </a:extLst>
          </p:cNvPr>
          <p:cNvSpPr txBox="1"/>
          <p:nvPr/>
        </p:nvSpPr>
        <p:spPr>
          <a:xfrm>
            <a:off x="371060" y="1154452"/>
            <a:ext cx="101114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 There are a few columns in which there is a level called 'Select' which is taking care.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Leads from HR, Finance &amp; Marketing management specializations are high probability to convert.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441-6DE8-6338-5E4F-356FDF7D287E}"/>
              </a:ext>
            </a:extLst>
          </p:cNvPr>
          <p:cNvSpPr txBox="1"/>
          <p:nvPr/>
        </p:nvSpPr>
        <p:spPr>
          <a:xfrm>
            <a:off x="530087" y="405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EDA –Data Cleaning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791135-314C-E185-A64A-11CDC35C6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2553453"/>
            <a:ext cx="8812697" cy="38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6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AB80-D427-534D-DACC-24B77BDCC701}"/>
              </a:ext>
            </a:extLst>
          </p:cNvPr>
          <p:cNvSpPr txBox="1"/>
          <p:nvPr/>
        </p:nvSpPr>
        <p:spPr>
          <a:xfrm>
            <a:off x="371060" y="1154452"/>
            <a:ext cx="1011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lead source the leads through google &amp; direct traffic high probability to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441-6DE8-6338-5E4F-356FDF7D287E}"/>
              </a:ext>
            </a:extLst>
          </p:cNvPr>
          <p:cNvSpPr txBox="1"/>
          <p:nvPr/>
        </p:nvSpPr>
        <p:spPr>
          <a:xfrm>
            <a:off x="530087" y="405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Lead Source &amp; Lead origin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16D7F-7371-5D33-629B-EBB218F0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" y="2463691"/>
            <a:ext cx="6036832" cy="324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F2265F-62B3-F3D7-92F6-FAC48B4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59" y="2463691"/>
            <a:ext cx="5875673" cy="323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1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AB80-D427-534D-DACC-24B77BDCC701}"/>
              </a:ext>
            </a:extLst>
          </p:cNvPr>
          <p:cNvSpPr txBox="1"/>
          <p:nvPr/>
        </p:nvSpPr>
        <p:spPr>
          <a:xfrm>
            <a:off x="371060" y="1154452"/>
            <a:ext cx="10111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Leads which are opening email have high probability to convert, Same as Sending SMS will also benefit.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441-6DE8-6338-5E4F-356FDF7D287E}"/>
              </a:ext>
            </a:extLst>
          </p:cNvPr>
          <p:cNvSpPr txBox="1"/>
          <p:nvPr/>
        </p:nvSpPr>
        <p:spPr>
          <a:xfrm>
            <a:off x="530087" y="405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Last lead Activity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33084D-E287-CAB1-E4F5-76C0B77E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20" y="2120348"/>
            <a:ext cx="7973004" cy="43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AB80-D427-534D-DACC-24B77BDCC701}"/>
              </a:ext>
            </a:extLst>
          </p:cNvPr>
          <p:cNvSpPr txBox="1"/>
          <p:nvPr/>
        </p:nvSpPr>
        <p:spPr>
          <a:xfrm>
            <a:off x="371060" y="1154452"/>
            <a:ext cx="1011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Leads which are Unemployed are more interested to join the course than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441-6DE8-6338-5E4F-356FDF7D287E}"/>
              </a:ext>
            </a:extLst>
          </p:cNvPr>
          <p:cNvSpPr txBox="1"/>
          <p:nvPr/>
        </p:nvSpPr>
        <p:spPr>
          <a:xfrm>
            <a:off x="530087" y="405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Last What is Your Occupation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5CA244-024D-845C-64B9-EAC8DA41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7" y="1749961"/>
            <a:ext cx="9197007" cy="47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62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872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919796837431</dc:creator>
  <cp:lastModifiedBy>919796837431</cp:lastModifiedBy>
  <cp:revision>3</cp:revision>
  <dcterms:created xsi:type="dcterms:W3CDTF">2023-09-22T07:52:44Z</dcterms:created>
  <dcterms:modified xsi:type="dcterms:W3CDTF">2023-09-22T08:28:23Z</dcterms:modified>
</cp:coreProperties>
</file>