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2192000" cy="6858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47" y="1041397"/>
            <a:ext cx="1870072" cy="1460497"/>
          </a:xfrm>
          <a:custGeom>
            <a:avLst/>
            <a:gdLst/>
            <a:ahLst/>
            <a:cxnLst/>
            <a:rect r="r" b="b" t="t" l="l"/>
            <a:pathLst>
              <a:path h="1460497" w="1870072">
                <a:moveTo>
                  <a:pt x="0" y="0"/>
                </a:moveTo>
                <a:lnTo>
                  <a:pt x="1870072" y="0"/>
                </a:lnTo>
                <a:lnTo>
                  <a:pt x="1870072" y="1460497"/>
                </a:lnTo>
                <a:lnTo>
                  <a:pt x="0" y="1460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52850" y="1190625"/>
            <a:ext cx="1666875" cy="1438275"/>
          </a:xfrm>
          <a:custGeom>
            <a:avLst/>
            <a:gdLst/>
            <a:ahLst/>
            <a:cxnLst/>
            <a:rect r="r" b="b" t="t" l="l"/>
            <a:pathLst>
              <a:path h="1438275" w="1666875">
                <a:moveTo>
                  <a:pt x="0" y="0"/>
                </a:moveTo>
                <a:lnTo>
                  <a:pt x="1666875" y="0"/>
                </a:lnTo>
                <a:lnTo>
                  <a:pt x="1666875" y="1438275"/>
                </a:lnTo>
                <a:lnTo>
                  <a:pt x="0" y="14382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00475" y="5229225"/>
            <a:ext cx="723900" cy="619125"/>
          </a:xfrm>
          <a:custGeom>
            <a:avLst/>
            <a:gdLst/>
            <a:ahLst/>
            <a:cxnLst/>
            <a:rect r="r" b="b" t="t" l="l"/>
            <a:pathLst>
              <a:path h="619125" w="723900">
                <a:moveTo>
                  <a:pt x="0" y="0"/>
                </a:moveTo>
                <a:lnTo>
                  <a:pt x="723900" y="0"/>
                </a:lnTo>
                <a:lnTo>
                  <a:pt x="723900" y="619125"/>
                </a:lnTo>
                <a:lnTo>
                  <a:pt x="0" y="6191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1</a:t>
            </a:r>
          </a:p>
        </p:txBody>
      </p:sp>
      <p:sp>
        <p:nvSpPr>
          <p:cNvPr name="TextBox 8" id="8"/>
          <p:cNvSpPr txBox="true"/>
          <p:nvPr/>
        </p:nvSpPr>
        <p:spPr>
          <a:xfrm rot="0">
            <a:off x="5933918" y="1904740"/>
            <a:ext cx="4455015" cy="1127633"/>
          </a:xfrm>
          <a:prstGeom prst="rect">
            <a:avLst/>
          </a:prstGeom>
        </p:spPr>
        <p:txBody>
          <a:bodyPr anchor="t" rtlCol="false" tIns="0" lIns="0" bIns="0" rIns="0">
            <a:spAutoFit/>
          </a:bodyPr>
          <a:lstStyle/>
          <a:p>
            <a:pPr>
              <a:lnSpc>
                <a:spcPts val="4522"/>
              </a:lnSpc>
            </a:pPr>
            <a:r>
              <a:rPr lang="en-US" sz="3230">
                <a:solidFill>
                  <a:srgbClr val="000000"/>
                </a:solidFill>
                <a:latin typeface="Trebuchet MS"/>
              </a:rPr>
              <a:t>Vikrant Vikaasa.V</a:t>
            </a:r>
          </a:p>
          <a:p>
            <a:pPr algn="l">
              <a:lnSpc>
                <a:spcPts val="4521"/>
              </a:lnSpc>
            </a:pPr>
            <a:r>
              <a:rPr lang="en-US" sz="3229">
                <a:solidFill>
                  <a:srgbClr val="000000"/>
                </a:solidFill>
                <a:latin typeface="Trebuchet MS"/>
              </a:rPr>
              <a:t>NM id: au711721243125</a:t>
            </a:r>
          </a:p>
        </p:txBody>
      </p:sp>
      <p:sp>
        <p:nvSpPr>
          <p:cNvPr name="TextBox 9" id="9"/>
          <p:cNvSpPr txBox="true"/>
          <p:nvPr/>
        </p:nvSpPr>
        <p:spPr>
          <a:xfrm rot="0">
            <a:off x="5933918" y="3272198"/>
            <a:ext cx="1833448" cy="420329"/>
          </a:xfrm>
          <a:prstGeom prst="rect">
            <a:avLst/>
          </a:prstGeom>
        </p:spPr>
        <p:txBody>
          <a:bodyPr anchor="t" rtlCol="false" tIns="0" lIns="0" bIns="0" rIns="0">
            <a:spAutoFit/>
          </a:bodyPr>
          <a:lstStyle/>
          <a:p>
            <a:pPr algn="l">
              <a:lnSpc>
                <a:spcPts val="3363"/>
              </a:lnSpc>
            </a:pPr>
            <a:r>
              <a:rPr lang="en-US" sz="2402">
                <a:solidFill>
                  <a:srgbClr val="2E946B"/>
                </a:solidFill>
                <a:latin typeface="Trebuchet M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0453" y="1078491"/>
            <a:ext cx="3857894" cy="2350509"/>
          </a:xfrm>
          <a:custGeom>
            <a:avLst/>
            <a:gdLst/>
            <a:ahLst/>
            <a:cxnLst/>
            <a:rect r="r" b="b" t="t" l="l"/>
            <a:pathLst>
              <a:path h="2350509" w="3857894">
                <a:moveTo>
                  <a:pt x="0" y="0"/>
                </a:moveTo>
                <a:lnTo>
                  <a:pt x="3857894" y="0"/>
                </a:lnTo>
                <a:lnTo>
                  <a:pt x="3857894" y="2350509"/>
                </a:lnTo>
                <a:lnTo>
                  <a:pt x="0" y="2350509"/>
                </a:lnTo>
                <a:lnTo>
                  <a:pt x="0" y="0"/>
                </a:lnTo>
                <a:close/>
              </a:path>
            </a:pathLst>
          </a:custGeom>
          <a:blipFill>
            <a:blip r:embed="rId6"/>
            <a:stretch>
              <a:fillRect l="0" t="-1264" r="0" b="-1264"/>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9</a:t>
            </a:r>
          </a:p>
        </p:txBody>
      </p:sp>
      <p:sp>
        <p:nvSpPr>
          <p:cNvPr name="TextBox 6" id="6"/>
          <p:cNvSpPr txBox="true"/>
          <p:nvPr/>
        </p:nvSpPr>
        <p:spPr>
          <a:xfrm rot="0">
            <a:off x="752475" y="216960"/>
            <a:ext cx="3278057" cy="831504"/>
          </a:xfrm>
          <a:prstGeom prst="rect">
            <a:avLst/>
          </a:prstGeom>
        </p:spPr>
        <p:txBody>
          <a:bodyPr anchor="t" rtlCol="false" tIns="0" lIns="0" bIns="0" rIns="0">
            <a:spAutoFit/>
          </a:bodyPr>
          <a:lstStyle/>
          <a:p>
            <a:pPr algn="l">
              <a:lnSpc>
                <a:spcPts val="6730"/>
              </a:lnSpc>
            </a:pPr>
            <a:r>
              <a:rPr lang="en-US" sz="4807">
                <a:solidFill>
                  <a:srgbClr val="000000"/>
                </a:solidFill>
                <a:latin typeface="Trebuchet MS Bold"/>
              </a:rPr>
              <a:t>MODELLING</a:t>
            </a:r>
          </a:p>
        </p:txBody>
      </p:sp>
      <p:sp>
        <p:nvSpPr>
          <p:cNvPr name="TextBox 7" id="7"/>
          <p:cNvSpPr txBox="true"/>
          <p:nvPr/>
        </p:nvSpPr>
        <p:spPr>
          <a:xfrm rot="0">
            <a:off x="752475" y="3390900"/>
            <a:ext cx="8709012" cy="2987650"/>
          </a:xfrm>
          <a:prstGeom prst="rect">
            <a:avLst/>
          </a:prstGeom>
        </p:spPr>
        <p:txBody>
          <a:bodyPr anchor="t" rtlCol="false" tIns="0" lIns="0" bIns="0" rIns="0">
            <a:spAutoFit/>
          </a:bodyPr>
          <a:lstStyle/>
          <a:p>
            <a:pPr algn="just">
              <a:lnSpc>
                <a:spcPts val="2155"/>
              </a:lnSpc>
            </a:pPr>
            <a:r>
              <a:rPr lang="en-US" sz="1539">
                <a:solidFill>
                  <a:srgbClr val="000000"/>
                </a:solidFill>
                <a:latin typeface="Trebuchet MS Bold"/>
              </a:rPr>
              <a:t>The model, built using Keras, operates by first tokenizing and encoding input text data to numerical sequences. These sequences are then fed into an embedding layer that transforms words into dense vectors, capturing semantic relationships. The subsequent layers, such as LSTM or Dense layers, process these embeddings to extract patterns and learn the underlying structure of the text data. During training, the model adjusts its parameters through backpropagation to minimize the loss function, optimizing its ability to classify intents or generate responses accurately. Regularization techniques like dropout are employed to prevent overfitting and enhance generalization. After training, the model can classify new input text by predicting the most probable intent or generating contextually appropriate responses based on learned patterns, providing a seamless and intelligent conversational experience in the chatbot system.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51793" y="1386794"/>
            <a:ext cx="6664662" cy="3302445"/>
          </a:xfrm>
          <a:custGeom>
            <a:avLst/>
            <a:gdLst/>
            <a:ahLst/>
            <a:cxnLst/>
            <a:rect r="r" b="b" t="t" l="l"/>
            <a:pathLst>
              <a:path h="3302445" w="6664662">
                <a:moveTo>
                  <a:pt x="0" y="0"/>
                </a:moveTo>
                <a:lnTo>
                  <a:pt x="6664662" y="0"/>
                </a:lnTo>
                <a:lnTo>
                  <a:pt x="6664662" y="3302444"/>
                </a:lnTo>
                <a:lnTo>
                  <a:pt x="0" y="3302444"/>
                </a:lnTo>
                <a:lnTo>
                  <a:pt x="0" y="0"/>
                </a:lnTo>
                <a:close/>
              </a:path>
            </a:pathLst>
          </a:custGeom>
          <a:blipFill>
            <a:blip r:embed="rId6"/>
            <a:stretch>
              <a:fillRect l="0" t="0" r="0" b="0"/>
            </a:stretch>
          </a:blipFill>
        </p:spPr>
      </p:sp>
      <p:sp>
        <p:nvSpPr>
          <p:cNvPr name="TextBox 5" id="5"/>
          <p:cNvSpPr txBox="true"/>
          <p:nvPr/>
        </p:nvSpPr>
        <p:spPr>
          <a:xfrm rot="0">
            <a:off x="11315319" y="6452930"/>
            <a:ext cx="151066" cy="198634"/>
          </a:xfrm>
          <a:prstGeom prst="rect">
            <a:avLst/>
          </a:prstGeom>
        </p:spPr>
        <p:txBody>
          <a:bodyPr anchor="t" rtlCol="false" tIns="0" lIns="0" bIns="0" rIns="0">
            <a:spAutoFit/>
          </a:bodyPr>
          <a:lstStyle/>
          <a:p>
            <a:pPr algn="l">
              <a:lnSpc>
                <a:spcPts val="1574"/>
              </a:lnSpc>
            </a:pPr>
            <a:r>
              <a:rPr lang="en-US" sz="1125" spc="10">
                <a:solidFill>
                  <a:srgbClr val="2E946B"/>
                </a:solidFill>
                <a:latin typeface="Trebuchet MS"/>
              </a:rPr>
              <a:t>10</a:t>
            </a:r>
          </a:p>
        </p:txBody>
      </p:sp>
      <p:sp>
        <p:nvSpPr>
          <p:cNvPr name="TextBox 6" id="6"/>
          <p:cNvSpPr txBox="true"/>
          <p:nvPr/>
        </p:nvSpPr>
        <p:spPr>
          <a:xfrm rot="0">
            <a:off x="768029" y="311248"/>
            <a:ext cx="2594715" cy="831123"/>
          </a:xfrm>
          <a:prstGeom prst="rect">
            <a:avLst/>
          </a:prstGeom>
        </p:spPr>
        <p:txBody>
          <a:bodyPr anchor="t" rtlCol="false" tIns="0" lIns="0" bIns="0" rIns="0">
            <a:spAutoFit/>
          </a:bodyPr>
          <a:lstStyle/>
          <a:p>
            <a:pPr algn="l">
              <a:lnSpc>
                <a:spcPts val="6726"/>
              </a:lnSpc>
            </a:pPr>
            <a:r>
              <a:rPr lang="en-US" sz="4804">
                <a:solidFill>
                  <a:srgbClr val="000000"/>
                </a:solidFill>
                <a:latin typeface="Trebuchet MS Bold"/>
              </a:rPr>
              <a:t>RESULTS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2</a:t>
            </a:r>
          </a:p>
        </p:txBody>
      </p:sp>
      <p:sp>
        <p:nvSpPr>
          <p:cNvPr name="TextBox 6" id="6"/>
          <p:cNvSpPr txBox="true"/>
          <p:nvPr/>
        </p:nvSpPr>
        <p:spPr>
          <a:xfrm rot="0">
            <a:off x="752475" y="772535"/>
            <a:ext cx="3883828"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TITLE</a:t>
            </a:r>
          </a:p>
        </p:txBody>
      </p:sp>
      <p:sp>
        <p:nvSpPr>
          <p:cNvPr name="TextBox 7" id="7"/>
          <p:cNvSpPr txBox="true"/>
          <p:nvPr/>
        </p:nvSpPr>
        <p:spPr>
          <a:xfrm rot="0">
            <a:off x="2230036" y="2362065"/>
            <a:ext cx="6134629" cy="1481899"/>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Building a Chatbot Using Keras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3946522"/>
            <a:ext cx="4298947" cy="2974972"/>
          </a:xfrm>
          <a:custGeom>
            <a:avLst/>
            <a:gdLst/>
            <a:ahLst/>
            <a:cxnLst/>
            <a:rect r="r" b="b" t="t" l="l"/>
            <a:pathLst>
              <a:path h="2974972" w="4298947">
                <a:moveTo>
                  <a:pt x="0" y="0"/>
                </a:moveTo>
                <a:lnTo>
                  <a:pt x="4298947" y="0"/>
                </a:lnTo>
                <a:lnTo>
                  <a:pt x="4298947" y="2974972"/>
                </a:lnTo>
                <a:lnTo>
                  <a:pt x="0" y="2974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2825" y="447675"/>
            <a:ext cx="361950" cy="361950"/>
          </a:xfrm>
          <a:custGeom>
            <a:avLst/>
            <a:gdLst/>
            <a:ahLst/>
            <a:cxnLst/>
            <a:rect r="r" b="b" t="t" l="l"/>
            <a:pathLst>
              <a:path h="361950" w="361950">
                <a:moveTo>
                  <a:pt x="0" y="0"/>
                </a:moveTo>
                <a:lnTo>
                  <a:pt x="361950" y="0"/>
                </a:lnTo>
                <a:lnTo>
                  <a:pt x="361950" y="361950"/>
                </a:lnTo>
                <a:lnTo>
                  <a:pt x="0" y="361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7625" y="3819525"/>
            <a:ext cx="1733550" cy="3009900"/>
          </a:xfrm>
          <a:custGeom>
            <a:avLst/>
            <a:gdLst/>
            <a:ahLst/>
            <a:cxnLst/>
            <a:rect r="r" b="b" t="t" l="l"/>
            <a:pathLst>
              <a:path h="3009900" w="1733550">
                <a:moveTo>
                  <a:pt x="1733550" y="0"/>
                </a:moveTo>
                <a:lnTo>
                  <a:pt x="0" y="0"/>
                </a:lnTo>
                <a:lnTo>
                  <a:pt x="0" y="3009900"/>
                </a:lnTo>
                <a:lnTo>
                  <a:pt x="1733550" y="3009900"/>
                </a:lnTo>
                <a:lnTo>
                  <a:pt x="1733550" y="0"/>
                </a:lnTo>
                <a:close/>
              </a:path>
            </a:pathLst>
          </a:custGeom>
          <a:blipFill>
            <a:blip r:embed="rId8"/>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3</a:t>
            </a:r>
          </a:p>
        </p:txBody>
      </p:sp>
      <p:sp>
        <p:nvSpPr>
          <p:cNvPr name="TextBox 7" id="7"/>
          <p:cNvSpPr txBox="true"/>
          <p:nvPr/>
        </p:nvSpPr>
        <p:spPr>
          <a:xfrm rot="0">
            <a:off x="752475" y="371189"/>
            <a:ext cx="2331101" cy="831123"/>
          </a:xfrm>
          <a:prstGeom prst="rect">
            <a:avLst/>
          </a:prstGeom>
        </p:spPr>
        <p:txBody>
          <a:bodyPr anchor="t" rtlCol="false" tIns="0" lIns="0" bIns="0" rIns="0">
            <a:spAutoFit/>
          </a:bodyPr>
          <a:lstStyle/>
          <a:p>
            <a:pPr algn="l">
              <a:lnSpc>
                <a:spcPts val="6726"/>
              </a:lnSpc>
            </a:pPr>
            <a:r>
              <a:rPr lang="en-US" sz="4804" spc="4">
                <a:solidFill>
                  <a:srgbClr val="000000"/>
                </a:solidFill>
                <a:latin typeface="Trebuchet MS Bold"/>
              </a:rPr>
              <a:t>AGENDA</a:t>
            </a:r>
          </a:p>
        </p:txBody>
      </p:sp>
      <p:sp>
        <p:nvSpPr>
          <p:cNvPr name="TextBox 8" id="8"/>
          <p:cNvSpPr txBox="true"/>
          <p:nvPr/>
        </p:nvSpPr>
        <p:spPr>
          <a:xfrm rot="0">
            <a:off x="2648453" y="1333090"/>
            <a:ext cx="6843269" cy="4257547"/>
          </a:xfrm>
          <a:prstGeom prst="rect">
            <a:avLst/>
          </a:prstGeom>
        </p:spPr>
        <p:txBody>
          <a:bodyPr anchor="t" rtlCol="false" tIns="0" lIns="0" bIns="0" rIns="0">
            <a:spAutoFit/>
          </a:bodyPr>
          <a:lstStyle/>
          <a:p>
            <a:pPr marL="648788" indent="-324394" lvl="1">
              <a:lnSpc>
                <a:spcPts val="4207"/>
              </a:lnSpc>
              <a:buFont typeface="Arial"/>
              <a:buChar char="•"/>
            </a:pPr>
            <a:r>
              <a:rPr lang="en-US" sz="3005" spc="3">
                <a:solidFill>
                  <a:srgbClr val="000000"/>
                </a:solidFill>
                <a:latin typeface="Trebuchet MS Bold"/>
              </a:rPr>
              <a:t>PROBLEM STATEMENT</a:t>
            </a:r>
          </a:p>
          <a:p>
            <a:pPr marL="648788" indent="-324394" lvl="1">
              <a:lnSpc>
                <a:spcPts val="4207"/>
              </a:lnSpc>
              <a:buFont typeface="Arial"/>
              <a:buChar char="•"/>
            </a:pPr>
            <a:r>
              <a:rPr lang="en-US" sz="3005" spc="3">
                <a:solidFill>
                  <a:srgbClr val="000000"/>
                </a:solidFill>
                <a:latin typeface="Trebuchet MS Bold"/>
              </a:rPr>
              <a:t>PROJECT OVERVIEW</a:t>
            </a:r>
          </a:p>
          <a:p>
            <a:pPr marL="648788" indent="-324394" lvl="1">
              <a:lnSpc>
                <a:spcPts val="4207"/>
              </a:lnSpc>
              <a:buFont typeface="Arial"/>
              <a:buChar char="•"/>
            </a:pPr>
            <a:r>
              <a:rPr lang="en-US" sz="3005" spc="3">
                <a:solidFill>
                  <a:srgbClr val="000000"/>
                </a:solidFill>
                <a:latin typeface="Trebuchet MS Bold"/>
              </a:rPr>
              <a:t>WHO ARE THE END USERS?</a:t>
            </a:r>
          </a:p>
          <a:p>
            <a:pPr marL="648788" indent="-324394" lvl="1">
              <a:lnSpc>
                <a:spcPts val="4207"/>
              </a:lnSpc>
              <a:buFont typeface="Arial"/>
              <a:buChar char="•"/>
            </a:pPr>
            <a:r>
              <a:rPr lang="en-US" sz="3005" spc="3">
                <a:solidFill>
                  <a:srgbClr val="000000"/>
                </a:solidFill>
                <a:latin typeface="Trebuchet MS Bold"/>
              </a:rPr>
              <a:t>YOUR SOLUTION AND ITS VALUE PROPOSITION</a:t>
            </a:r>
          </a:p>
          <a:p>
            <a:pPr marL="648788" indent="-324394" lvl="1">
              <a:lnSpc>
                <a:spcPts val="4207"/>
              </a:lnSpc>
              <a:buFont typeface="Arial"/>
              <a:buChar char="•"/>
            </a:pPr>
            <a:r>
              <a:rPr lang="en-US" sz="3005" spc="3">
                <a:solidFill>
                  <a:srgbClr val="000000"/>
                </a:solidFill>
                <a:latin typeface="Trebuchet MS Bold"/>
              </a:rPr>
              <a:t>THE WOW IN YOUR SOLUTION</a:t>
            </a:r>
          </a:p>
          <a:p>
            <a:pPr marL="648788" indent="-324394" lvl="1">
              <a:lnSpc>
                <a:spcPts val="4207"/>
              </a:lnSpc>
              <a:buFont typeface="Arial"/>
              <a:buChar char="•"/>
            </a:pPr>
            <a:r>
              <a:rPr lang="en-US" sz="3005" spc="3">
                <a:solidFill>
                  <a:srgbClr val="000000"/>
                </a:solidFill>
                <a:latin typeface="Trebuchet MS Bold"/>
              </a:rPr>
              <a:t>MODELLING</a:t>
            </a:r>
          </a:p>
          <a:p>
            <a:pPr algn="l" marL="648788" indent="-324394" lvl="1">
              <a:lnSpc>
                <a:spcPts val="4207"/>
              </a:lnSpc>
              <a:buFont typeface="Arial"/>
              <a:buChar char="•"/>
            </a:pPr>
            <a:r>
              <a:rPr lang="en-US" sz="3005" spc="3">
                <a:solidFill>
                  <a:srgbClr val="000000"/>
                </a:solidFill>
                <a:latin typeface="Trebuchet MS Bold"/>
              </a:rPr>
              <a:t>RESULTS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991475" y="2933700"/>
            <a:ext cx="2762250" cy="3257550"/>
          </a:xfrm>
          <a:custGeom>
            <a:avLst/>
            <a:gdLst/>
            <a:ahLst/>
            <a:cxnLst/>
            <a:rect r="r" b="b" t="t" l="l"/>
            <a:pathLst>
              <a:path h="3257550" w="2762250">
                <a:moveTo>
                  <a:pt x="0" y="0"/>
                </a:moveTo>
                <a:lnTo>
                  <a:pt x="2762250" y="0"/>
                </a:lnTo>
                <a:lnTo>
                  <a:pt x="2762250" y="3257550"/>
                </a:lnTo>
                <a:lnTo>
                  <a:pt x="0" y="3257550"/>
                </a:lnTo>
                <a:lnTo>
                  <a:pt x="0" y="0"/>
                </a:lnTo>
                <a:close/>
              </a:path>
            </a:pathLst>
          </a:custGeom>
          <a:blipFill>
            <a:blip r:embed="rId8"/>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4</a:t>
            </a:r>
          </a:p>
        </p:txBody>
      </p:sp>
      <p:sp>
        <p:nvSpPr>
          <p:cNvPr name="TextBox 7" id="7"/>
          <p:cNvSpPr txBox="true"/>
          <p:nvPr/>
        </p:nvSpPr>
        <p:spPr>
          <a:xfrm rot="0">
            <a:off x="846772" y="517950"/>
            <a:ext cx="5611711" cy="729488"/>
          </a:xfrm>
          <a:prstGeom prst="rect">
            <a:avLst/>
          </a:prstGeom>
        </p:spPr>
        <p:txBody>
          <a:bodyPr anchor="t" rtlCol="false" tIns="0" lIns="0" bIns="0" rIns="0">
            <a:spAutoFit/>
          </a:bodyPr>
          <a:lstStyle/>
          <a:p>
            <a:pPr algn="l">
              <a:lnSpc>
                <a:spcPts val="5991"/>
              </a:lnSpc>
            </a:pPr>
            <a:r>
              <a:rPr lang="en-US" sz="4279">
                <a:solidFill>
                  <a:srgbClr val="000000"/>
                </a:solidFill>
                <a:latin typeface="Trebuchet MS Bold"/>
              </a:rPr>
              <a:t>PROBLEM STATEMENT</a:t>
            </a:r>
          </a:p>
        </p:txBody>
      </p:sp>
      <p:sp>
        <p:nvSpPr>
          <p:cNvPr name="TextBox 8" id="8"/>
          <p:cNvSpPr txBox="true"/>
          <p:nvPr/>
        </p:nvSpPr>
        <p:spPr>
          <a:xfrm rot="0">
            <a:off x="676275" y="2196824"/>
            <a:ext cx="7027707" cy="2740532"/>
          </a:xfrm>
          <a:prstGeom prst="rect">
            <a:avLst/>
          </a:prstGeom>
        </p:spPr>
        <p:txBody>
          <a:bodyPr anchor="t" rtlCol="false" tIns="0" lIns="0" bIns="0" rIns="0">
            <a:spAutoFit/>
          </a:bodyPr>
          <a:lstStyle/>
          <a:p>
            <a:pPr algn="just">
              <a:lnSpc>
                <a:spcPts val="2772"/>
              </a:lnSpc>
            </a:pPr>
            <a:r>
              <a:rPr lang="en-US" sz="1980">
                <a:solidFill>
                  <a:srgbClr val="000000"/>
                </a:solidFill>
                <a:latin typeface="Trebuchet MS Bold"/>
              </a:rPr>
              <a:t>Develop an intelligent chatbot system capable of understanding user intents and providing appropriate responses using natural language processing (NLP) techniques and deep learning. The goal is to create a conversational agent that can effectively classify user input into different intents and generate relevant responses, enhancing the overall user experience in interactive systems.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658225" y="2647950"/>
            <a:ext cx="3533775" cy="3810000"/>
          </a:xfrm>
          <a:custGeom>
            <a:avLst/>
            <a:gdLst/>
            <a:ahLst/>
            <a:cxnLst/>
            <a:rect r="r" b="b" t="t" l="l"/>
            <a:pathLst>
              <a:path h="3810000" w="3533775">
                <a:moveTo>
                  <a:pt x="0" y="0"/>
                </a:moveTo>
                <a:lnTo>
                  <a:pt x="3533775" y="0"/>
                </a:lnTo>
                <a:lnTo>
                  <a:pt x="3533775" y="3810000"/>
                </a:lnTo>
                <a:lnTo>
                  <a:pt x="0" y="3810000"/>
                </a:lnTo>
                <a:lnTo>
                  <a:pt x="0" y="0"/>
                </a:lnTo>
                <a:close/>
              </a:path>
            </a:pathLst>
          </a:custGeom>
          <a:blipFill>
            <a:blip r:embed="rId8"/>
            <a:stretch>
              <a:fillRect l="0" t="0" r="-7816"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5</a:t>
            </a:r>
          </a:p>
        </p:txBody>
      </p:sp>
      <p:sp>
        <p:nvSpPr>
          <p:cNvPr name="TextBox 7" id="7"/>
          <p:cNvSpPr txBox="true"/>
          <p:nvPr/>
        </p:nvSpPr>
        <p:spPr>
          <a:xfrm rot="0">
            <a:off x="752475" y="772535"/>
            <a:ext cx="5238083"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OVERVIEW</a:t>
            </a:r>
          </a:p>
        </p:txBody>
      </p:sp>
      <p:sp>
        <p:nvSpPr>
          <p:cNvPr name="TextBox 8" id="8"/>
          <p:cNvSpPr txBox="true"/>
          <p:nvPr/>
        </p:nvSpPr>
        <p:spPr>
          <a:xfrm rot="0">
            <a:off x="963768" y="2032210"/>
            <a:ext cx="7027707" cy="3769232"/>
          </a:xfrm>
          <a:prstGeom prst="rect">
            <a:avLst/>
          </a:prstGeom>
        </p:spPr>
        <p:txBody>
          <a:bodyPr anchor="t" rtlCol="false" tIns="0" lIns="0" bIns="0" rIns="0">
            <a:spAutoFit/>
          </a:bodyPr>
          <a:lstStyle/>
          <a:p>
            <a:pPr algn="just" marL="427493" indent="-213747" lvl="1">
              <a:lnSpc>
                <a:spcPts val="2772"/>
              </a:lnSpc>
              <a:buFont typeface="Arial"/>
              <a:buChar char="•"/>
            </a:pPr>
            <a:r>
              <a:rPr lang="en-US" sz="1980">
                <a:solidFill>
                  <a:srgbClr val="000000"/>
                </a:solidFill>
                <a:latin typeface="Trebuchet MS"/>
              </a:rPr>
              <a:t>This project focuses on creating a chatbot using the Keras deep learning framework.</a:t>
            </a:r>
          </a:p>
          <a:p>
            <a:pPr algn="just" marL="427493" indent="-213747" lvl="1">
              <a:lnSpc>
                <a:spcPts val="2772"/>
              </a:lnSpc>
              <a:buFont typeface="Arial"/>
              <a:buChar char="•"/>
            </a:pPr>
            <a:r>
              <a:rPr lang="en-US" sz="1980">
                <a:solidFill>
                  <a:srgbClr val="000000"/>
                </a:solidFill>
                <a:latin typeface="Trebuchet MS"/>
              </a:rPr>
              <a:t>The chatbot will be trained to understand user intents from text inputs and generate relevant responses.</a:t>
            </a:r>
          </a:p>
          <a:p>
            <a:pPr algn="just" marL="427493" indent="-213747" lvl="1">
              <a:lnSpc>
                <a:spcPts val="2772"/>
              </a:lnSpc>
              <a:buFont typeface="Arial"/>
              <a:buChar char="•"/>
            </a:pPr>
            <a:r>
              <a:rPr lang="en-US" sz="1980">
                <a:solidFill>
                  <a:srgbClr val="000000"/>
                </a:solidFill>
                <a:latin typeface="Trebuchet MS"/>
              </a:rPr>
              <a:t>It involves preprocessing a dataset, designing a neural network architecture with Keras layers like Embedding and Dense, training the model to recognize intents, and deploying the chatbot for interactive use cases.</a:t>
            </a:r>
          </a:p>
          <a:p>
            <a:pPr algn="just" marL="427493" indent="-213747" lvl="1">
              <a:lnSpc>
                <a:spcPts val="2772"/>
              </a:lnSpc>
              <a:buFont typeface="Arial"/>
              <a:buChar char="•"/>
            </a:pPr>
            <a:r>
              <a:rPr lang="en-US" sz="1980">
                <a:solidFill>
                  <a:srgbClr val="000000"/>
                </a:solidFill>
                <a:latin typeface="Trebuchet MS"/>
              </a:rPr>
              <a:t>The goal is to develop a functional and responsive conversational agent using Keras for natural language understanding and generation.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6</a:t>
            </a:r>
          </a:p>
        </p:txBody>
      </p:sp>
      <p:sp>
        <p:nvSpPr>
          <p:cNvPr name="TextBox 5" id="5"/>
          <p:cNvSpPr txBox="true"/>
          <p:nvPr/>
        </p:nvSpPr>
        <p:spPr>
          <a:xfrm rot="0">
            <a:off x="447675" y="226369"/>
            <a:ext cx="5200319" cy="556133"/>
          </a:xfrm>
          <a:prstGeom prst="rect">
            <a:avLst/>
          </a:prstGeom>
        </p:spPr>
        <p:txBody>
          <a:bodyPr anchor="t" rtlCol="false" tIns="0" lIns="0" bIns="0" rIns="0">
            <a:spAutoFit/>
          </a:bodyPr>
          <a:lstStyle/>
          <a:p>
            <a:pPr algn="l">
              <a:lnSpc>
                <a:spcPts val="4521"/>
              </a:lnSpc>
            </a:pPr>
            <a:r>
              <a:rPr lang="en-US" sz="3229">
                <a:solidFill>
                  <a:srgbClr val="000000"/>
                </a:solidFill>
                <a:latin typeface="Trebuchet MS Bold"/>
              </a:rPr>
              <a:t>WHO ARE THE END USERS?</a:t>
            </a:r>
          </a:p>
        </p:txBody>
      </p:sp>
      <p:sp>
        <p:nvSpPr>
          <p:cNvPr name="TextBox 6" id="6"/>
          <p:cNvSpPr txBox="true"/>
          <p:nvPr/>
        </p:nvSpPr>
        <p:spPr>
          <a:xfrm rot="0">
            <a:off x="331436" y="1011658"/>
            <a:ext cx="10943844" cy="5319676"/>
          </a:xfrm>
          <a:prstGeom prst="rect">
            <a:avLst/>
          </a:prstGeom>
        </p:spPr>
        <p:txBody>
          <a:bodyPr anchor="t" rtlCol="false" tIns="0" lIns="0" bIns="0" rIns="0">
            <a:spAutoFit/>
          </a:bodyPr>
          <a:lstStyle/>
          <a:p>
            <a:pPr algn="just" marL="364641" indent="-182320" lvl="1">
              <a:lnSpc>
                <a:spcPts val="2364"/>
              </a:lnSpc>
              <a:buFont typeface="Arial"/>
              <a:buChar char="•"/>
            </a:pPr>
            <a:r>
              <a:rPr lang="en-US" sz="1688">
                <a:solidFill>
                  <a:srgbClr val="000000"/>
                </a:solidFill>
                <a:latin typeface="Trebuchet MS Bold"/>
              </a:rPr>
              <a:t>Customers: </a:t>
            </a:r>
            <a:r>
              <a:rPr lang="en-US" sz="1688">
                <a:solidFill>
                  <a:srgbClr val="000000"/>
                </a:solidFill>
                <a:latin typeface="Trebuchet MS"/>
              </a:rPr>
              <a:t>In customer service applications, end users are the customers who interact with the chatbot to seek information, assistance, or support. The chatbot can handle common queries, provide product information, troubleshoot issues, and offer basic services.</a:t>
            </a:r>
          </a:p>
          <a:p>
            <a:pPr algn="just" marL="364641" indent="-182320" lvl="1">
              <a:lnSpc>
                <a:spcPts val="2364"/>
              </a:lnSpc>
              <a:buFont typeface="Arial"/>
              <a:buChar char="•"/>
            </a:pPr>
            <a:r>
              <a:rPr lang="en-US" sz="1688">
                <a:solidFill>
                  <a:srgbClr val="000000"/>
                </a:solidFill>
                <a:latin typeface="Trebuchet MS Bold"/>
              </a:rPr>
              <a:t>Website Visitors: </a:t>
            </a:r>
            <a:r>
              <a:rPr lang="en-US" sz="1688">
                <a:solidFill>
                  <a:srgbClr val="000000"/>
                </a:solidFill>
                <a:latin typeface="Trebuchet MS"/>
              </a:rPr>
              <a:t>If the chatbot is integrated into a website, the end users are the visitors to the website. They can use the chatbot to ask questions, navigate the site, request help, or engage in interactive experiences.</a:t>
            </a:r>
          </a:p>
          <a:p>
            <a:pPr algn="just" marL="364641" indent="-182320" lvl="1">
              <a:lnSpc>
                <a:spcPts val="2364"/>
              </a:lnSpc>
              <a:buFont typeface="Arial"/>
              <a:buChar char="•"/>
            </a:pPr>
            <a:r>
              <a:rPr lang="en-US" sz="1688">
                <a:solidFill>
                  <a:srgbClr val="000000"/>
                </a:solidFill>
                <a:latin typeface="Trebuchet MS Bold"/>
              </a:rPr>
              <a:t>Mobile App Users: </a:t>
            </a:r>
            <a:r>
              <a:rPr lang="en-US" sz="1688">
                <a:solidFill>
                  <a:srgbClr val="000000"/>
                </a:solidFill>
                <a:latin typeface="Trebuchet MS"/>
              </a:rPr>
              <a:t>For chatbots deployed within mobile applications, the end users are the app users. They can access the chatbot's functionalities through the app interface, such as asking questions, receiving recommendations, or accessing personalized services.</a:t>
            </a:r>
          </a:p>
          <a:p>
            <a:pPr algn="just" marL="364641" indent="-182320" lvl="1">
              <a:lnSpc>
                <a:spcPts val="2364"/>
              </a:lnSpc>
              <a:buFont typeface="Arial"/>
              <a:buChar char="•"/>
            </a:pPr>
            <a:r>
              <a:rPr lang="en-US" sz="1688">
                <a:solidFill>
                  <a:srgbClr val="000000"/>
                </a:solidFill>
                <a:latin typeface="Trebuchet MS Bold"/>
              </a:rPr>
              <a:t>Employees: </a:t>
            </a:r>
            <a:r>
              <a:rPr lang="en-US" sz="1688">
                <a:solidFill>
                  <a:srgbClr val="000000"/>
                </a:solidFill>
                <a:latin typeface="Trebuchet MS"/>
              </a:rPr>
              <a:t>In internal business applications, employees can be end users of chatbots designed for tasks such as HR inquiries, IT support, knowledge base access, scheduling, or workflow automation within the organization.</a:t>
            </a:r>
          </a:p>
          <a:p>
            <a:pPr algn="just" marL="364641" indent="-182320" lvl="1">
              <a:lnSpc>
                <a:spcPts val="2364"/>
              </a:lnSpc>
              <a:buFont typeface="Arial"/>
              <a:buChar char="•"/>
            </a:pPr>
            <a:r>
              <a:rPr lang="en-US" sz="1688">
                <a:solidFill>
                  <a:srgbClr val="000000"/>
                </a:solidFill>
                <a:latin typeface="Trebuchet MS Bold"/>
              </a:rPr>
              <a:t>Students or Learners: </a:t>
            </a:r>
            <a:r>
              <a:rPr lang="en-US" sz="1688">
                <a:solidFill>
                  <a:srgbClr val="000000"/>
                </a:solidFill>
                <a:latin typeface="Trebuchet MS"/>
              </a:rPr>
              <a:t>In educational contexts, students or learners can be the end users of chatbots designed to provide learning support, answer questions related to course materials, offer study tips, or facilitate interactive learning experiences.</a:t>
            </a:r>
          </a:p>
          <a:p>
            <a:pPr algn="just" marL="364641" indent="-182320" lvl="1">
              <a:lnSpc>
                <a:spcPts val="2364"/>
              </a:lnSpc>
              <a:buFont typeface="Arial"/>
              <a:buChar char="•"/>
            </a:pPr>
            <a:r>
              <a:rPr lang="en-US" sz="1688">
                <a:solidFill>
                  <a:srgbClr val="000000"/>
                </a:solidFill>
                <a:latin typeface="Trebuchet MS Bold"/>
              </a:rPr>
              <a:t>General Public: </a:t>
            </a:r>
            <a:r>
              <a:rPr lang="en-US" sz="1688">
                <a:solidFill>
                  <a:srgbClr val="000000"/>
                </a:solidFill>
                <a:latin typeface="Trebuchet MS"/>
              </a:rPr>
              <a:t>In public-facing chatbot applications, such as information portals, news platforms, or entertainment services, the end users can be the general public seeking information, updates, recommendations, or entertainment through the chatbot interface.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TextBox 5" id="5"/>
          <p:cNvSpPr txBox="true"/>
          <p:nvPr/>
        </p:nvSpPr>
        <p:spPr>
          <a:xfrm rot="0">
            <a:off x="447675" y="205469"/>
            <a:ext cx="9738150" cy="621154"/>
          </a:xfrm>
          <a:prstGeom prst="rect">
            <a:avLst/>
          </a:prstGeom>
        </p:spPr>
        <p:txBody>
          <a:bodyPr anchor="t" rtlCol="false" tIns="0" lIns="0" bIns="0" rIns="0">
            <a:spAutoFit/>
          </a:bodyPr>
          <a:lstStyle/>
          <a:p>
            <a:pPr algn="l">
              <a:lnSpc>
                <a:spcPts val="5046"/>
              </a:lnSpc>
            </a:pPr>
            <a:r>
              <a:rPr lang="en-US" sz="3604">
                <a:solidFill>
                  <a:srgbClr val="000000"/>
                </a:solidFill>
                <a:latin typeface="Trebuchet MS Bold"/>
              </a:rPr>
              <a:t>YOUR SOLUTION AND ITS VALUE PROPOSITION</a:t>
            </a:r>
          </a:p>
        </p:txBody>
      </p:sp>
      <p:sp>
        <p:nvSpPr>
          <p:cNvPr name="TextBox 6" id="6"/>
          <p:cNvSpPr txBox="true"/>
          <p:nvPr/>
        </p:nvSpPr>
        <p:spPr>
          <a:xfrm rot="0">
            <a:off x="223838" y="1228503"/>
            <a:ext cx="10070157" cy="4404611"/>
          </a:xfrm>
          <a:prstGeom prst="rect">
            <a:avLst/>
          </a:prstGeom>
        </p:spPr>
        <p:txBody>
          <a:bodyPr anchor="t" rtlCol="false" tIns="0" lIns="0" bIns="0" rIns="0">
            <a:spAutoFit/>
          </a:bodyPr>
          <a:lstStyle/>
          <a:p>
            <a:pPr algn="just">
              <a:lnSpc>
                <a:spcPts val="3206"/>
              </a:lnSpc>
            </a:pPr>
            <a:r>
              <a:rPr lang="en-US" sz="2290">
                <a:solidFill>
                  <a:srgbClr val="000000"/>
                </a:solidFill>
                <a:latin typeface="Trebuchet MS Bold"/>
              </a:rPr>
              <a:t>Solution:</a:t>
            </a:r>
          </a:p>
          <a:p>
            <a:pPr algn="just" marL="408074" indent="-204037" lvl="1">
              <a:lnSpc>
                <a:spcPts val="2646"/>
              </a:lnSpc>
              <a:buFont typeface="Arial"/>
              <a:buChar char="•"/>
            </a:pPr>
            <a:r>
              <a:rPr lang="en-US" sz="1890">
                <a:solidFill>
                  <a:srgbClr val="000000"/>
                </a:solidFill>
                <a:latin typeface="Trebuchet MS"/>
              </a:rPr>
              <a:t>Define Objectives: Clarify the chatbot's purpose and target audience to align its functionalities and features effectively.</a:t>
            </a:r>
          </a:p>
          <a:p>
            <a:pPr algn="just" marL="408074" indent="-204037" lvl="1">
              <a:lnSpc>
                <a:spcPts val="2646"/>
              </a:lnSpc>
              <a:buFont typeface="Arial"/>
              <a:buChar char="•"/>
            </a:pPr>
            <a:r>
              <a:rPr lang="en-US" sz="1890">
                <a:solidFill>
                  <a:srgbClr val="000000"/>
                </a:solidFill>
                <a:latin typeface="Trebuchet MS"/>
              </a:rPr>
              <a:t>Select Technology Stack: Choose suitable tools and frameworks like Keras for efficient development and integration of natural language processing capabilities.</a:t>
            </a:r>
          </a:p>
          <a:p>
            <a:pPr algn="just" marL="408074" indent="-204037" lvl="1">
              <a:lnSpc>
                <a:spcPts val="2646"/>
              </a:lnSpc>
              <a:buFont typeface="Arial"/>
              <a:buChar char="•"/>
            </a:pPr>
            <a:r>
              <a:rPr lang="en-US" sz="1890">
                <a:solidFill>
                  <a:srgbClr val="000000"/>
                </a:solidFill>
                <a:latin typeface="Trebuchet MS"/>
              </a:rPr>
              <a:t>Data Preprocessing: Ensure data quality through normalization and tokenization, optimizing inputs for training and improving model accuracy.</a:t>
            </a:r>
          </a:p>
          <a:p>
            <a:pPr algn="just" marL="408074" indent="-204037" lvl="1">
              <a:lnSpc>
                <a:spcPts val="2646"/>
              </a:lnSpc>
              <a:buFont typeface="Arial"/>
              <a:buChar char="•"/>
            </a:pPr>
            <a:r>
              <a:rPr lang="en-US" sz="1890">
                <a:solidFill>
                  <a:srgbClr val="000000"/>
                </a:solidFill>
                <a:latin typeface="Trebuchet MS"/>
              </a:rPr>
              <a:t>Model Training: Train the chatbot using deep learning techniques, adjusting parameters to enhance language understanding and response generation.</a:t>
            </a:r>
          </a:p>
          <a:p>
            <a:pPr algn="just" marL="408074" indent="-204037" lvl="1">
              <a:lnSpc>
                <a:spcPts val="2646"/>
              </a:lnSpc>
              <a:buFont typeface="Arial"/>
              <a:buChar char="•"/>
            </a:pPr>
            <a:r>
              <a:rPr lang="en-US" sz="1890">
                <a:solidFill>
                  <a:srgbClr val="000000"/>
                </a:solidFill>
                <a:latin typeface="Trebuchet MS"/>
              </a:rPr>
              <a:t>Integration and Testing: Integrate the trained model into the deployment platform, conduct thorough testing, and refine the chatbot based on user feedback for optimal performance.</a:t>
            </a:r>
          </a:p>
          <a:p>
            <a:pPr algn="just">
              <a:lnSpc>
                <a:spcPts val="264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TextBox 5" id="5"/>
          <p:cNvSpPr txBox="true"/>
          <p:nvPr/>
        </p:nvSpPr>
        <p:spPr>
          <a:xfrm rot="0">
            <a:off x="447675" y="205469"/>
            <a:ext cx="9738150" cy="621154"/>
          </a:xfrm>
          <a:prstGeom prst="rect">
            <a:avLst/>
          </a:prstGeom>
        </p:spPr>
        <p:txBody>
          <a:bodyPr anchor="t" rtlCol="false" tIns="0" lIns="0" bIns="0" rIns="0">
            <a:spAutoFit/>
          </a:bodyPr>
          <a:lstStyle/>
          <a:p>
            <a:pPr algn="l">
              <a:lnSpc>
                <a:spcPts val="5046"/>
              </a:lnSpc>
            </a:pPr>
            <a:r>
              <a:rPr lang="en-US" sz="3604">
                <a:solidFill>
                  <a:srgbClr val="000000"/>
                </a:solidFill>
                <a:latin typeface="Trebuchet MS Bold"/>
              </a:rPr>
              <a:t>YOUR SOLUTION AND ITS VALUE PROPOSITION</a:t>
            </a:r>
          </a:p>
        </p:txBody>
      </p:sp>
      <p:sp>
        <p:nvSpPr>
          <p:cNvPr name="TextBox 6" id="6"/>
          <p:cNvSpPr txBox="true"/>
          <p:nvPr/>
        </p:nvSpPr>
        <p:spPr>
          <a:xfrm rot="0">
            <a:off x="120094" y="1197843"/>
            <a:ext cx="10334638" cy="5283773"/>
          </a:xfrm>
          <a:prstGeom prst="rect">
            <a:avLst/>
          </a:prstGeom>
        </p:spPr>
        <p:txBody>
          <a:bodyPr anchor="t" rtlCol="false" tIns="0" lIns="0" bIns="0" rIns="0">
            <a:spAutoFit/>
          </a:bodyPr>
          <a:lstStyle/>
          <a:p>
            <a:pPr algn="just">
              <a:lnSpc>
                <a:spcPts val="3118"/>
              </a:lnSpc>
            </a:pPr>
            <a:r>
              <a:rPr lang="en-US" sz="2227">
                <a:solidFill>
                  <a:srgbClr val="000000"/>
                </a:solidFill>
                <a:latin typeface="Trebuchet MS Bold"/>
              </a:rPr>
              <a:t>Value Proposition:</a:t>
            </a:r>
          </a:p>
          <a:p>
            <a:pPr algn="just" marL="372957" indent="-186478" lvl="1">
              <a:lnSpc>
                <a:spcPts val="2418"/>
              </a:lnSpc>
              <a:buFont typeface="Arial"/>
              <a:buChar char="•"/>
            </a:pPr>
            <a:r>
              <a:rPr lang="en-US" sz="1727">
                <a:solidFill>
                  <a:srgbClr val="000000"/>
                </a:solidFill>
                <a:latin typeface="Trebuchet MS"/>
              </a:rPr>
              <a:t>Cost Efficiency: Building a chatbot using Keras and deep learning technologies can lead to cost savings by automating tasks that would otherwise require human intervention. This can include customer support, data entry, information retrieval, and more.</a:t>
            </a:r>
          </a:p>
          <a:p>
            <a:pPr algn="just" marL="372957" indent="-186478" lvl="1">
              <a:lnSpc>
                <a:spcPts val="2418"/>
              </a:lnSpc>
              <a:buFont typeface="Arial"/>
              <a:buChar char="•"/>
            </a:pPr>
            <a:r>
              <a:rPr lang="en-US" sz="1727">
                <a:solidFill>
                  <a:srgbClr val="000000"/>
                </a:solidFill>
                <a:latin typeface="Trebuchet MS"/>
              </a:rPr>
              <a:t>Improved Operational Efficiency: The chatbot streamlines processes and workflows by handling routine interactions, freeing up human resources to focus on more complex or strategic tasks. This improves overall operational efficiency within an organization.</a:t>
            </a:r>
          </a:p>
          <a:p>
            <a:pPr algn="just" marL="372957" indent="-186478" lvl="1">
              <a:lnSpc>
                <a:spcPts val="2418"/>
              </a:lnSpc>
              <a:buFont typeface="Arial"/>
              <a:buChar char="•"/>
            </a:pPr>
            <a:r>
              <a:rPr lang="en-US" sz="1727">
                <a:solidFill>
                  <a:srgbClr val="000000"/>
                </a:solidFill>
                <a:latin typeface="Trebuchet MS"/>
              </a:rPr>
              <a:t>Data Insights and Analytics: The chatbot can generate valuable insights from user interactions, such as frequently asked questions, user preferences, common issues, and user sentiment analysis. These insights can inform decision-making, product/service improvements, and marketing strategies.</a:t>
            </a:r>
          </a:p>
          <a:p>
            <a:pPr algn="just" marL="372957" indent="-186478" lvl="1">
              <a:lnSpc>
                <a:spcPts val="2418"/>
              </a:lnSpc>
              <a:buFont typeface="Arial"/>
              <a:buChar char="•"/>
            </a:pPr>
            <a:r>
              <a:rPr lang="en-US" sz="1727">
                <a:solidFill>
                  <a:srgbClr val="000000"/>
                </a:solidFill>
                <a:latin typeface="Trebuchet MS"/>
              </a:rPr>
              <a:t>Enhanced Customer Service: A well-designed chatbot can provide 24/7 support, consistent responses, and personalized recommendations, leading to enhanced customer satisfaction and loyalty. This strengthens the brand image and fosters positive customer relationships.</a:t>
            </a:r>
          </a:p>
          <a:p>
            <a:pPr algn="just" marL="372957" indent="-186478" lvl="1">
              <a:lnSpc>
                <a:spcPts val="2418"/>
              </a:lnSpc>
              <a:buFont typeface="Arial"/>
              <a:buChar char="•"/>
            </a:pPr>
            <a:r>
              <a:rPr lang="en-US" sz="1727">
                <a:solidFill>
                  <a:srgbClr val="000000"/>
                </a:solidFill>
                <a:latin typeface="Trebuchet MS"/>
              </a:rPr>
              <a:t>Competitive Advantage: Embracing AI-driven solutions like chatbots demonstrates technological innovation and responsiveness to customer needs. It can differentiate a business in the market, attract new customers, and retain existing ones by delivering superior user experiences.</a:t>
            </a:r>
          </a:p>
          <a:p>
            <a:pPr algn="just">
              <a:lnSpc>
                <a:spcPts val="241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8</a:t>
            </a:r>
          </a:p>
        </p:txBody>
      </p:sp>
      <p:sp>
        <p:nvSpPr>
          <p:cNvPr name="TextBox 5" id="5"/>
          <p:cNvSpPr txBox="true"/>
          <p:nvPr/>
        </p:nvSpPr>
        <p:spPr>
          <a:xfrm rot="0">
            <a:off x="373705" y="192045"/>
            <a:ext cx="7655351" cy="729488"/>
          </a:xfrm>
          <a:prstGeom prst="rect">
            <a:avLst/>
          </a:prstGeom>
        </p:spPr>
        <p:txBody>
          <a:bodyPr anchor="t" rtlCol="false" tIns="0" lIns="0" bIns="0" rIns="0">
            <a:spAutoFit/>
          </a:bodyPr>
          <a:lstStyle/>
          <a:p>
            <a:pPr algn="l">
              <a:lnSpc>
                <a:spcPts val="5991"/>
              </a:lnSpc>
            </a:pPr>
            <a:r>
              <a:rPr lang="en-US" sz="4279" spc="8">
                <a:solidFill>
                  <a:srgbClr val="000000"/>
                </a:solidFill>
                <a:latin typeface="Trebuchet MS Bold"/>
              </a:rPr>
              <a:t>THE WOW IN YOUR SOLUTION</a:t>
            </a:r>
          </a:p>
        </p:txBody>
      </p:sp>
      <p:sp>
        <p:nvSpPr>
          <p:cNvPr name="TextBox 6" id="6"/>
          <p:cNvSpPr txBox="true"/>
          <p:nvPr/>
        </p:nvSpPr>
        <p:spPr>
          <a:xfrm rot="0">
            <a:off x="600075" y="1022662"/>
            <a:ext cx="10334638" cy="5086923"/>
          </a:xfrm>
          <a:prstGeom prst="rect">
            <a:avLst/>
          </a:prstGeom>
        </p:spPr>
        <p:txBody>
          <a:bodyPr anchor="t" rtlCol="false" tIns="0" lIns="0" bIns="0" rIns="0">
            <a:spAutoFit/>
          </a:bodyPr>
          <a:lstStyle/>
          <a:p>
            <a:pPr algn="just" marL="480904" indent="-240452" lvl="1">
              <a:lnSpc>
                <a:spcPts val="3118"/>
              </a:lnSpc>
              <a:buFont typeface="Arial"/>
              <a:buChar char="•"/>
            </a:pPr>
            <a:r>
              <a:rPr lang="en-US" sz="2227">
                <a:solidFill>
                  <a:srgbClr val="000000"/>
                </a:solidFill>
                <a:latin typeface="Trebuchet MS"/>
              </a:rPr>
              <a:t>Advanced NLP Techniques: Utilize cutting-edge natural language processing techniques, powered by Keras, for accurate language understanding and context-aware responses.</a:t>
            </a:r>
          </a:p>
          <a:p>
            <a:pPr algn="just" marL="480904" indent="-240452" lvl="1">
              <a:lnSpc>
                <a:spcPts val="3118"/>
              </a:lnSpc>
              <a:buFont typeface="Arial"/>
              <a:buChar char="•"/>
            </a:pPr>
            <a:r>
              <a:rPr lang="en-US" sz="2227">
                <a:solidFill>
                  <a:srgbClr val="000000"/>
                </a:solidFill>
                <a:latin typeface="Trebuchet MS"/>
              </a:rPr>
              <a:t>Seamless Integration: Integrate the chatbot seamlessly into existing platforms and systems, enhancing user experience and workflow efficiency.</a:t>
            </a:r>
          </a:p>
          <a:p>
            <a:pPr algn="just" marL="480904" indent="-240452" lvl="1">
              <a:lnSpc>
                <a:spcPts val="3118"/>
              </a:lnSpc>
              <a:buFont typeface="Arial"/>
              <a:buChar char="•"/>
            </a:pPr>
            <a:r>
              <a:rPr lang="en-US" sz="2227">
                <a:solidFill>
                  <a:srgbClr val="000000"/>
                </a:solidFill>
                <a:latin typeface="Trebuchet MS"/>
              </a:rPr>
              <a:t>Personalized Interactions: Implement personalized interactions through machine learning, creating a tailored experience for each user.</a:t>
            </a:r>
          </a:p>
          <a:p>
            <a:pPr algn="just" marL="480904" indent="-240452" lvl="1">
              <a:lnSpc>
                <a:spcPts val="3118"/>
              </a:lnSpc>
              <a:buFont typeface="Arial"/>
              <a:buChar char="•"/>
            </a:pPr>
            <a:r>
              <a:rPr lang="en-US" sz="2227">
                <a:solidFill>
                  <a:srgbClr val="000000"/>
                </a:solidFill>
                <a:latin typeface="Trebuchet MS"/>
              </a:rPr>
              <a:t>Continuous Learning: Enable the chatbot to learn and improve over time through feedback loops and adaptive algorithms.</a:t>
            </a:r>
          </a:p>
          <a:p>
            <a:pPr algn="just" marL="480904" indent="-240452" lvl="1">
              <a:lnSpc>
                <a:spcPts val="3118"/>
              </a:lnSpc>
              <a:buFont typeface="Arial"/>
              <a:buChar char="•"/>
            </a:pPr>
            <a:r>
              <a:rPr lang="en-US" sz="2227">
                <a:solidFill>
                  <a:srgbClr val="000000"/>
                </a:solidFill>
                <a:latin typeface="Trebuchet MS"/>
              </a:rPr>
              <a:t>Scalability and Performance: Design a scalable architecture that ensures high performance even under increased user load, ensuring a smooth and responsive chatbot experience.</a:t>
            </a:r>
          </a:p>
          <a:p>
            <a:pPr algn="just">
              <a:lnSpc>
                <a:spcPts val="311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DAGBVXuwTrI</dc:identifier>
  <dcterms:modified xsi:type="dcterms:W3CDTF">2011-08-01T06:04:30Z</dcterms:modified>
  <cp:revision>1</cp:revision>
  <dc:title>Building a chatbot using Keras</dc:title>
</cp:coreProperties>
</file>