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56" r:id="rId5"/>
    <p:sldId id="288" r:id="rId6"/>
    <p:sldId id="276" r:id="rId7"/>
    <p:sldId id="289" r:id="rId8"/>
    <p:sldId id="295" r:id="rId9"/>
    <p:sldId id="296" r:id="rId10"/>
    <p:sldId id="291" r:id="rId11"/>
    <p:sldId id="290" r:id="rId12"/>
    <p:sldId id="298" r:id="rId13"/>
    <p:sldId id="292" r:id="rId14"/>
    <p:sldId id="293" r:id="rId15"/>
    <p:sldId id="286" r:id="rId16"/>
    <p:sldId id="283"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199" y="6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11/12/2021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11/12/2021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11/12/2021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11/12/2021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11/12/2021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11/12/2021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11/12/2021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11/12/2021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11/12/2021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11/12/2021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11/12/2021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11/12/2021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11/12/2021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670987" y="3702263"/>
            <a:ext cx="9144000" cy="2769989"/>
          </a:xfrm>
        </p:spPr>
        <p:txBody>
          <a:bodyPr lIns="0" tIns="0" rIns="0" bIns="0" anchor="t">
            <a:spAutoFit/>
          </a:bodyPr>
          <a:lstStyle/>
          <a:p>
            <a:r>
              <a:rPr lang="en-US" b="1" dirty="0">
                <a:solidFill>
                  <a:schemeClr val="bg1"/>
                </a:solidFill>
              </a:rPr>
              <a:t>Project Analysis</a:t>
            </a:r>
            <a:br>
              <a:rPr lang="en-US" dirty="0">
                <a:solidFill>
                  <a:schemeClr val="bg1"/>
                </a:solidFill>
              </a:rPr>
            </a:br>
            <a:r>
              <a:rPr lang="en-US" sz="4000" dirty="0">
                <a:solidFill>
                  <a:schemeClr val="accent4"/>
                </a:solidFill>
              </a:rPr>
              <a:t>Kunal Vasudevan</a:t>
            </a:r>
            <a:br>
              <a:rPr lang="en-US" sz="4000" dirty="0">
                <a:solidFill>
                  <a:schemeClr val="accent4"/>
                </a:solidFill>
              </a:rPr>
            </a:br>
            <a:r>
              <a:rPr lang="en-US" sz="4000" dirty="0">
                <a:solidFill>
                  <a:schemeClr val="accent4"/>
                </a:solidFill>
              </a:rPr>
              <a:t>Vikrant V Joliya</a:t>
            </a:r>
            <a:br>
              <a:rPr lang="en-US" sz="4000" dirty="0">
                <a:solidFill>
                  <a:schemeClr val="accent4"/>
                </a:solidFill>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51821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96AE4B9-EA06-4A46-9864-69B564E2F82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04BF489-8B45-453E-A445-AE1FBEA9B5AD}"/>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Specs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9" name="Straight Connector 8">
            <a:extLst>
              <a:ext uri="{FF2B5EF4-FFF2-40B4-BE49-F238E27FC236}">
                <a16:creationId xmlns:a16="http://schemas.microsoft.com/office/drawing/2014/main" id="{B08B8263-689B-4B15-BFFD-E62EC403F18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7CBE6C1-FFD2-4CF6-B1B0-B63C834C5196}"/>
              </a:ext>
            </a:extLst>
          </p:cNvPr>
          <p:cNvSpPr/>
          <p:nvPr/>
        </p:nvSpPr>
        <p:spPr>
          <a:xfrm>
            <a:off x="1825657" y="1720122"/>
            <a:ext cx="8540685" cy="3231654"/>
          </a:xfrm>
          <a:prstGeom prst="rect">
            <a:avLst/>
          </a:prstGeom>
        </p:spPr>
        <p:txBody>
          <a:bodyPr wrap="square">
            <a:spAutoFit/>
          </a:bodyPr>
          <a:lstStyle/>
          <a:p>
            <a:pPr algn="ctr"/>
            <a:r>
              <a:rPr lang="en-IN" sz="2400" dirty="0">
                <a:latin typeface="Lucida Sans" panose="020B0602030504020204" pitchFamily="34" charset="0"/>
              </a:rPr>
              <a:t>Python Libraries</a:t>
            </a:r>
          </a:p>
          <a:p>
            <a:pPr algn="ctr"/>
            <a:endParaRPr lang="en-IN" sz="2400" dirty="0">
              <a:latin typeface="Lucida Sans" panose="020B0602030504020204" pitchFamily="34" charset="0"/>
            </a:endParaRPr>
          </a:p>
          <a:p>
            <a:pPr algn="ctr"/>
            <a:r>
              <a:rPr lang="en-IN" sz="2400" dirty="0">
                <a:latin typeface="Lucida Sans" panose="020B0602030504020204" pitchFamily="34" charset="0"/>
              </a:rPr>
              <a:t>Cryptographic Algorithms</a:t>
            </a:r>
          </a:p>
          <a:p>
            <a:pPr algn="ctr"/>
            <a:endParaRPr lang="en-IN" sz="2400" dirty="0">
              <a:latin typeface="Lucida Sans" panose="020B0602030504020204" pitchFamily="34" charset="0"/>
            </a:endParaRPr>
          </a:p>
          <a:p>
            <a:pPr algn="ctr"/>
            <a:r>
              <a:rPr lang="en-IN" sz="2400" dirty="0">
                <a:latin typeface="Lucida Sans" panose="020B0602030504020204" pitchFamily="34" charset="0"/>
              </a:rPr>
              <a:t>Socket Programming</a:t>
            </a:r>
          </a:p>
          <a:p>
            <a:pPr algn="ctr"/>
            <a:endParaRPr lang="en-IN" sz="2400" dirty="0">
              <a:latin typeface="Lucida Sans" panose="020B0602030504020204" pitchFamily="34" charset="0"/>
            </a:endParaRPr>
          </a:p>
          <a:p>
            <a:pPr algn="ctr"/>
            <a:r>
              <a:rPr lang="en-IN" sz="2400" dirty="0">
                <a:latin typeface="Lucida Sans" panose="020B0602030504020204" pitchFamily="34" charset="0"/>
              </a:rPr>
              <a:t>Threading</a:t>
            </a:r>
          </a:p>
          <a:p>
            <a:endParaRPr lang="en-IN" dirty="0">
              <a:latin typeface="Lucida Sans" panose="020B0602030504020204" pitchFamily="34" charset="0"/>
            </a:endParaRPr>
          </a:p>
          <a:p>
            <a:endParaRPr lang="en-IN" dirty="0">
              <a:latin typeface="Lucida Sans" panose="020B0602030504020204" pitchFamily="34" charset="0"/>
            </a:endParaRPr>
          </a:p>
        </p:txBody>
      </p:sp>
    </p:spTree>
    <p:extLst>
      <p:ext uri="{BB962C8B-B14F-4D97-AF65-F5344CB8AC3E}">
        <p14:creationId xmlns:p14="http://schemas.microsoft.com/office/powerpoint/2010/main" val="320837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96AE4B9-EA06-4A46-9864-69B564E2F82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04BF489-8B45-453E-A445-AE1FBEA9B5AD}"/>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Implement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9" name="Straight Connector 8">
            <a:extLst>
              <a:ext uri="{FF2B5EF4-FFF2-40B4-BE49-F238E27FC236}">
                <a16:creationId xmlns:a16="http://schemas.microsoft.com/office/drawing/2014/main" id="{B08B8263-689B-4B15-BFFD-E62EC403F18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2" descr="https://miro.medium.com/max/610/1*SZwMicVRm5dCWaPLD7DIsA.png">
            <a:extLst>
              <a:ext uri="{FF2B5EF4-FFF2-40B4-BE49-F238E27FC236}">
                <a16:creationId xmlns:a16="http://schemas.microsoft.com/office/drawing/2014/main" id="{90AEBD86-B9F6-4044-827A-672879168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362" y="709612"/>
            <a:ext cx="3343275" cy="543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36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96AE4B9-EA06-4A46-9864-69B564E2F82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04BF489-8B45-453E-A445-AE1FBEA9B5AD}"/>
              </a:ext>
            </a:extLst>
          </p:cNvPr>
          <p:cNvSpPr txBox="1">
            <a:spLocks/>
          </p:cNvSpPr>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Testing</a:t>
            </a:r>
          </a:p>
          <a:p>
            <a:pPr algn="ctr"/>
            <a:r>
              <a:rPr lang="en-US" sz="2800" dirty="0"/>
              <a:t>Vulnerabilities</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9" name="Straight Connector 8">
            <a:extLst>
              <a:ext uri="{FF2B5EF4-FFF2-40B4-BE49-F238E27FC236}">
                <a16:creationId xmlns:a16="http://schemas.microsoft.com/office/drawing/2014/main" id="{B08B8263-689B-4B15-BFFD-E62EC403F18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26F1EB3-A45F-4ABC-88BB-9469A30E8DAE}"/>
              </a:ext>
            </a:extLst>
          </p:cNvPr>
          <p:cNvSpPr/>
          <p:nvPr/>
        </p:nvSpPr>
        <p:spPr>
          <a:xfrm>
            <a:off x="1723534" y="1509828"/>
            <a:ext cx="8744932" cy="4524315"/>
          </a:xfrm>
          <a:prstGeom prst="rect">
            <a:avLst/>
          </a:prstGeom>
        </p:spPr>
        <p:txBody>
          <a:bodyPr wrap="square">
            <a:spAutoFit/>
          </a:bodyPr>
          <a:lstStyle/>
          <a:p>
            <a:r>
              <a:rPr lang="en-US" sz="2400" dirty="0"/>
              <a:t>although Diffie Hellman is secure against passive eavesdropping ,we can eavesdrop exchanging messages using </a:t>
            </a:r>
            <a:r>
              <a:rPr lang="en-US" sz="2400" b="1" dirty="0"/>
              <a:t>man-in-the-middle-attack</a:t>
            </a:r>
            <a:r>
              <a:rPr lang="en-US" sz="2400" dirty="0"/>
              <a:t> ,the reader is encouraged to study the step-by-step details of the process in Cryptography and Network Security: Principles and Practice by the way we just present a figure from that mentioned source which explains the summary of the attack in which you can witness somebody else pretends to be the real participant and begin to send messages ,</a:t>
            </a:r>
          </a:p>
          <a:p>
            <a:endParaRPr lang="en-US" sz="2400" dirty="0"/>
          </a:p>
          <a:p>
            <a:r>
              <a:rPr lang="en-US" sz="2400" dirty="0"/>
              <a:t>the solution to this vulnerability is authentication and use of digital signature so that Bob ,ensures that it is really </a:t>
            </a:r>
            <a:r>
              <a:rPr lang="en-US" sz="2400" dirty="0" err="1"/>
              <a:t>alice</a:t>
            </a:r>
            <a:r>
              <a:rPr lang="en-US" sz="2400" dirty="0"/>
              <a:t> that sends him the message .</a:t>
            </a:r>
            <a:endParaRPr lang="en-IN" sz="2400" dirty="0"/>
          </a:p>
        </p:txBody>
      </p:sp>
    </p:spTree>
    <p:extLst>
      <p:ext uri="{BB962C8B-B14F-4D97-AF65-F5344CB8AC3E}">
        <p14:creationId xmlns:p14="http://schemas.microsoft.com/office/powerpoint/2010/main" val="1749573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Conclude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415772"/>
          </a:xfrm>
          <a:prstGeom prst="rect">
            <a:avLst/>
          </a:prstGeom>
        </p:spPr>
        <p:txBody>
          <a:bodyPr wrap="square" lIns="0" tIns="0" rIns="0" bIns="0" anchor="t">
            <a:spAutoFit/>
          </a:bodyPr>
          <a:lstStyle/>
          <a:p>
            <a:pPr fontAlgn="base"/>
            <a:r>
              <a:rPr lang="en-US" b="1" dirty="0"/>
              <a:t>While using DH key exchange, the sender and receiver have no prior knowledge of each other.</a:t>
            </a:r>
          </a:p>
          <a:p>
            <a:pPr fontAlgn="base"/>
            <a:r>
              <a:rPr lang="en-US" b="1" dirty="0"/>
              <a:t>Communication can take place through an insecure channel.</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707886"/>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b="1" dirty="0"/>
              <a:t>Sensitive to man in the middle attack.</a:t>
            </a:r>
          </a:p>
          <a:p>
            <a:pPr marL="171450" indent="-171450">
              <a:spcBef>
                <a:spcPts val="1200"/>
              </a:spcBef>
              <a:buClr>
                <a:schemeClr val="tx2"/>
              </a:buClr>
              <a:buFont typeface="Segoe UI Light" panose="020B0502040204020203" pitchFamily="34" charset="0"/>
              <a:buChar char="›"/>
            </a:pPr>
            <a:r>
              <a:rPr lang="en-US" b="1" dirty="0"/>
              <a:t>It cannot be used to encrypt messages.</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26188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b="1" dirty="0"/>
              <a:t>Diffie-Hellman 1024 bits is much more robust.</a:t>
            </a:r>
          </a:p>
          <a:p>
            <a:pPr marL="171450" indent="-171450">
              <a:spcBef>
                <a:spcPts val="1200"/>
              </a:spcBef>
              <a:buClr>
                <a:schemeClr val="tx2"/>
              </a:buClr>
              <a:buFont typeface="Segoe UI Light" panose="020B0502040204020203" pitchFamily="34" charset="0"/>
              <a:buChar char="›"/>
            </a:pPr>
            <a:r>
              <a:rPr lang="en-US" b="1" dirty="0"/>
              <a:t>Storage enough for commercial purposes.</a:t>
            </a:r>
            <a:endParaRPr lang="en-US" b="1" dirty="0">
              <a:solidFill>
                <a:schemeClr val="tx1">
                  <a:lumMod val="75000"/>
                  <a:lumOff val="25000"/>
                </a:schemeClr>
              </a:solidFill>
              <a:cs typeface="Segoe UI" panose="020B0502040204020203" pitchFamily="34" charset="0"/>
            </a:endParaRP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984885"/>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b="1" dirty="0"/>
              <a:t>Does not authenticate either party involved in the exchange.</a:t>
            </a:r>
          </a:p>
          <a:p>
            <a:pPr marL="171450" indent="-171450">
              <a:spcBef>
                <a:spcPts val="1200"/>
              </a:spcBef>
              <a:buClr>
                <a:schemeClr val="tx2"/>
              </a:buClr>
              <a:buFont typeface="Segoe UI Light" panose="020B0502040204020203" pitchFamily="34" charset="0"/>
              <a:buChar char="›"/>
            </a:pPr>
            <a:r>
              <a:rPr lang="en-US" b="1" dirty="0"/>
              <a:t>It cannot be used to digital signature </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96AE4B9-EA06-4A46-9864-69B564E2F82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04BF489-8B45-453E-A445-AE1FBEA9B5AD}"/>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Statement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9" name="Straight Connector 8">
            <a:extLst>
              <a:ext uri="{FF2B5EF4-FFF2-40B4-BE49-F238E27FC236}">
                <a16:creationId xmlns:a16="http://schemas.microsoft.com/office/drawing/2014/main" id="{B08B8263-689B-4B15-BFFD-E62EC403F18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EA92EE8C-8123-4189-920B-CD5A37655BC4}"/>
              </a:ext>
            </a:extLst>
          </p:cNvPr>
          <p:cNvSpPr txBox="1">
            <a:spLocks/>
          </p:cNvSpPr>
          <p:nvPr/>
        </p:nvSpPr>
        <p:spPr>
          <a:xfrm>
            <a:off x="1683171" y="2701172"/>
            <a:ext cx="8825658" cy="145565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t>Encryption &amp; Decryption Using Diffie Hellman Algorithm</a:t>
            </a:r>
          </a:p>
        </p:txBody>
      </p:sp>
    </p:spTree>
    <p:extLst>
      <p:ext uri="{BB962C8B-B14F-4D97-AF65-F5344CB8AC3E}">
        <p14:creationId xmlns:p14="http://schemas.microsoft.com/office/powerpoint/2010/main" val="129194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96AE4B9-EA06-4A46-9864-69B564E2F82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04BF489-8B45-453E-A445-AE1FBEA9B5AD}"/>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9" name="Straight Connector 8">
            <a:extLst>
              <a:ext uri="{FF2B5EF4-FFF2-40B4-BE49-F238E27FC236}">
                <a16:creationId xmlns:a16="http://schemas.microsoft.com/office/drawing/2014/main" id="{B08B8263-689B-4B15-BFFD-E62EC403F18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B0C5E48-7DE7-49EA-9205-617C6284030F}"/>
              </a:ext>
            </a:extLst>
          </p:cNvPr>
          <p:cNvSpPr/>
          <p:nvPr/>
        </p:nvSpPr>
        <p:spPr>
          <a:xfrm>
            <a:off x="1825657" y="1720122"/>
            <a:ext cx="8540685" cy="3970318"/>
          </a:xfrm>
          <a:prstGeom prst="rect">
            <a:avLst/>
          </a:prstGeom>
        </p:spPr>
        <p:txBody>
          <a:bodyPr wrap="square">
            <a:spAutoFit/>
          </a:bodyPr>
          <a:lstStyle/>
          <a:p>
            <a:r>
              <a:rPr lang="en-US" dirty="0">
                <a:latin typeface="Century Gothic" panose="020B0502020202020204" pitchFamily="34" charset="0"/>
              </a:rPr>
              <a:t>The Diffie–Hellman (DH) Algorithm is a key-exchange protocol that enables two parties communicating over public channel to establish a mutual secret without it being transmitted over the Internet. DH enables the two to use a public key to encrypt and decrypt their conversation or data using </a:t>
            </a:r>
            <a:r>
              <a:rPr lang="en-US" b="1" dirty="0">
                <a:latin typeface="Century Gothic" panose="020B0502020202020204" pitchFamily="34" charset="0"/>
              </a:rPr>
              <a:t>symmetric cryptography</a:t>
            </a:r>
            <a:r>
              <a:rPr lang="en-US" dirty="0">
                <a:latin typeface="Century Gothic" panose="020B0502020202020204" pitchFamily="34" charset="0"/>
              </a:rPr>
              <a:t>.</a:t>
            </a:r>
          </a:p>
          <a:p>
            <a:endParaRPr lang="en-US" dirty="0">
              <a:latin typeface="Century Gothic" panose="020B0502020202020204" pitchFamily="34" charset="0"/>
            </a:endParaRPr>
          </a:p>
          <a:p>
            <a:endParaRPr lang="en-US" dirty="0">
              <a:latin typeface="Century Gothic" panose="020B0502020202020204" pitchFamily="34" charset="0"/>
            </a:endParaRPr>
          </a:p>
          <a:p>
            <a:endParaRPr lang="en-US" dirty="0">
              <a:latin typeface="Lucida Sans" panose="020B0602030504020204" pitchFamily="34" charset="0"/>
            </a:endParaRPr>
          </a:p>
          <a:p>
            <a:r>
              <a:rPr lang="en-US" dirty="0">
                <a:latin typeface="Century Gothic" panose="020B0502020202020204" pitchFamily="34" charset="0"/>
              </a:rPr>
              <a:t>In the Diffie–Hellman key exchange scheme, </a:t>
            </a:r>
            <a:r>
              <a:rPr lang="en-US" b="1" dirty="0">
                <a:latin typeface="Century Gothic" panose="020B0502020202020204" pitchFamily="34" charset="0"/>
              </a:rPr>
              <a:t>each party generates a public/private key pair and distributes the public key</a:t>
            </a:r>
            <a:r>
              <a:rPr lang="en-US" dirty="0">
                <a:latin typeface="Century Gothic" panose="020B0502020202020204" pitchFamily="34" charset="0"/>
              </a:rPr>
              <a:t>. After obtaining an authentic copy of each other's public keys, Alice and Bob can compute a shared secret offline. The shared secret can be used, for instance, as the key for a symmetric cipher.</a:t>
            </a:r>
            <a:endParaRPr lang="en-US" dirty="0">
              <a:latin typeface="Lucida Sans" panose="020B0602030504020204" pitchFamily="34" charset="0"/>
            </a:endParaRPr>
          </a:p>
          <a:p>
            <a:endParaRPr lang="en-IN" dirty="0">
              <a:latin typeface="Lucida Sans" panose="020B0602030504020204" pitchFamily="34" charset="0"/>
            </a:endParaRPr>
          </a:p>
        </p:txBody>
      </p:sp>
    </p:spTree>
    <p:extLst>
      <p:ext uri="{BB962C8B-B14F-4D97-AF65-F5344CB8AC3E}">
        <p14:creationId xmlns:p14="http://schemas.microsoft.com/office/powerpoint/2010/main" val="428199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1E156-0CAA-4C7E-B467-1D2CBE744ECA}"/>
              </a:ext>
            </a:extLst>
          </p:cNvPr>
          <p:cNvSpPr>
            <a:spLocks noGrp="1"/>
          </p:cNvSpPr>
          <p:nvPr>
            <p:ph idx="1"/>
          </p:nvPr>
        </p:nvSpPr>
        <p:spPr>
          <a:xfrm>
            <a:off x="838200" y="1545579"/>
            <a:ext cx="10515600" cy="4631384"/>
          </a:xfrm>
        </p:spPr>
        <p:txBody>
          <a:bodyPr>
            <a:normAutofit/>
          </a:bodyPr>
          <a:lstStyle/>
          <a:p>
            <a:r>
              <a:rPr lang="en-US" sz="2000" b="1" dirty="0"/>
              <a:t>In IPSec implementations, this uniqueness of keys from one key exchange to another is used to provide perfect forward secrecy. </a:t>
            </a:r>
          </a:p>
          <a:p>
            <a:r>
              <a:rPr lang="en-US" sz="2000" b="1" dirty="0"/>
              <a:t>D-H is also used by the Internet Key Exchange (IKE) Protocol during session setup, where the identities of the communicating parties established and preferred  encryption methods and shared secrets need to be agreed upon between the two entities.</a:t>
            </a:r>
          </a:p>
          <a:p>
            <a:r>
              <a:rPr lang="en-US" sz="2000" b="1" dirty="0"/>
              <a:t>D-H is used in SSL for authentication of the communicating parties and the negotiation of session keys and encryption methods.</a:t>
            </a:r>
          </a:p>
          <a:p>
            <a:r>
              <a:rPr lang="en-US" sz="2000" b="1" dirty="0"/>
              <a:t>When establishing a communication session, the SSH client and server compute a shared secret using the D-H algorithm. A hash of this shared secret is then generated and used as the session key to encrypt the communication channel.</a:t>
            </a:r>
          </a:p>
          <a:p>
            <a:r>
              <a:rPr lang="en-US" sz="2000" b="1" dirty="0"/>
              <a:t>Solving discrete logarithm problem is the very difficult problem and key point of Diffie Hellman problem</a:t>
            </a:r>
          </a:p>
          <a:p>
            <a:endParaRPr lang="en-IN" sz="2000" b="1" dirty="0"/>
          </a:p>
        </p:txBody>
      </p:sp>
      <p:cxnSp>
        <p:nvCxnSpPr>
          <p:cNvPr id="4" name="Straight Connector 3">
            <a:extLst>
              <a:ext uri="{FF2B5EF4-FFF2-40B4-BE49-F238E27FC236}">
                <a16:creationId xmlns:a16="http://schemas.microsoft.com/office/drawing/2014/main" id="{D7F070C8-B728-4253-A268-D7D3DB4F285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026519A-55DA-4D81-894D-EB5AD49AF5A9}"/>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F5A8A2BD-BB27-4336-908F-2F30B5FC80E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2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EE877ED-BF47-4F62-B88D-563BAC868DA9}"/>
              </a:ext>
            </a:extLst>
          </p:cNvPr>
          <p:cNvPicPr>
            <a:picLocks noGrp="1" noChangeAspect="1"/>
          </p:cNvPicPr>
          <p:nvPr>
            <p:ph idx="1"/>
          </p:nvPr>
        </p:nvPicPr>
        <p:blipFill>
          <a:blip r:embed="rId2"/>
          <a:stretch>
            <a:fillRect/>
          </a:stretch>
        </p:blipFill>
        <p:spPr>
          <a:xfrm>
            <a:off x="683345" y="966097"/>
            <a:ext cx="11192592" cy="5192529"/>
          </a:xfrm>
          <a:prstGeom prst="rect">
            <a:avLst/>
          </a:prstGeom>
        </p:spPr>
      </p:pic>
      <p:cxnSp>
        <p:nvCxnSpPr>
          <p:cNvPr id="5" name="Straight Connector 4">
            <a:extLst>
              <a:ext uri="{FF2B5EF4-FFF2-40B4-BE49-F238E27FC236}">
                <a16:creationId xmlns:a16="http://schemas.microsoft.com/office/drawing/2014/main" id="{5A6569E1-B267-4114-B739-510AC0AA485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7C8636CE-966A-410E-B029-BE990DE2DAC9}"/>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Secrecy chart</a:t>
            </a:r>
            <a:endParaRPr lang="en-US" sz="2800" dirty="0">
              <a:solidFill>
                <a:schemeClr val="tx1">
                  <a:lumMod val="75000"/>
                  <a:lumOff val="25000"/>
                </a:schemeClr>
              </a:solidFill>
            </a:endParaRPr>
          </a:p>
        </p:txBody>
      </p:sp>
      <p:cxnSp>
        <p:nvCxnSpPr>
          <p:cNvPr id="7" name="Straight Connector 6">
            <a:extLst>
              <a:ext uri="{FF2B5EF4-FFF2-40B4-BE49-F238E27FC236}">
                <a16:creationId xmlns:a16="http://schemas.microsoft.com/office/drawing/2014/main" id="{6EDFDA44-0B51-45CB-A9C6-8E126C77104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77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96AE4B9-EA06-4A46-9864-69B564E2F82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04BF489-8B45-453E-A445-AE1FBEA9B5AD}"/>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Design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9" name="Straight Connector 8">
            <a:extLst>
              <a:ext uri="{FF2B5EF4-FFF2-40B4-BE49-F238E27FC236}">
                <a16:creationId xmlns:a16="http://schemas.microsoft.com/office/drawing/2014/main" id="{B08B8263-689B-4B15-BFFD-E62EC403F18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2" descr="https://upload.wikimedia.org/wikipedia/commons/thumb/4/46/Diffie-Hellman_Key_Exchange.svg/250px-Diffie-Hellman_Key_Exchange.svg.png">
            <a:extLst>
              <a:ext uri="{FF2B5EF4-FFF2-40B4-BE49-F238E27FC236}">
                <a16:creationId xmlns:a16="http://schemas.microsoft.com/office/drawing/2014/main" id="{0273AED6-6B67-4FE9-ABF0-A04943223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426" y="648381"/>
            <a:ext cx="3791147" cy="5686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235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96AE4B9-EA06-4A46-9864-69B564E2F82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04BF489-8B45-453E-A445-AE1FBEA9B5AD}"/>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Develop</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9" name="Straight Connector 8">
            <a:extLst>
              <a:ext uri="{FF2B5EF4-FFF2-40B4-BE49-F238E27FC236}">
                <a16:creationId xmlns:a16="http://schemas.microsoft.com/office/drawing/2014/main" id="{B08B8263-689B-4B15-BFFD-E62EC403F18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C7191BE-9FA6-4A33-B5D9-D73BBFAF9257}"/>
              </a:ext>
            </a:extLst>
          </p:cNvPr>
          <p:cNvSpPr/>
          <p:nvPr/>
        </p:nvSpPr>
        <p:spPr>
          <a:xfrm>
            <a:off x="1046375" y="782432"/>
            <a:ext cx="9982986" cy="5355312"/>
          </a:xfrm>
          <a:prstGeom prst="rect">
            <a:avLst/>
          </a:prstGeom>
        </p:spPr>
        <p:txBody>
          <a:bodyPr wrap="square">
            <a:spAutoFit/>
          </a:bodyPr>
          <a:lstStyle/>
          <a:p>
            <a:endParaRPr lang="en-US" b="1" i="1" dirty="0">
              <a:latin typeface="Lucida Sans" panose="020B0602030504020204" pitchFamily="34" charset="0"/>
            </a:endParaRPr>
          </a:p>
          <a:p>
            <a:r>
              <a:rPr lang="en-US" b="1" dirty="0"/>
              <a:t>there are a few things to mention about …</a:t>
            </a:r>
          </a:p>
          <a:p>
            <a:pPr marL="285750" indent="-285750">
              <a:buFont typeface="Arial" panose="020B0604020202020204" pitchFamily="34" charset="0"/>
              <a:buChar char="•"/>
            </a:pPr>
            <a:r>
              <a:rPr lang="en-US" b="1" dirty="0"/>
              <a:t>the only thing that each participant should hold for himself is the selected private keys ,all other parameters can be known by anyone</a:t>
            </a:r>
          </a:p>
          <a:p>
            <a:pPr marL="285750" indent="-285750">
              <a:buFont typeface="Arial" panose="020B0604020202020204" pitchFamily="34" charset="0"/>
              <a:buChar char="•"/>
            </a:pPr>
            <a:r>
              <a:rPr lang="en-US" b="1" dirty="0"/>
              <a:t>ultimate calculated keys are the same for both of participants</a:t>
            </a:r>
          </a:p>
          <a:p>
            <a:pPr marL="285750" indent="-285750">
              <a:buFont typeface="Arial" panose="020B0604020202020204" pitchFamily="34" charset="0"/>
              <a:buChar char="•"/>
            </a:pPr>
            <a:r>
              <a:rPr lang="en-US" b="1" dirty="0"/>
              <a:t>we are able to produce very </a:t>
            </a:r>
            <a:r>
              <a:rPr lang="en-US" b="1" dirty="0" err="1"/>
              <a:t>very</a:t>
            </a:r>
            <a:r>
              <a:rPr lang="en-US" b="1" dirty="0"/>
              <a:t> large prime numbers ,so iterating over all possible candidates for secret key ,which is named as </a:t>
            </a:r>
            <a:r>
              <a:rPr lang="en-US" b="1" i="1" dirty="0"/>
              <a:t>brute force attack </a:t>
            </a:r>
            <a:r>
              <a:rPr lang="en-US" b="1" dirty="0"/>
              <a:t>is computationally impossible(a typical prime number which we deal with is</a:t>
            </a:r>
          </a:p>
          <a:p>
            <a:pPr marL="285750" indent="-285750">
              <a:buFont typeface="Arial" panose="020B0604020202020204" pitchFamily="34" charset="0"/>
              <a:buChar char="•"/>
            </a:pPr>
            <a:endParaRPr lang="en-US" b="1" dirty="0"/>
          </a:p>
          <a:p>
            <a:r>
              <a:rPr lang="en-US" b="1" dirty="0"/>
              <a:t> 25757958126374652770626413355438366985352135325629930149975855419805792464394189968289166861729794211463892760254868001659868682717358770945855620587250595224515756824943786125312792393485258129044248679185412029449638590943165189867107164837632501350715030639024593712798327467855571507830689053001603224600744804605135161750607174852109947444135390002447314130073024877965669638386599723881140871859390266920698526164463604781411312976555050443198628792037805853975960757547183708694604328870633301530055071659993908737001167912867803850184451432695924336370765419976860117228597918528841684670985466108583529833883 </a:t>
            </a:r>
          </a:p>
          <a:p>
            <a:endParaRPr lang="en-IN" b="1" dirty="0">
              <a:latin typeface="Lucida Sans" panose="020B0602030504020204" pitchFamily="34" charset="0"/>
            </a:endParaRPr>
          </a:p>
        </p:txBody>
      </p:sp>
    </p:spTree>
    <p:extLst>
      <p:ext uri="{BB962C8B-B14F-4D97-AF65-F5344CB8AC3E}">
        <p14:creationId xmlns:p14="http://schemas.microsoft.com/office/powerpoint/2010/main" val="299664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A891-034C-4ED0-A275-E1463AC7109F}"/>
              </a:ext>
            </a:extLst>
          </p:cNvPr>
          <p:cNvSpPr>
            <a:spLocks noGrp="1"/>
          </p:cNvSpPr>
          <p:nvPr>
            <p:ph type="title"/>
          </p:nvPr>
        </p:nvSpPr>
        <p:spPr>
          <a:xfrm>
            <a:off x="1142934" y="1068714"/>
            <a:ext cx="10515600" cy="4587367"/>
          </a:xfrm>
        </p:spPr>
        <p:txBody>
          <a:bodyPr>
            <a:normAutofit fontScale="90000"/>
          </a:bodyPr>
          <a:lstStyle/>
          <a:p>
            <a:r>
              <a:rPr lang="en-US" dirty="0"/>
              <a:t>to use a mathematical function that’s easy to calculate in one direction but very difficult to reverse, even when some of the aspects of the exchange are known</a:t>
            </a:r>
            <a:endParaRPr lang="en-IN" dirty="0"/>
          </a:p>
        </p:txBody>
      </p:sp>
    </p:spTree>
    <p:extLst>
      <p:ext uri="{BB962C8B-B14F-4D97-AF65-F5344CB8AC3E}">
        <p14:creationId xmlns:p14="http://schemas.microsoft.com/office/powerpoint/2010/main" val="249414911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443</Words>
  <Application>Microsoft Office PowerPoint</Application>
  <PresentationFormat>Widescreen</PresentationFormat>
  <Paragraphs>74</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Lucida Sans</vt:lpstr>
      <vt:lpstr>Segoe UI Light</vt:lpstr>
      <vt:lpstr>Office Theme</vt:lpstr>
      <vt:lpstr>Project Analysis Kunal Vasudevan Vikrant V Joliya </vt:lpstr>
      <vt:lpstr>PowerPoint Presentation</vt:lpstr>
      <vt:lpstr>Project analysis slide 2</vt:lpstr>
      <vt:lpstr>PowerPoint Presentation</vt:lpstr>
      <vt:lpstr>PowerPoint Presentation</vt:lpstr>
      <vt:lpstr>PowerPoint Presentation</vt:lpstr>
      <vt:lpstr>PowerPoint Presentation</vt:lpstr>
      <vt:lpstr>PowerPoint Presentation</vt:lpstr>
      <vt:lpstr>to use a mathematical function that’s easy to calculate in one direction but very difficult to reverse, even when some of the aspects of the exchange are known</vt:lpstr>
      <vt:lpstr>PowerPoint Presentation</vt:lpstr>
      <vt:lpstr>PowerPoint Presentation</vt:lpstr>
      <vt:lpstr>PowerPoint Presentation</vt:lpstr>
      <vt:lpstr>Project analysis slide 8</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2021-11-11T15:55:04Z</dcterms:created>
  <dcterms:modified xsi:type="dcterms:W3CDTF">2021-11-12T04:55:57Z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