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5"/>
  </p:notesMasterIdLst>
  <p:sldIdLst>
    <p:sldId id="256" r:id="rId2"/>
    <p:sldId id="295" r:id="rId3"/>
    <p:sldId id="297" r:id="rId4"/>
    <p:sldId id="302" r:id="rId5"/>
    <p:sldId id="298" r:id="rId6"/>
    <p:sldId id="303" r:id="rId7"/>
    <p:sldId id="299" r:id="rId8"/>
    <p:sldId id="304" r:id="rId9"/>
    <p:sldId id="300" r:id="rId10"/>
    <p:sldId id="301" r:id="rId11"/>
    <p:sldId id="305" r:id="rId12"/>
    <p:sldId id="306" r:id="rId13"/>
    <p:sldId id="307" r:id="rId14"/>
    <p:sldId id="308" r:id="rId15"/>
    <p:sldId id="309" r:id="rId16"/>
    <p:sldId id="310" r:id="rId17"/>
    <p:sldId id="312" r:id="rId18"/>
    <p:sldId id="311" r:id="rId19"/>
    <p:sldId id="314" r:id="rId20"/>
    <p:sldId id="313" r:id="rId21"/>
    <p:sldId id="315" r:id="rId22"/>
    <p:sldId id="316" r:id="rId23"/>
    <p:sldId id="29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A1BD63"/>
    <a:srgbClr val="336600"/>
    <a:srgbClr val="BBD979"/>
    <a:srgbClr val="003300"/>
    <a:srgbClr val="339933"/>
    <a:srgbClr val="CAF2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43" autoAdjust="0"/>
    <p:restoredTop sz="94660" autoAdjust="0"/>
  </p:normalViewPr>
  <p:slideViewPr>
    <p:cSldViewPr>
      <p:cViewPr varScale="1">
        <p:scale>
          <a:sx n="71" d="100"/>
          <a:sy n="71" d="100"/>
        </p:scale>
        <p:origin x="-127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0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29.1.2015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371600"/>
            <a:ext cx="8610600" cy="541020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0894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373680"/>
            <a:ext cx="8610600" cy="640812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17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52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lvl1pPr>
              <a:defRPr lang="bg-BG" sz="1100" b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37D5FE-740C-46F5-801A-FA5477D9711F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nip Single Corner Rectangle 4"/>
          <p:cNvSpPr/>
          <p:nvPr userDrawn="1"/>
        </p:nvSpPr>
        <p:spPr>
          <a:xfrm flipH="1" flipV="1">
            <a:off x="890084" y="2505929"/>
            <a:ext cx="7796716" cy="3704864"/>
          </a:xfrm>
          <a:prstGeom prst="snip1Rect">
            <a:avLst>
              <a:gd name="adj" fmla="val 10229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33265" y="2665060"/>
            <a:ext cx="7501135" cy="20846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52388" indent="0">
              <a:buNone/>
              <a:defRPr lang="bg-BG" sz="4000" b="0" cap="none" baseline="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2510" y="4749747"/>
            <a:ext cx="7501890" cy="1274011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457200" indent="-457200">
              <a:buFontTx/>
              <a:buNone/>
              <a:defRPr lang="en-US" sz="2800" b="0" cap="none" baseline="0" dirty="0">
                <a:solidFill>
                  <a:schemeClr val="accent6">
                    <a:lumMod val="50000"/>
                  </a:schemeClr>
                </a:solidFill>
                <a:effectLst>
                  <a:outerShdw blurRad="63500" algn="ctr" rotWithShape="0">
                    <a:schemeClr val="accent6">
                      <a:lumMod val="75000"/>
                      <a:alpha val="40000"/>
                    </a:schemeClr>
                  </a:outerShdw>
                </a:effectLst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 smtClean="0"/>
              <a:t>Click to edit</a:t>
            </a:r>
            <a:r>
              <a:rPr lang="bg-BG" dirty="0" smtClean="0"/>
              <a:t> </a:t>
            </a:r>
            <a:r>
              <a:rPr lang="en-US" dirty="0" smtClean="0"/>
              <a:t>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Snip Single Corner Rectangle 45"/>
          <p:cNvSpPr/>
          <p:nvPr/>
        </p:nvSpPr>
        <p:spPr>
          <a:xfrm flipH="1" flipV="1">
            <a:off x="1865551" y="-21511"/>
            <a:ext cx="6668849" cy="4885059"/>
          </a:xfrm>
          <a:prstGeom prst="snip1Rect">
            <a:avLst>
              <a:gd name="adj" fmla="val 7714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981200" y="-21510"/>
            <a:ext cx="6440634" cy="935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905000"/>
            <a:ext cx="6440634" cy="2209799"/>
          </a:xfrm>
        </p:spPr>
        <p:txBody>
          <a:bodyPr anchor="t">
            <a:noAutofit/>
          </a:bodyPr>
          <a:lstStyle>
            <a:lvl1pPr>
              <a:defRPr lang="en-US" sz="4400" b="0" kern="1200" dirty="0">
                <a:solidFill>
                  <a:schemeClr val="accent6">
                    <a:lumMod val="50000"/>
                  </a:schemeClr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</a:t>
            </a:r>
            <a:r>
              <a:rPr lang="bg-BG" dirty="0" smtClean="0"/>
              <a:t> </a:t>
            </a: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50" name="Date Placeholder 3"/>
          <p:cNvSpPr txBox="1">
            <a:spLocks/>
          </p:cNvSpPr>
          <p:nvPr userDrawn="1"/>
        </p:nvSpPr>
        <p:spPr>
          <a:xfrm>
            <a:off x="1981200" y="0"/>
            <a:ext cx="6390042" cy="914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err="1" smtClean="0">
                <a:solidFill>
                  <a:srgbClr val="FEFEFE"/>
                </a:solidFill>
              </a:rPr>
              <a:t>WebGL</a:t>
            </a:r>
            <a:r>
              <a:rPr lang="ru-RU" sz="2400" dirty="0" smtClean="0">
                <a:solidFill>
                  <a:srgbClr val="FEFEFE"/>
                </a:solidFill>
              </a:rPr>
              <a:t>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2015 – 2016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експериментален курс</a:t>
            </a:r>
          </a:p>
        </p:txBody>
      </p:sp>
      <p:sp>
        <p:nvSpPr>
          <p:cNvPr id="72" name="Title 1"/>
          <p:cNvSpPr txBox="1">
            <a:spLocks/>
          </p:cNvSpPr>
          <p:nvPr userDrawn="1"/>
        </p:nvSpPr>
        <p:spPr>
          <a:xfrm>
            <a:off x="3189642" y="4478669"/>
            <a:ext cx="5232192" cy="321931"/>
          </a:xfrm>
          <a:prstGeom prst="rect">
            <a:avLst/>
          </a:prstGeom>
          <a:effectLst>
            <a:outerShdw blurRad="50800" algn="ctr" rotWithShape="0">
              <a:prstClr val="black">
                <a:alpha val="20000"/>
              </a:prstClr>
            </a:outerShdw>
          </a:effectLst>
        </p:spPr>
        <p:txBody>
          <a:bodyPr vert="horz" wrap="none" lIns="91440" tIns="45720" rIns="91440" bIns="45720" rtlCol="0">
            <a:noAutofit/>
          </a:bodyPr>
          <a:lstStyle>
            <a:lvl1pPr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0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63500" algn="ctr" rotWithShape="0">
                    <a:srgbClr val="003300">
                      <a:alpha val="50000"/>
                    </a:srgbClr>
                  </a:outerShdw>
                </a:effectLst>
                <a:ea typeface="+mj-ea"/>
                <a:cs typeface="Times New Roman"/>
              </a:defRPr>
            </a:lvl1pPr>
            <a:lvl2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2pPr>
            <a:lvl3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3pPr>
            <a:lvl4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4pPr>
            <a:lvl5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5pPr>
            <a:lvl6pPr marL="1517904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6pPr>
            <a:lvl7pPr marL="1719072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7pPr>
            <a:lvl8pPr marL="192024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8pPr>
            <a:lvl9pPr marL="2121408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9pPr>
          </a:lstStyle>
          <a:p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доц. П. Бойчев </a:t>
            </a:r>
            <a:r>
              <a:rPr lang="bg-BG" sz="20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КИТ </a:t>
            </a:r>
            <a:r>
              <a:rPr lang="bg-BG" sz="20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</a:t>
            </a:r>
            <a:r>
              <a:rPr lang="bg-BG" sz="2000" dirty="0" err="1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ФМИ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</a:t>
            </a:r>
            <a:r>
              <a:rPr lang="bg-BG" sz="20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СУ </a:t>
            </a:r>
            <a:r>
              <a:rPr lang="bg-BG" sz="20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2014</a:t>
            </a:r>
            <a:endParaRPr lang="bg-BG" sz="2000" dirty="0">
              <a:solidFill>
                <a:schemeClr val="accent6">
                  <a:lumMod val="75000"/>
                </a:schemeClr>
              </a:solidFill>
              <a:effectLst>
                <a:outerShdw blurRad="63500" algn="ctr" rotWithShape="0">
                  <a:schemeClr val="accent6">
                    <a:alpha val="67000"/>
                  </a:scheme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81200" y="1106795"/>
            <a:ext cx="6466241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3600" b="0" smtClean="0">
                <a:ln>
                  <a:solidFill>
                    <a:schemeClr val="tx1"/>
                  </a:solidFill>
                </a:ln>
                <a:solidFill>
                  <a:srgbClr val="0033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lang="en-US" sz="1800" smtClean="0">
                <a:solidFill>
                  <a:schemeClr val="tx2"/>
                </a:solidFill>
              </a:defRPr>
            </a:lvl2pPr>
            <a:lvl3pPr>
              <a:defRPr lang="en-US" sz="1800" smtClean="0">
                <a:solidFill>
                  <a:schemeClr val="tx2"/>
                </a:solidFill>
              </a:defRPr>
            </a:lvl3pPr>
            <a:lvl4pPr>
              <a:defRPr lang="en-US" smtClean="0">
                <a:solidFill>
                  <a:schemeClr val="tx2"/>
                </a:solidFill>
              </a:defRPr>
            </a:lvl4pPr>
            <a:lvl5pPr>
              <a:defRPr lang="bg-BG" sz="1800">
                <a:solidFill>
                  <a:schemeClr val="tx2"/>
                </a:solidFill>
              </a:defRPr>
            </a:lvl5pPr>
          </a:lstStyle>
          <a:p>
            <a:pPr marL="0"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  <a:endParaRPr lang="bg-BG" dirty="0"/>
          </a:p>
        </p:txBody>
      </p:sp>
      <p:sp>
        <p:nvSpPr>
          <p:cNvPr id="74" name="Snip Single Corner Rectangle 73"/>
          <p:cNvSpPr/>
          <p:nvPr userDrawn="1"/>
        </p:nvSpPr>
        <p:spPr>
          <a:xfrm flipH="1" flipV="1">
            <a:off x="2302463" y="4900020"/>
            <a:ext cx="6231936" cy="89423"/>
          </a:xfrm>
          <a:prstGeom prst="snip1Rect">
            <a:avLst>
              <a:gd name="adj" fmla="val 50000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/>
            </a:gs>
            <a:gs pos="62000">
              <a:schemeClr val="accent6">
                <a:lumMod val="75000"/>
              </a:schemeClr>
            </a:gs>
            <a:gs pos="100000">
              <a:schemeClr val="accent6">
                <a:lumMod val="5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nip Diagonal Corner Rectangle 3"/>
          <p:cNvSpPr/>
          <p:nvPr userDrawn="1"/>
        </p:nvSpPr>
        <p:spPr>
          <a:xfrm>
            <a:off x="66260" y="72888"/>
            <a:ext cx="8993004" cy="6705600"/>
          </a:xfrm>
          <a:prstGeom prst="snip2DiagRect">
            <a:avLst>
              <a:gd name="adj1" fmla="val 0"/>
              <a:gd name="adj2" fmla="val 579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912" y="228600"/>
            <a:ext cx="8661288" cy="648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0514" y="1371600"/>
            <a:ext cx="8505314" cy="539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-6671" y="6492875"/>
            <a:ext cx="640379" cy="365125"/>
          </a:xfrm>
          <a:prstGeom prst="rect">
            <a:avLst/>
          </a:prstGeom>
        </p:spPr>
        <p:txBody>
          <a:bodyPr vert="horz" lIns="45720" tIns="91440" rIns="0" bIns="0" rtlCol="0" anchor="ctr"/>
          <a:lstStyle>
            <a:lvl1pPr algn="l">
              <a:defRPr lang="bg-BG" sz="1200" b="1" cap="none" spc="0" smtClean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fld id="{C2B91535-A786-4613-A807-A416A35B3377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2" r:id="rId4"/>
    <p:sldLayoutId id="2147483803" r:id="rId5"/>
    <p:sldLayoutId id="2147483793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kern="1200" dirty="0">
          <a:solidFill>
            <a:srgbClr val="003300"/>
          </a:solidFill>
          <a:effectLst>
            <a:outerShdw blurRad="63500" algn="ctr" rotWithShape="0">
              <a:schemeClr val="accent3">
                <a:lumMod val="50000"/>
                <a:alpha val="40000"/>
              </a:scheme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2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6">
            <a:lumMod val="50000"/>
          </a:schemeClr>
        </a:buClr>
        <a:buSzPct val="100000"/>
        <a:buFont typeface="Times New Roman" panose="02020603050405020304" pitchFamily="18" charset="0"/>
        <a:buChar char="●"/>
        <a:defRPr lang="en-US" sz="2400" kern="1200" dirty="0" smtClean="0">
          <a:solidFill>
            <a:schemeClr val="accent6">
              <a:lumMod val="50000"/>
            </a:schemeClr>
          </a:solidFill>
          <a:effectLst>
            <a:outerShdw blurRad="63500" algn="ctr" rotWithShape="0">
              <a:schemeClr val="accent6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68580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Tx/>
        <a:buNone/>
        <a:defRPr lang="en-US" sz="20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896112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0972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600" kern="1200" baseline="0" dirty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Problem%204%20-%20New%20color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hyperlink" Target="Problem%205%20-%20Screen%20size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Problem%206%20-%20Error%201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Problem%207%20-%20Error%202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Problem%208%20-%20Error%203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Problem%209%20-%20Error%204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Problem%201%20-%20Setu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Problem%202%20-%20getContex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Problem%203%20-%20getProgra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Собствена помощна библиотека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Задачи към </a:t>
            </a:r>
            <a:r>
              <a:rPr lang="en-US" dirty="0" smtClean="0"/>
              <a:t>S0</a:t>
            </a:r>
            <a:r>
              <a:rPr lang="bg-BG" dirty="0" smtClean="0"/>
              <a:t>1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679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№4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</a:p>
          <a:p>
            <a:pPr lvl="1"/>
            <a:r>
              <a:rPr lang="bg-BG" dirty="0" smtClean="0"/>
              <a:t>Сменете цвета на фона и на точката: фонът да е червен, </a:t>
            </a:r>
            <a:r>
              <a:rPr lang="bg-BG" smtClean="0"/>
              <a:t>а точката </a:t>
            </a:r>
            <a:r>
              <a:rPr lang="bg-BG" dirty="0" smtClean="0"/>
              <a:t>е жълта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1363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11</a:t>
            </a:fld>
            <a:endParaRPr lang="bg-B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685800"/>
            <a:ext cx="6048375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1163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№5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Идея</a:t>
            </a:r>
          </a:p>
          <a:p>
            <a:pPr lvl="1"/>
            <a:r>
              <a:rPr lang="bg-BG" dirty="0" smtClean="0"/>
              <a:t>В момента не знаем каква е координатната система на екрана, затова нека да експериментираме и да проверим каква е видимата зона</a:t>
            </a:r>
          </a:p>
          <a:p>
            <a:pPr lvl="1"/>
            <a:endParaRPr lang="bg-BG" dirty="0"/>
          </a:p>
          <a:p>
            <a:r>
              <a:rPr lang="bg-BG" dirty="0" smtClean="0"/>
              <a:t>Задача</a:t>
            </a:r>
          </a:p>
          <a:p>
            <a:pPr lvl="1"/>
            <a:r>
              <a:rPr lang="bg-BG" dirty="0" smtClean="0"/>
              <a:t>Чрез промяна на координатите на нарисуваната точка установете експериментално какъв диапазон от равнината </a:t>
            </a:r>
            <a:r>
              <a:rPr lang="en-US" dirty="0" err="1" smtClean="0"/>
              <a:t>XY</a:t>
            </a:r>
            <a:r>
              <a:rPr lang="bg-BG" dirty="0" smtClean="0"/>
              <a:t> попада в графичното поле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423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13</a:t>
            </a:fld>
            <a:endParaRPr lang="bg-B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872" y="381000"/>
            <a:ext cx="3024188" cy="270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907" y="3352800"/>
            <a:ext cx="3024188" cy="270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850230"/>
            <a:ext cx="3024188" cy="270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3024188" cy="270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hlinkClick r:id="rId6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6186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err="1" smtClean="0"/>
              <a:t>Дебъгване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467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№6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Идея</a:t>
            </a:r>
          </a:p>
          <a:p>
            <a:pPr lvl="1"/>
            <a:r>
              <a:rPr lang="bg-BG" dirty="0" smtClean="0"/>
              <a:t>Грешки в приложения на </a:t>
            </a:r>
            <a:r>
              <a:rPr lang="en-US" dirty="0" err="1" smtClean="0"/>
              <a:t>WebGL</a:t>
            </a:r>
            <a:r>
              <a:rPr lang="bg-BG" dirty="0" smtClean="0"/>
              <a:t> могат да бъдат трудно </a:t>
            </a:r>
            <a:r>
              <a:rPr lang="bg-BG" dirty="0" err="1" smtClean="0"/>
              <a:t>откриваеми</a:t>
            </a:r>
            <a:r>
              <a:rPr lang="bg-BG" dirty="0" smtClean="0"/>
              <a:t>, особено за начинаещи. </a:t>
            </a:r>
          </a:p>
          <a:p>
            <a:pPr lvl="1"/>
            <a:endParaRPr lang="bg-BG" dirty="0"/>
          </a:p>
          <a:p>
            <a:r>
              <a:rPr lang="bg-BG" dirty="0" smtClean="0"/>
              <a:t>Задача</a:t>
            </a:r>
          </a:p>
          <a:p>
            <a:pPr lvl="1"/>
            <a:r>
              <a:rPr lang="bg-BG" dirty="0" smtClean="0"/>
              <a:t>В предложената програма има две грешки</a:t>
            </a:r>
          </a:p>
          <a:p>
            <a:pPr lvl="1"/>
            <a:r>
              <a:rPr lang="bg-BG" dirty="0" smtClean="0"/>
              <a:t>Едната е, че съобщението за грешка не показва правилният текст (т.е. такъв, който би помогнал)</a:t>
            </a:r>
          </a:p>
          <a:p>
            <a:pPr lvl="1"/>
            <a:r>
              <a:rPr lang="bg-BG" dirty="0" smtClean="0"/>
              <a:t>Другата грешка предизвиква самото съобщение</a:t>
            </a:r>
          </a:p>
          <a:p>
            <a:pPr lvl="1"/>
            <a:r>
              <a:rPr lang="bg-BG" dirty="0" smtClean="0"/>
              <a:t>Оправете първо първата грешка и чак като се уверите, че е оправена, оправете и втората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6390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16</a:t>
            </a:fld>
            <a:endParaRPr lang="bg-BG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447" y="685800"/>
            <a:ext cx="6048375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7396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№7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</a:p>
          <a:p>
            <a:pPr lvl="1"/>
            <a:r>
              <a:rPr lang="bg-BG" dirty="0" smtClean="0"/>
              <a:t>В предложената програма има грешка</a:t>
            </a:r>
          </a:p>
          <a:p>
            <a:pPr lvl="1"/>
            <a:r>
              <a:rPr lang="bg-BG" dirty="0" smtClean="0"/>
              <a:t>Съобщението, което излиза, като че ли няма пряка връзка със самия проблем</a:t>
            </a:r>
          </a:p>
          <a:p>
            <a:pPr lvl="1"/>
            <a:r>
              <a:rPr lang="bg-BG" dirty="0" smtClean="0"/>
              <a:t>Открийте и поправете грешката</a:t>
            </a:r>
          </a:p>
        </p:txBody>
      </p:sp>
    </p:spTree>
    <p:extLst>
      <p:ext uri="{BB962C8B-B14F-4D97-AF65-F5344CB8AC3E}">
        <p14:creationId xmlns:p14="http://schemas.microsoft.com/office/powerpoint/2010/main" val="412606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18</a:t>
            </a:fld>
            <a:endParaRPr lang="bg-BG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685800"/>
            <a:ext cx="6048375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2566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№8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</a:p>
          <a:p>
            <a:pPr lvl="1"/>
            <a:r>
              <a:rPr lang="bg-BG"/>
              <a:t>П</a:t>
            </a:r>
            <a:r>
              <a:rPr lang="bg-BG" smtClean="0"/>
              <a:t>редложената </a:t>
            </a:r>
            <a:r>
              <a:rPr lang="bg-BG" dirty="0" smtClean="0"/>
              <a:t>програма би трябвало да нарисува черна точка на червен фон</a:t>
            </a:r>
          </a:p>
          <a:p>
            <a:pPr lvl="1"/>
            <a:r>
              <a:rPr lang="bg-BG" dirty="0" smtClean="0"/>
              <a:t>За съжаление, показва се бяла точка или изобщо не се показва точка</a:t>
            </a:r>
          </a:p>
          <a:p>
            <a:pPr lvl="1"/>
            <a:r>
              <a:rPr lang="bg-BG" dirty="0" smtClean="0"/>
              <a:t>Защо? Как да се оправи?</a:t>
            </a:r>
          </a:p>
        </p:txBody>
      </p:sp>
    </p:spTree>
    <p:extLst>
      <p:ext uri="{BB962C8B-B14F-4D97-AF65-F5344CB8AC3E}">
        <p14:creationId xmlns:p14="http://schemas.microsoft.com/office/powerpoint/2010/main" val="269828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err="1" smtClean="0"/>
              <a:t>Рефакторинг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4916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20</a:t>
            </a:fld>
            <a:endParaRPr lang="bg-BG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685800"/>
            <a:ext cx="6048375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7501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№9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</a:p>
          <a:p>
            <a:pPr lvl="1"/>
            <a:r>
              <a:rPr lang="bg-BG" dirty="0" smtClean="0"/>
              <a:t>Опитвате се да направите малка зелена точка от 1 пиксел на бял фон</a:t>
            </a:r>
          </a:p>
          <a:p>
            <a:pPr lvl="1"/>
            <a:r>
              <a:rPr lang="bg-BG" dirty="0" smtClean="0"/>
              <a:t>Програмата, естествено, показва бял фон, но дава грешка</a:t>
            </a:r>
          </a:p>
          <a:p>
            <a:pPr lvl="1"/>
            <a:r>
              <a:rPr lang="bg-BG" dirty="0" smtClean="0"/>
              <a:t>Оправете я</a:t>
            </a:r>
          </a:p>
        </p:txBody>
      </p:sp>
    </p:spTree>
    <p:extLst>
      <p:ext uri="{BB962C8B-B14F-4D97-AF65-F5344CB8AC3E}">
        <p14:creationId xmlns:p14="http://schemas.microsoft.com/office/powerpoint/2010/main" val="189041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22</a:t>
            </a:fld>
            <a:endParaRPr lang="bg-BG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685800"/>
            <a:ext cx="6048375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180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Край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5972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№1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Подготовка на средата</a:t>
            </a:r>
            <a:endParaRPr lang="en-US" dirty="0" smtClean="0"/>
          </a:p>
          <a:p>
            <a:pPr lvl="1"/>
            <a:r>
              <a:rPr lang="bg-BG" dirty="0" smtClean="0"/>
              <a:t>В работна директория свалете последния пример от лекция №2 (</a:t>
            </a:r>
            <a:r>
              <a:rPr lang="en-US" dirty="0" smtClean="0"/>
              <a:t>Example 0207)</a:t>
            </a:r>
          </a:p>
          <a:p>
            <a:pPr lvl="1"/>
            <a:r>
              <a:rPr lang="bg-BG" dirty="0" smtClean="0"/>
              <a:t>Изберете си подходящ текстов редактор, с който да гледате изходния код</a:t>
            </a:r>
          </a:p>
          <a:p>
            <a:pPr lvl="1"/>
            <a:r>
              <a:rPr lang="bg-BG" dirty="0" smtClean="0"/>
              <a:t>Изберете си подходящ браузер, с който да виждате правилно изпълнението на примера</a:t>
            </a:r>
          </a:p>
        </p:txBody>
      </p:sp>
    </p:spTree>
    <p:extLst>
      <p:ext uri="{BB962C8B-B14F-4D97-AF65-F5344CB8AC3E}">
        <p14:creationId xmlns:p14="http://schemas.microsoft.com/office/powerpoint/2010/main" val="88114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4</a:t>
            </a:fld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685800"/>
            <a:ext cx="6048375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hlinkClick r:id="rId3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4404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№2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Идея</a:t>
            </a:r>
          </a:p>
          <a:p>
            <a:pPr lvl="1"/>
            <a:r>
              <a:rPr lang="bg-BG" dirty="0" smtClean="0"/>
              <a:t>Инициализирането на </a:t>
            </a:r>
            <a:r>
              <a:rPr lang="en-US" dirty="0" err="1" smtClean="0"/>
              <a:t>WebGL</a:t>
            </a:r>
            <a:r>
              <a:rPr lang="bg-BG" dirty="0" smtClean="0"/>
              <a:t> се прави еднократно</a:t>
            </a:r>
          </a:p>
          <a:p>
            <a:pPr lvl="1"/>
            <a:r>
              <a:rPr lang="bg-BG" dirty="0" smtClean="0"/>
              <a:t>Добре е тази функционалност да се изнесе в библиотека</a:t>
            </a:r>
          </a:p>
          <a:p>
            <a:pPr lvl="1"/>
            <a:endParaRPr lang="bg-BG" dirty="0"/>
          </a:p>
          <a:p>
            <a:r>
              <a:rPr lang="bg-BG" dirty="0" smtClean="0"/>
              <a:t>Задача</a:t>
            </a:r>
          </a:p>
          <a:p>
            <a:pPr lvl="1"/>
            <a:r>
              <a:rPr lang="bg-BG" dirty="0" smtClean="0"/>
              <a:t>Изнесете във външен файл </a:t>
            </a:r>
            <a:r>
              <a:rPr lang="en-US" b="1" dirty="0" smtClean="0"/>
              <a:t>webgl-fmi.js</a:t>
            </a:r>
            <a:r>
              <a:rPr lang="bg-BG" dirty="0" smtClean="0"/>
              <a:t> функция  </a:t>
            </a:r>
            <a:r>
              <a:rPr lang="en-US" b="1" dirty="0" err="1" smtClean="0"/>
              <a:t>getContex</a:t>
            </a:r>
            <a:r>
              <a:rPr lang="bg-BG" dirty="0" smtClean="0"/>
              <a:t>, която връща новосъздаден контекст</a:t>
            </a:r>
            <a:endParaRPr lang="en-US" dirty="0" smtClean="0"/>
          </a:p>
          <a:p>
            <a:pPr lvl="1"/>
            <a:r>
              <a:rPr lang="bg-BG" dirty="0" smtClean="0"/>
              <a:t>Идентификаторът на </a:t>
            </a:r>
            <a:r>
              <a:rPr lang="en-US" dirty="0" smtClean="0"/>
              <a:t>canvas</a:t>
            </a:r>
            <a:r>
              <a:rPr lang="bg-BG" dirty="0" smtClean="0"/>
              <a:t> да е параметър</a:t>
            </a:r>
            <a:endParaRPr lang="en-US" dirty="0" smtClean="0"/>
          </a:p>
          <a:p>
            <a:pPr lvl="1"/>
            <a:r>
              <a:rPr lang="bg-BG" dirty="0" smtClean="0"/>
              <a:t>Изпробвайте библиотеката и функцията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5030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6</a:t>
            </a:fld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685800"/>
            <a:ext cx="6048375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8100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№3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</a:p>
          <a:p>
            <a:pPr lvl="1"/>
            <a:r>
              <a:rPr lang="bg-BG" dirty="0" smtClean="0"/>
              <a:t>Изнесете в </a:t>
            </a:r>
            <a:r>
              <a:rPr lang="en-US" b="1" dirty="0" smtClean="0"/>
              <a:t>webgl-fmi.js</a:t>
            </a:r>
            <a:r>
              <a:rPr lang="bg-BG" dirty="0" smtClean="0"/>
              <a:t> функци</a:t>
            </a:r>
            <a:r>
              <a:rPr lang="bg-BG" dirty="0"/>
              <a:t>и</a:t>
            </a:r>
            <a:r>
              <a:rPr lang="bg-BG" dirty="0" smtClean="0"/>
              <a:t>  </a:t>
            </a:r>
            <a:r>
              <a:rPr lang="en-US" b="1" dirty="0" err="1" smtClean="0"/>
              <a:t>getShader</a:t>
            </a:r>
            <a:r>
              <a:rPr lang="bg-BG" dirty="0" smtClean="0"/>
              <a:t>, която връща готов и компилиран </a:t>
            </a:r>
            <a:r>
              <a:rPr lang="bg-BG" dirty="0" err="1" smtClean="0"/>
              <a:t>шейдър</a:t>
            </a:r>
            <a:endParaRPr lang="en-US" dirty="0" smtClean="0"/>
          </a:p>
          <a:p>
            <a:pPr lvl="1"/>
            <a:r>
              <a:rPr lang="bg-BG" dirty="0" smtClean="0"/>
              <a:t>Изнесете и функция </a:t>
            </a:r>
            <a:r>
              <a:rPr lang="en-US" b="1" dirty="0" err="1" smtClean="0"/>
              <a:t>getProgram</a:t>
            </a:r>
            <a:r>
              <a:rPr lang="en-US" dirty="0" smtClean="0"/>
              <a:t>,</a:t>
            </a:r>
            <a:r>
              <a:rPr lang="bg-BG" dirty="0" smtClean="0"/>
              <a:t> която връща използваема </a:t>
            </a:r>
            <a:r>
              <a:rPr lang="en-US" dirty="0" err="1" smtClean="0"/>
              <a:t>GLSL</a:t>
            </a:r>
            <a:r>
              <a:rPr lang="bg-BG" dirty="0" smtClean="0"/>
              <a:t> програма с два </a:t>
            </a:r>
            <a:r>
              <a:rPr lang="bg-BG" dirty="0" err="1" smtClean="0"/>
              <a:t>шейдъра</a:t>
            </a:r>
            <a:endParaRPr lang="en-US" dirty="0" smtClean="0"/>
          </a:p>
          <a:p>
            <a:pPr lvl="1"/>
            <a:r>
              <a:rPr lang="bg-BG" dirty="0" smtClean="0"/>
              <a:t>Програмата и контекста да се запомнят в глобални променливи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3725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8</a:t>
            </a:fld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685800"/>
            <a:ext cx="6048375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8100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Експерименти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662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5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38342D"/>
      </a:hlink>
      <a:folHlink>
        <a:srgbClr val="38342D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5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4C600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38342D"/>
    </a:hlink>
    <a:folHlink>
      <a:srgbClr val="38342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4005</TotalTime>
  <Words>380</Words>
  <Application>Microsoft Office PowerPoint</Application>
  <PresentationFormat>On-screen Show (4:3)</PresentationFormat>
  <Paragraphs>76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Austin</vt:lpstr>
      <vt:lpstr>Собствена помощна библиотека</vt:lpstr>
      <vt:lpstr>PowerPoint Presentation</vt:lpstr>
      <vt:lpstr>Задача №1</vt:lpstr>
      <vt:lpstr>PowerPoint Presentation</vt:lpstr>
      <vt:lpstr>Задача №2</vt:lpstr>
      <vt:lpstr>PowerPoint Presentation</vt:lpstr>
      <vt:lpstr>Задача №3</vt:lpstr>
      <vt:lpstr>PowerPoint Presentation</vt:lpstr>
      <vt:lpstr>PowerPoint Presentation</vt:lpstr>
      <vt:lpstr>Задача №4</vt:lpstr>
      <vt:lpstr>PowerPoint Presentation</vt:lpstr>
      <vt:lpstr>Задача №5</vt:lpstr>
      <vt:lpstr>PowerPoint Presentation</vt:lpstr>
      <vt:lpstr>PowerPoint Presentation</vt:lpstr>
      <vt:lpstr>Задача №6</vt:lpstr>
      <vt:lpstr>PowerPoint Presentation</vt:lpstr>
      <vt:lpstr>Задача №7</vt:lpstr>
      <vt:lpstr>PowerPoint Presentation</vt:lpstr>
      <vt:lpstr>Задача №8</vt:lpstr>
      <vt:lpstr>PowerPoint Presentation</vt:lpstr>
      <vt:lpstr>Задача №9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WebGL-Problems-01</dc:title>
  <dc:creator>Pavel Boytchev</dc:creator>
  <cp:lastModifiedBy>Pavel Boytchev</cp:lastModifiedBy>
  <cp:revision>393</cp:revision>
  <dcterms:created xsi:type="dcterms:W3CDTF">2013-12-13T09:03:57Z</dcterms:created>
  <dcterms:modified xsi:type="dcterms:W3CDTF">2015-01-29T16:30:12Z</dcterms:modified>
</cp:coreProperties>
</file>