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sldIdLst>
    <p:sldId id="256" r:id="rId2"/>
    <p:sldId id="299" r:id="rId3"/>
    <p:sldId id="297" r:id="rId4"/>
    <p:sldId id="301" r:id="rId5"/>
    <p:sldId id="300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510"/>
    <a:srgbClr val="008000"/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Sphere%20pla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Ellips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Chaple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Film%20ree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Circular%20sa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Gea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eating%20coi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Pyrami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olution%206%20-%20Giza%20pyrami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pload.wikimedia.org/wikipedia/commons/2/2d/Giza_pyramid_complex_(multilingual_map).sv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Матрици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en-US" dirty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Неползване на </a:t>
            </a:r>
            <a:r>
              <a:rPr lang="en-US" dirty="0" smtClean="0"/>
              <a:t>scale</a:t>
            </a:r>
            <a:endParaRPr lang="bg-BG" dirty="0" smtClean="0"/>
          </a:p>
          <a:p>
            <a:pPr lvl="1"/>
            <a:r>
              <a:rPr lang="bg-BG" dirty="0" smtClean="0"/>
              <a:t>Данните за върховете вместо за куб, са за паралелепипед с размери 1х1х0.2</a:t>
            </a:r>
          </a:p>
          <a:p>
            <a:pPr lvl="1"/>
            <a:endParaRPr lang="bg-BG" dirty="0"/>
          </a:p>
          <a:p>
            <a:r>
              <a:rPr lang="bg-BG" dirty="0" smtClean="0"/>
              <a:t>Случайно място по сфера</a:t>
            </a:r>
          </a:p>
          <a:p>
            <a:pPr lvl="1"/>
            <a:r>
              <a:rPr lang="bg-BG" dirty="0" smtClean="0"/>
              <a:t>Първоначално плочката е в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Завъртаме я по случаен начин в случайна посока</a:t>
            </a:r>
          </a:p>
          <a:p>
            <a:pPr lvl="1"/>
            <a:r>
              <a:rPr lang="bg-BG" dirty="0" smtClean="0"/>
              <a:t>Отдалечаваме я колкото е радиуса на сферата и я рисуваме там</a:t>
            </a:r>
          </a:p>
          <a:p>
            <a:pPr lvl="1"/>
            <a:r>
              <a:rPr lang="bg-BG" dirty="0" smtClean="0"/>
              <a:t>Връщаме я обратно в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 и правим ново завъртане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</a:p>
          <a:p>
            <a:pPr lvl="1"/>
            <a:r>
              <a:rPr lang="bg-BG" dirty="0" smtClean="0"/>
              <a:t>Елипсата е деформирана окръжност</a:t>
            </a:r>
          </a:p>
          <a:p>
            <a:pPr lvl="1"/>
            <a:r>
              <a:rPr lang="bg-BG" dirty="0" smtClean="0"/>
              <a:t>Радиуси на елипсата = мащаб на окръжност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endParaRPr lang="bg-BG" dirty="0" smtClean="0"/>
          </a:p>
          <a:p>
            <a:pPr lvl="1"/>
            <a:endParaRPr lang="en-US" dirty="0"/>
          </a:p>
          <a:p>
            <a:r>
              <a:rPr lang="bg-BG" dirty="0" smtClean="0"/>
              <a:t>Получаване на фигурата</a:t>
            </a:r>
          </a:p>
          <a:p>
            <a:pPr lvl="1"/>
            <a:r>
              <a:rPr lang="bg-BG" dirty="0" smtClean="0"/>
              <a:t>Започва се с един максимален радиус и един нулев</a:t>
            </a:r>
          </a:p>
          <a:p>
            <a:pPr lvl="1"/>
            <a:r>
              <a:rPr lang="bg-BG" dirty="0" smtClean="0"/>
              <a:t>Постепенно с колкото намаляваме единия, с толкова увеличаваме другия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 smtClean="0"/>
              <a:t>Наклон</a:t>
            </a:r>
          </a:p>
          <a:p>
            <a:pPr lvl="1"/>
            <a:r>
              <a:rPr lang="bg-BG" dirty="0" smtClean="0"/>
              <a:t>Или с ротация в матрицата на модела 45 градуса</a:t>
            </a:r>
          </a:p>
          <a:p>
            <a:pPr lvl="1"/>
            <a:r>
              <a:rPr lang="bg-BG" dirty="0" smtClean="0"/>
              <a:t>Или с ротация на гледната точка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Кръгова форма</a:t>
            </a:r>
          </a:p>
          <a:p>
            <a:pPr lvl="1"/>
            <a:r>
              <a:rPr lang="bg-BG" dirty="0" smtClean="0"/>
              <a:t>След ориентация окръжността се транслира на правилното място</a:t>
            </a:r>
          </a:p>
          <a:p>
            <a:pPr lvl="1"/>
            <a:r>
              <a:rPr lang="bg-BG" dirty="0" smtClean="0"/>
              <a:t>Възлите на броеницата са синусоида, която определя радиуса на окръжността</a:t>
            </a:r>
          </a:p>
          <a:p>
            <a:pPr lvl="1"/>
            <a:r>
              <a:rPr lang="bg-BG" dirty="0" smtClean="0"/>
              <a:t>Мащабирането е нужно само по две от осите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47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Колела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Дупки</a:t>
            </a:r>
          </a:p>
          <a:p>
            <a:pPr lvl="1"/>
            <a:r>
              <a:rPr lang="bg-BG" dirty="0" smtClean="0"/>
              <a:t>Пълните окръжности се създават както вече е правено в предишно упражнение</a:t>
            </a:r>
          </a:p>
          <a:p>
            <a:pPr lvl="1"/>
            <a:r>
              <a:rPr lang="bg-BG" dirty="0" smtClean="0"/>
              <a:t>Дупките са от две дъги в противоположни посоки – едната откъм външния край на дупката, другата откъм вътрешния</a:t>
            </a:r>
          </a:p>
          <a:p>
            <a:pPr lvl="1"/>
            <a:r>
              <a:rPr lang="bg-BG" dirty="0" smtClean="0"/>
              <a:t>Страничните черти се получават естествено, когато двете дъги се свържат с </a:t>
            </a:r>
            <a:r>
              <a:rPr lang="en-US" dirty="0" err="1" smtClean="0"/>
              <a:t>LINE_LOOP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Зъбите</a:t>
            </a:r>
          </a:p>
          <a:p>
            <a:pPr lvl="1"/>
            <a:r>
              <a:rPr lang="bg-BG" dirty="0" smtClean="0"/>
              <a:t>За форма на зъби можем да ползваме остатък при деление на число</a:t>
            </a:r>
          </a:p>
          <a:p>
            <a:pPr lvl="1"/>
            <a:r>
              <a:rPr lang="bg-BG" dirty="0" smtClean="0"/>
              <a:t>Това ще направи зъби с една полегата част и една отвесна</a:t>
            </a:r>
          </a:p>
          <a:p>
            <a:pPr lvl="1"/>
            <a:r>
              <a:rPr lang="bg-BG" dirty="0" smtClean="0"/>
              <a:t>Поради закръглеността, полегата част ще изглежда като дъга (точно както искахме)</a:t>
            </a:r>
          </a:p>
          <a:p>
            <a:pPr lvl="1"/>
            <a:r>
              <a:rPr lang="bg-BG" dirty="0" smtClean="0"/>
              <a:t>Вдлъбнатината в основата на зъба става като усучем всяка точка според нейното разстояние до центъра – колкото е по-далечна, толкова повече се завърта</a:t>
            </a:r>
          </a:p>
          <a:p>
            <a:pPr lvl="1"/>
            <a:r>
              <a:rPr lang="bg-BG" dirty="0" smtClean="0"/>
              <a:t>Усукването се </a:t>
            </a:r>
            <a:r>
              <a:rPr lang="bg-BG" dirty="0" smtClean="0"/>
              <a:t>прави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след като е пресметнат радиуса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8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Заоблени зъби</a:t>
            </a:r>
          </a:p>
          <a:p>
            <a:pPr lvl="1"/>
            <a:r>
              <a:rPr lang="bg-BG" dirty="0" smtClean="0"/>
              <a:t>Синусоида с изрязани върхове и низини</a:t>
            </a:r>
          </a:p>
          <a:p>
            <a:pPr lvl="1"/>
            <a:endParaRPr lang="bg-BG" dirty="0"/>
          </a:p>
          <a:p>
            <a:r>
              <a:rPr lang="bg-BG" dirty="0" smtClean="0"/>
              <a:t>Окръжности</a:t>
            </a:r>
          </a:p>
          <a:p>
            <a:pPr lvl="1"/>
            <a:r>
              <a:rPr lang="bg-BG" dirty="0" smtClean="0"/>
              <a:t>Ползва същите данни като при зъбите, но изрязването е толкова дълбоко, че не се получават зъби</a:t>
            </a:r>
          </a:p>
          <a:p>
            <a:pPr lvl="1"/>
            <a:endParaRPr lang="bg-BG" dirty="0"/>
          </a:p>
          <a:p>
            <a:r>
              <a:rPr lang="bg-BG" dirty="0" smtClean="0"/>
              <a:t>Централен диск</a:t>
            </a:r>
          </a:p>
          <a:p>
            <a:pPr lvl="1"/>
            <a:r>
              <a:rPr lang="bg-BG" dirty="0" smtClean="0"/>
              <a:t>Ветрило с допълнителна точка преди останалите точки</a:t>
            </a:r>
          </a:p>
          <a:p>
            <a:pPr lvl="1"/>
            <a:r>
              <a:rPr lang="bg-BG" dirty="0" smtClean="0"/>
              <a:t>Пак използва същия буфер</a:t>
            </a:r>
            <a:endParaRPr lang="en-US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Обща форма</a:t>
            </a:r>
          </a:p>
          <a:p>
            <a:pPr lvl="1"/>
            <a:r>
              <a:rPr lang="bg-BG" dirty="0" smtClean="0"/>
              <a:t>Синусоида по протежението на окръжност</a:t>
            </a:r>
          </a:p>
          <a:p>
            <a:pPr lvl="1"/>
            <a:endParaRPr lang="bg-BG" dirty="0"/>
          </a:p>
          <a:p>
            <a:r>
              <a:rPr lang="bg-BG" dirty="0" smtClean="0"/>
              <a:t>Намотките</a:t>
            </a:r>
          </a:p>
          <a:p>
            <a:pPr lvl="1"/>
            <a:r>
              <a:rPr lang="bg-BG" dirty="0" smtClean="0"/>
              <a:t>Те са ситна синусоида, но тя върви напречно на главната синусоида</a:t>
            </a:r>
          </a:p>
          <a:p>
            <a:pPr lvl="1"/>
            <a:r>
              <a:rPr lang="bg-BG" dirty="0" smtClean="0"/>
              <a:t>Това се </a:t>
            </a:r>
            <a:r>
              <a:rPr lang="bg-BG" dirty="0" smtClean="0"/>
              <a:t>прави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bg-BG" dirty="0" smtClean="0"/>
              <a:t>като се намира тангенциален вектор по главната крива, завърта се на 90 градуса и се получава нормален вектор – по него </a:t>
            </a:r>
            <a:r>
              <a:rPr lang="bg-BG" dirty="0" err="1" smtClean="0"/>
              <a:t>осцилира</a:t>
            </a:r>
            <a:r>
              <a:rPr lang="bg-BG" dirty="0" smtClean="0"/>
              <a:t> намотката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78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 на пирамидата</a:t>
            </a:r>
          </a:p>
          <a:p>
            <a:pPr lvl="1"/>
            <a:r>
              <a:rPr lang="bg-BG" dirty="0" smtClean="0"/>
              <a:t>Решението е лесно, ако си представим формата</a:t>
            </a:r>
          </a:p>
          <a:p>
            <a:pPr lvl="1"/>
            <a:r>
              <a:rPr lang="bg-BG" dirty="0" smtClean="0"/>
              <a:t>Ето поглед отстрани и отгоре</a:t>
            </a:r>
          </a:p>
          <a:p>
            <a:pPr lvl="1"/>
            <a:endParaRPr lang="bg-BG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От етаж </a:t>
            </a:r>
            <a:r>
              <a:rPr lang="en-US" dirty="0" err="1" smtClean="0"/>
              <a:t>i</a:t>
            </a:r>
            <a:r>
              <a:rPr lang="bg-BG" dirty="0" smtClean="0"/>
              <a:t> към </a:t>
            </a:r>
            <a:r>
              <a:rPr lang="en-US" dirty="0" smtClean="0"/>
              <a:t>i+1</a:t>
            </a:r>
          </a:p>
          <a:p>
            <a:pPr lvl="1"/>
            <a:r>
              <a:rPr lang="bg-BG" dirty="0" smtClean="0"/>
              <a:t>Промяна на позицията</a:t>
            </a:r>
            <a:r>
              <a:rPr lang="en-US" dirty="0" smtClean="0"/>
              <a:t>: ( 0, 0, -1)</a:t>
            </a:r>
          </a:p>
          <a:p>
            <a:pPr lvl="1"/>
            <a:r>
              <a:rPr lang="bg-BG" dirty="0" smtClean="0"/>
              <a:t>Промяна на размера: </a:t>
            </a:r>
            <a:r>
              <a:rPr lang="en-US" dirty="0" smtClean="0"/>
              <a:t>( (2i+1)/(2i-1), (2i+1)/(2i-1), 1)</a:t>
            </a:r>
            <a:endParaRPr lang="bg-BG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5379720" y="2667385"/>
            <a:ext cx="2055495" cy="2057015"/>
            <a:chOff x="5379720" y="2514600"/>
            <a:chExt cx="2055495" cy="2057015"/>
          </a:xfrm>
        </p:grpSpPr>
        <p:grpSp>
          <p:nvGrpSpPr>
            <p:cNvPr id="19" name="Group 18"/>
            <p:cNvGrpSpPr/>
            <p:nvPr/>
          </p:nvGrpSpPr>
          <p:grpSpPr>
            <a:xfrm>
              <a:off x="5379720" y="2559935"/>
              <a:ext cx="2011680" cy="2011680"/>
              <a:chOff x="5379720" y="3322320"/>
              <a:chExt cx="2011680" cy="20116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379720" y="3322320"/>
                <a:ext cx="2011680" cy="2011680"/>
              </a:xfrm>
              <a:prstGeom prst="rect">
                <a:avLst/>
              </a:prstGeom>
              <a:solidFill>
                <a:srgbClr val="74A510">
                  <a:alpha val="1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3505200"/>
                <a:ext cx="1645920" cy="1645920"/>
              </a:xfrm>
              <a:prstGeom prst="rect">
                <a:avLst/>
              </a:prstGeom>
              <a:solidFill>
                <a:srgbClr val="74A510">
                  <a:alpha val="2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49290" y="3688080"/>
                <a:ext cx="1280160" cy="1280160"/>
              </a:xfrm>
              <a:prstGeom prst="rect">
                <a:avLst/>
              </a:prstGeom>
              <a:solidFill>
                <a:srgbClr val="74A510">
                  <a:alpha val="3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34075" y="3870960"/>
                <a:ext cx="914400" cy="914400"/>
              </a:xfrm>
              <a:prstGeom prst="rect">
                <a:avLst/>
              </a:prstGeom>
              <a:solidFill>
                <a:srgbClr val="74A510">
                  <a:alpha val="4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11240" y="4053840"/>
                <a:ext cx="548640" cy="548640"/>
              </a:xfrm>
              <a:prstGeom prst="rect">
                <a:avLst/>
              </a:prstGeom>
              <a:solidFill>
                <a:srgbClr val="74A510">
                  <a:alpha val="5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4120" y="4236720"/>
                <a:ext cx="182880" cy="182880"/>
              </a:xfrm>
              <a:prstGeom prst="rect">
                <a:avLst/>
              </a:prstGeom>
              <a:solidFill>
                <a:srgbClr val="74A510">
                  <a:alpha val="6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149340" y="325365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2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32220" y="305065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3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8910" y="286967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4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97980" y="268679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5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6575" y="2514600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6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2556" y="3124585"/>
            <a:ext cx="3408044" cy="1192919"/>
            <a:chOff x="1163955" y="3419475"/>
            <a:chExt cx="3408044" cy="1192919"/>
          </a:xfrm>
        </p:grpSpPr>
        <p:grpSp>
          <p:nvGrpSpPr>
            <p:cNvPr id="20" name="Group 19"/>
            <p:cNvGrpSpPr/>
            <p:nvPr/>
          </p:nvGrpSpPr>
          <p:grpSpPr>
            <a:xfrm>
              <a:off x="1722120" y="3478145"/>
              <a:ext cx="2011680" cy="1093470"/>
              <a:chOff x="914400" y="3246120"/>
              <a:chExt cx="2011680" cy="109347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3246120"/>
                <a:ext cx="182880" cy="182880"/>
              </a:xfrm>
              <a:prstGeom prst="rect">
                <a:avLst/>
              </a:prstGeom>
              <a:solidFill>
                <a:srgbClr val="74A510">
                  <a:alpha val="6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45920" y="3425189"/>
                <a:ext cx="548640" cy="182880"/>
              </a:xfrm>
              <a:prstGeom prst="rect">
                <a:avLst/>
              </a:prstGeom>
              <a:solidFill>
                <a:srgbClr val="74A510">
                  <a:alpha val="5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63040" y="3608070"/>
                <a:ext cx="914400" cy="182880"/>
              </a:xfrm>
              <a:prstGeom prst="rect">
                <a:avLst/>
              </a:prstGeom>
              <a:solidFill>
                <a:srgbClr val="74A510">
                  <a:alpha val="4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80160" y="3790950"/>
                <a:ext cx="1280160" cy="182880"/>
              </a:xfrm>
              <a:prstGeom prst="rect">
                <a:avLst/>
              </a:prstGeom>
              <a:solidFill>
                <a:srgbClr val="74A510">
                  <a:alpha val="3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97280" y="3973830"/>
                <a:ext cx="1645920" cy="182880"/>
              </a:xfrm>
              <a:prstGeom prst="rect">
                <a:avLst/>
              </a:prstGeom>
              <a:solidFill>
                <a:srgbClr val="74A510">
                  <a:alpha val="20000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14400" y="4156710"/>
                <a:ext cx="2011680" cy="182880"/>
              </a:xfrm>
              <a:prstGeom prst="rect">
                <a:avLst/>
              </a:prstGeom>
              <a:solidFill>
                <a:srgbClr val="74A510">
                  <a:alpha val="10196"/>
                </a:srgbClr>
              </a:solidFill>
              <a:effectLst>
                <a:outerShdw blurRad="63500" algn="ctr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087880" y="3422928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5000" y="3603875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2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2595" y="378407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3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9240" y="3966956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4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56360" y="4147931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5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3955" y="4335395"/>
              <a:ext cx="548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 = 6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419475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1x1x1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3710" y="3600422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3x3x1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90875" y="3780623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5x5x1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75660" y="3963503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7x7x1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52825" y="4144478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9x9x1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47134" y="4331942"/>
              <a:ext cx="824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11x11x1</a:t>
              </a:r>
              <a:endPara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Процедура за пирамида</a:t>
            </a:r>
          </a:p>
          <a:p>
            <a:pPr lvl="1"/>
            <a:r>
              <a:rPr lang="bg-BG" dirty="0" smtClean="0"/>
              <a:t>Параметри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r>
              <a:rPr lang="bg-BG" dirty="0" smtClean="0"/>
              <a:t> за местоположението</a:t>
            </a:r>
            <a:r>
              <a:rPr lang="en-US" dirty="0" smtClean="0"/>
              <a:t>, S</a:t>
            </a:r>
            <a:r>
              <a:rPr lang="bg-BG" dirty="0" smtClean="0"/>
              <a:t> за размера</a:t>
            </a:r>
          </a:p>
          <a:p>
            <a:pPr lvl="1"/>
            <a:r>
              <a:rPr lang="bg-BG" dirty="0" smtClean="0"/>
              <a:t>Четирите стени се рисуват в цикъл с въртене на 90</a:t>
            </a:r>
            <a:r>
              <a:rPr lang="bg-BG" dirty="0" smtClean="0">
                <a:sym typeface="Symbol"/>
              </a:rPr>
              <a:t></a:t>
            </a:r>
            <a:endParaRPr lang="bg-BG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Външни данни</a:t>
            </a:r>
          </a:p>
          <a:p>
            <a:pPr lvl="1"/>
            <a:r>
              <a:rPr lang="bg-BG" dirty="0" smtClean="0"/>
              <a:t>Пирамидите са 11 (от едната са останали само основите)</a:t>
            </a:r>
          </a:p>
          <a:p>
            <a:pPr lvl="1"/>
            <a:r>
              <a:rPr lang="bg-BG" dirty="0" smtClean="0"/>
              <a:t>Размери и местоположение могат да се видят на карти</a:t>
            </a:r>
          </a:p>
          <a:p>
            <a:pPr lvl="1"/>
            <a:r>
              <a:rPr lang="bg-BG" dirty="0" smtClean="0"/>
              <a:t>А самите числа – като се сложи карта в слайд и се ползват измерителните ленти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90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9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350729"/>
            <a:ext cx="7162800" cy="55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5092" y="1001036"/>
            <a:ext cx="5743381" cy="47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43350" y="511732"/>
            <a:ext cx="0" cy="2707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43000" y="3219450"/>
            <a:ext cx="280035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511732"/>
            <a:ext cx="0" cy="31281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2277" y="511732"/>
            <a:ext cx="0" cy="31281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143000" y="3639846"/>
            <a:ext cx="3207921" cy="261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43000" y="2804605"/>
            <a:ext cx="320927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  <a:effectLst>
            <a:outerShdw blurRad="88900" algn="ctr" rotWithShape="0">
              <a:srgbClr val="FF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94697" y="5943600"/>
            <a:ext cx="3853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100" dirty="0" smtClean="0">
                <a:solidFill>
                  <a:schemeClr val="bg1">
                    <a:lumMod val="50000"/>
                  </a:schemeClr>
                </a:solidFill>
              </a:rPr>
              <a:t>Източник: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Wikimedia, </a:t>
            </a:r>
            <a:r>
              <a:rPr lang="bg-BG" sz="1100" dirty="0" smtClean="0">
                <a:solidFill>
                  <a:schemeClr val="bg1">
                    <a:lumMod val="50000"/>
                  </a:schemeClr>
                </a:solidFill>
              </a:rPr>
              <a:t>лиценз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Creative Commons,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URL</a:t>
            </a:r>
            <a:endParaRPr lang="bg-B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545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Матрици</vt:lpstr>
      <vt:lpstr>PowerPoint Presentation</vt:lpstr>
      <vt:lpstr>Решение №1</vt:lpstr>
      <vt:lpstr>Решение №2</vt:lpstr>
      <vt:lpstr>Решение №3</vt:lpstr>
      <vt:lpstr>Решение №4</vt:lpstr>
      <vt:lpstr>Решение №5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WebGL-Solutions-03</dc:title>
  <dc:creator>Pavel Boytchev</dc:creator>
  <cp:lastModifiedBy>Pavel Boytchev</cp:lastModifiedBy>
  <cp:revision>427</cp:revision>
  <dcterms:created xsi:type="dcterms:W3CDTF">2013-12-13T09:03:57Z</dcterms:created>
  <dcterms:modified xsi:type="dcterms:W3CDTF">2015-08-09T15:30:50Z</dcterms:modified>
</cp:coreProperties>
</file>