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6"/>
  </p:notesMasterIdLst>
  <p:sldIdLst>
    <p:sldId id="256" r:id="rId2"/>
    <p:sldId id="299" r:id="rId3"/>
    <p:sldId id="297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29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A510"/>
    <a:srgbClr val="008000"/>
    <a:srgbClr val="339933"/>
    <a:srgbClr val="FDCD03"/>
    <a:srgbClr val="006600"/>
    <a:srgbClr val="A1BD63"/>
    <a:srgbClr val="336600"/>
    <a:srgbClr val="BBD979"/>
    <a:srgbClr val="003300"/>
    <a:srgbClr val="CAF2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99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27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0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19.9.2015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371600"/>
            <a:ext cx="8610600" cy="541020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0894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373680"/>
            <a:ext cx="8610600" cy="640812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17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52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lvl1pPr>
              <a:defRPr lang="bg-BG" sz="1100" b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37D5FE-740C-46F5-801A-FA5477D9711F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nip Single Corner Rectangle 4"/>
          <p:cNvSpPr/>
          <p:nvPr userDrawn="1"/>
        </p:nvSpPr>
        <p:spPr>
          <a:xfrm flipH="1" flipV="1">
            <a:off x="890084" y="2505929"/>
            <a:ext cx="7796716" cy="3704864"/>
          </a:xfrm>
          <a:prstGeom prst="snip1Rect">
            <a:avLst>
              <a:gd name="adj" fmla="val 10229"/>
            </a:avLst>
          </a:prstGeom>
          <a:solidFill>
            <a:srgbClr val="F5F5F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33265" y="2665060"/>
            <a:ext cx="7501135" cy="20846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52388" indent="0">
              <a:buNone/>
              <a:defRPr lang="bg-BG" sz="4000" b="0" cap="none" baseline="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2510" y="4749747"/>
            <a:ext cx="7501890" cy="1274011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457200" indent="-457200">
              <a:buFontTx/>
              <a:buNone/>
              <a:defRPr lang="en-US" sz="2800" b="0" cap="none" baseline="0" dirty="0"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lumMod val="75000"/>
                      <a:alpha val="40000"/>
                    </a:schemeClr>
                  </a:outerShdw>
                </a:effectLst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 smtClean="0"/>
              <a:t>Click to edit</a:t>
            </a:r>
            <a:r>
              <a:rPr lang="bg-BG" dirty="0" smtClean="0"/>
              <a:t> </a:t>
            </a:r>
            <a:r>
              <a:rPr lang="en-US" dirty="0" smtClean="0"/>
              <a:t>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Snip Single Corner Rectangle 45"/>
          <p:cNvSpPr/>
          <p:nvPr/>
        </p:nvSpPr>
        <p:spPr>
          <a:xfrm flipH="1" flipV="1">
            <a:off x="1865551" y="-21511"/>
            <a:ext cx="6668849" cy="4885059"/>
          </a:xfrm>
          <a:prstGeom prst="snip1Rect">
            <a:avLst>
              <a:gd name="adj" fmla="val 7714"/>
            </a:avLst>
          </a:prstGeom>
          <a:solidFill>
            <a:srgbClr val="F5F5F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981200" y="-21510"/>
            <a:ext cx="6440634" cy="935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905000"/>
            <a:ext cx="6440634" cy="2209799"/>
          </a:xfrm>
        </p:spPr>
        <p:txBody>
          <a:bodyPr anchor="t">
            <a:noAutofit/>
          </a:bodyPr>
          <a:lstStyle>
            <a:lvl1pPr>
              <a:defRPr lang="en-US" sz="4400" b="0" kern="1200" dirty="0"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</a:t>
            </a:r>
            <a:r>
              <a:rPr lang="bg-BG" dirty="0" smtClean="0"/>
              <a:t> </a:t>
            </a: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50" name="Date Placeholder 3"/>
          <p:cNvSpPr txBox="1">
            <a:spLocks/>
          </p:cNvSpPr>
          <p:nvPr userDrawn="1"/>
        </p:nvSpPr>
        <p:spPr>
          <a:xfrm>
            <a:off x="1981200" y="0"/>
            <a:ext cx="6390042" cy="914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err="1" smtClean="0">
                <a:solidFill>
                  <a:srgbClr val="FEFEFE"/>
                </a:solidFill>
              </a:rPr>
              <a:t>WebGL</a:t>
            </a:r>
            <a:r>
              <a:rPr lang="ru-RU" sz="2400" dirty="0" smtClean="0">
                <a:solidFill>
                  <a:srgbClr val="FEFEFE"/>
                </a:solidFill>
              </a:rPr>
              <a:t>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2015 – 2016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експериментален курс</a:t>
            </a:r>
          </a:p>
        </p:txBody>
      </p:sp>
      <p:sp>
        <p:nvSpPr>
          <p:cNvPr id="72" name="Title 1"/>
          <p:cNvSpPr txBox="1">
            <a:spLocks/>
          </p:cNvSpPr>
          <p:nvPr userDrawn="1"/>
        </p:nvSpPr>
        <p:spPr>
          <a:xfrm>
            <a:off x="3189642" y="4478669"/>
            <a:ext cx="5232192" cy="321931"/>
          </a:xfrm>
          <a:prstGeom prst="rect">
            <a:avLst/>
          </a:prstGeom>
          <a:effectLst>
            <a:outerShdw blurRad="50800" algn="ctr" rotWithShape="0">
              <a:prstClr val="black">
                <a:alpha val="20000"/>
              </a:prstClr>
            </a:outerShdw>
          </a:effectLst>
        </p:spPr>
        <p:txBody>
          <a:bodyPr vert="horz" wrap="none" lIns="91440" tIns="45720" rIns="91440" bIns="45720" rtlCol="0">
            <a:noAutofit/>
          </a:bodyPr>
          <a:lstStyle>
            <a:lvl1pPr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0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63500" algn="ctr" rotWithShape="0">
                    <a:srgbClr val="003300">
                      <a:alpha val="50000"/>
                    </a:srgbClr>
                  </a:outerShdw>
                </a:effectLst>
                <a:ea typeface="+mj-ea"/>
                <a:cs typeface="Times New Roman"/>
              </a:defRPr>
            </a:lvl1pPr>
            <a:lvl2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2pPr>
            <a:lvl3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3pPr>
            <a:lvl4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4pPr>
            <a:lvl5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5pPr>
            <a:lvl6pPr marL="1517904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6pPr>
            <a:lvl7pPr marL="1719072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7pPr>
            <a:lvl8pPr marL="192024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8pPr>
            <a:lvl9pPr marL="2121408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9pPr>
          </a:lstStyle>
          <a:p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доц. П. Бойчев </a:t>
            </a:r>
            <a:r>
              <a:rPr lang="bg-BG" sz="20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КИТ </a:t>
            </a:r>
            <a:r>
              <a:rPr lang="bg-BG" sz="20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</a:t>
            </a:r>
            <a:r>
              <a:rPr lang="bg-BG" sz="2000" dirty="0" err="1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ФМИ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</a:t>
            </a:r>
            <a:r>
              <a:rPr lang="bg-BG" sz="20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СУ </a:t>
            </a:r>
            <a:r>
              <a:rPr lang="bg-BG" sz="20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</a:t>
            </a:r>
            <a:r>
              <a:rPr lang="en-US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201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5</a:t>
            </a:r>
            <a:endParaRPr lang="bg-BG" sz="200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>
                <a:outerShdw blurRad="63500" algn="ctr" rotWithShape="0">
                  <a:schemeClr val="accent5">
                    <a:lumMod val="40000"/>
                    <a:lumOff val="60000"/>
                    <a:alpha val="67000"/>
                  </a:scheme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81200" y="1106795"/>
            <a:ext cx="6466241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3600" b="0" smtClean="0">
                <a:ln>
                  <a:solidFill>
                    <a:schemeClr val="tx1"/>
                  </a:solidFill>
                </a:ln>
                <a:solidFill>
                  <a:srgbClr val="0033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lang="en-US" sz="1800" smtClean="0">
                <a:solidFill>
                  <a:schemeClr val="tx2"/>
                </a:solidFill>
              </a:defRPr>
            </a:lvl2pPr>
            <a:lvl3pPr>
              <a:defRPr lang="en-US" sz="1800" smtClean="0">
                <a:solidFill>
                  <a:schemeClr val="tx2"/>
                </a:solidFill>
              </a:defRPr>
            </a:lvl3pPr>
            <a:lvl4pPr>
              <a:defRPr lang="en-US" smtClean="0">
                <a:solidFill>
                  <a:schemeClr val="tx2"/>
                </a:solidFill>
              </a:defRPr>
            </a:lvl4pPr>
            <a:lvl5pPr>
              <a:defRPr lang="bg-BG" sz="1800">
                <a:solidFill>
                  <a:schemeClr val="tx2"/>
                </a:solidFill>
              </a:defRPr>
            </a:lvl5pPr>
          </a:lstStyle>
          <a:p>
            <a:pPr marL="0"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  <a:endParaRPr lang="bg-BG" dirty="0"/>
          </a:p>
        </p:txBody>
      </p:sp>
      <p:sp>
        <p:nvSpPr>
          <p:cNvPr id="74" name="Snip Single Corner Rectangle 73"/>
          <p:cNvSpPr/>
          <p:nvPr userDrawn="1"/>
        </p:nvSpPr>
        <p:spPr>
          <a:xfrm flipH="1" flipV="1">
            <a:off x="2302463" y="4900020"/>
            <a:ext cx="6231936" cy="89423"/>
          </a:xfrm>
          <a:prstGeom prst="snip1Rect">
            <a:avLst>
              <a:gd name="adj" fmla="val 50000"/>
            </a:avLst>
          </a:prstGeom>
          <a:solidFill>
            <a:srgbClr val="F5F5F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0000"/>
                <a:lumOff val="40000"/>
              </a:schemeClr>
            </a:gs>
            <a:gs pos="62000">
              <a:schemeClr val="accent5">
                <a:lumMod val="75000"/>
              </a:schemeClr>
            </a:gs>
            <a:gs pos="100000">
              <a:schemeClr val="accent5">
                <a:lumMod val="5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810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nip Diagonal Corner Rectangle 3"/>
          <p:cNvSpPr/>
          <p:nvPr userDrawn="1"/>
        </p:nvSpPr>
        <p:spPr>
          <a:xfrm>
            <a:off x="66260" y="72888"/>
            <a:ext cx="8993004" cy="6705600"/>
          </a:xfrm>
          <a:prstGeom prst="snip2DiagRect">
            <a:avLst>
              <a:gd name="adj1" fmla="val 0"/>
              <a:gd name="adj2" fmla="val 579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912" y="228600"/>
            <a:ext cx="8661288" cy="648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0514" y="1371600"/>
            <a:ext cx="8505314" cy="539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-6671" y="6492875"/>
            <a:ext cx="640379" cy="365125"/>
          </a:xfrm>
          <a:prstGeom prst="rect">
            <a:avLst/>
          </a:prstGeom>
        </p:spPr>
        <p:txBody>
          <a:bodyPr vert="horz" lIns="45720" tIns="91440" rIns="0" bIns="0" rtlCol="0" anchor="ctr"/>
          <a:lstStyle>
            <a:lvl1pPr algn="l">
              <a:defRPr lang="bg-BG" sz="1200" b="1" cap="none" spc="0" smtClean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fld id="{C2B91535-A786-4613-A807-A416A35B3377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2" r:id="rId4"/>
    <p:sldLayoutId id="2147483803" r:id="rId5"/>
    <p:sldLayoutId id="2147483793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kern="1200" dirty="0">
          <a:solidFill>
            <a:srgbClr val="003300"/>
          </a:solidFill>
          <a:effectLst>
            <a:outerShdw blurRad="63500" algn="ctr" rotWithShape="0">
              <a:schemeClr val="accent3">
                <a:lumMod val="50000"/>
                <a:alpha val="40000"/>
              </a:scheme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2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6">
            <a:lumMod val="50000"/>
          </a:schemeClr>
        </a:buClr>
        <a:buSzPct val="100000"/>
        <a:buFont typeface="Times New Roman" panose="02020603050405020304" pitchFamily="18" charset="0"/>
        <a:buChar char="●"/>
        <a:defRPr lang="en-US" sz="2400" kern="1200" dirty="0" smtClean="0">
          <a:solidFill>
            <a:schemeClr val="accent6">
              <a:lumMod val="50000"/>
            </a:schemeClr>
          </a:solidFill>
          <a:effectLst>
            <a:outerShdw blurRad="63500" algn="ctr" rotWithShape="0">
              <a:schemeClr val="accent6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68580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Tx/>
        <a:buNone/>
        <a:defRPr lang="en-US" sz="20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896112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0972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600" kern="1200" baseline="0" dirty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Solution%206%20-%20Spinning%20ring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Solution%207%20-%20Shredder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Solution%209%20-%20Shiny%20fractal%20of%20cubes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Solution%209%20-%20Shiny%20fractal%20of%20cubes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Solution%201%20-%20Edge%20cubes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Solution%202%20-%20Spinning%20edge%20cubes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Solution%203%20-%20Rolling%20cube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Solution%204%20-%20The%20city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Solution%205%20-%20The%20shadow%20city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Анимаци</a:t>
            </a:r>
            <a:r>
              <a:rPr lang="bg-BG" dirty="0"/>
              <a:t>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Решения на </a:t>
            </a:r>
            <a:r>
              <a:rPr lang="en-US" dirty="0" smtClean="0"/>
              <a:t>S0</a:t>
            </a:r>
            <a:r>
              <a:rPr lang="bg-BG" dirty="0" smtClean="0"/>
              <a:t>4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679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№6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Две ротации</a:t>
            </a:r>
          </a:p>
          <a:p>
            <a:pPr lvl="1"/>
            <a:r>
              <a:rPr lang="bg-BG" dirty="0" smtClean="0"/>
              <a:t>За завъртане на плочка на нейното мястото по пръстена</a:t>
            </a:r>
          </a:p>
          <a:p>
            <a:pPr lvl="1"/>
            <a:r>
              <a:rPr lang="bg-BG" dirty="0" smtClean="0"/>
              <a:t>За завъртане на плочката около нейната ос</a:t>
            </a:r>
          </a:p>
          <a:p>
            <a:pPr lvl="1"/>
            <a:endParaRPr lang="bg-BG" dirty="0"/>
          </a:p>
          <a:p>
            <a:r>
              <a:rPr lang="bg-BG" dirty="0" smtClean="0"/>
              <a:t>Ред на операциите за точка </a:t>
            </a:r>
            <a:r>
              <a:rPr lang="en-US" dirty="0" err="1" smtClean="0"/>
              <a:t>i</a:t>
            </a:r>
            <a:endParaRPr lang="bg-BG" dirty="0" smtClean="0"/>
          </a:p>
          <a:p>
            <a:pPr marL="822960" lvl="1" indent="-457200">
              <a:buFont typeface="+mj-lt"/>
              <a:buAutoNum type="arabicPeriod"/>
            </a:pPr>
            <a:r>
              <a:rPr lang="bg-BG" dirty="0" smtClean="0"/>
              <a:t>Започваме с единичната матрица</a:t>
            </a:r>
            <a:endParaRPr lang="en-GB" dirty="0"/>
          </a:p>
          <a:p>
            <a:pPr marL="822960" lvl="1" indent="-457200">
              <a:buFont typeface="+mj-lt"/>
              <a:buAutoNum type="arabicPeriod"/>
            </a:pPr>
            <a:r>
              <a:rPr lang="bg-BG" dirty="0" smtClean="0"/>
              <a:t>Въртим около </a:t>
            </a:r>
            <a:r>
              <a:rPr lang="en-US" dirty="0" smtClean="0"/>
              <a:t>Z </a:t>
            </a:r>
            <a:r>
              <a:rPr lang="bg-BG" dirty="0" smtClean="0"/>
              <a:t>на </a:t>
            </a:r>
            <a:r>
              <a:rPr lang="en-GB" dirty="0" err="1" smtClean="0"/>
              <a:t>i</a:t>
            </a:r>
            <a:r>
              <a:rPr lang="en-GB" dirty="0" smtClean="0"/>
              <a:t>/N*360</a:t>
            </a:r>
            <a:r>
              <a:rPr lang="en-GB" dirty="0" smtClean="0">
                <a:sym typeface="Symbol"/>
              </a:rPr>
              <a:t></a:t>
            </a:r>
            <a:r>
              <a:rPr lang="bg-BG" dirty="0" smtClean="0"/>
              <a:t>, за да </a:t>
            </a:r>
            <a:r>
              <a:rPr lang="bg-BG" dirty="0" smtClean="0"/>
              <a:t>я </a:t>
            </a:r>
            <a:r>
              <a:rPr lang="bg-BG" dirty="0" smtClean="0"/>
              <a:t>сложим </a:t>
            </a:r>
            <a:r>
              <a:rPr lang="bg-BG" dirty="0" smtClean="0"/>
              <a:t>по </a:t>
            </a:r>
            <a:r>
              <a:rPr lang="bg-BG" dirty="0"/>
              <a:t>пръстена</a:t>
            </a:r>
          </a:p>
          <a:p>
            <a:pPr marL="822960" lvl="1" indent="-457200">
              <a:buFont typeface="+mj-lt"/>
              <a:buAutoNum type="arabicPeriod"/>
            </a:pPr>
            <a:r>
              <a:rPr lang="bg-BG" dirty="0" smtClean="0"/>
              <a:t>Отместваме по </a:t>
            </a:r>
            <a:r>
              <a:rPr lang="en-US" dirty="0" smtClean="0"/>
              <a:t>Y</a:t>
            </a:r>
            <a:r>
              <a:rPr lang="bg-BG" dirty="0" smtClean="0"/>
              <a:t> с </a:t>
            </a:r>
            <a:r>
              <a:rPr lang="en-GB" dirty="0" smtClean="0"/>
              <a:t>10</a:t>
            </a:r>
            <a:r>
              <a:rPr lang="bg-BG" dirty="0" smtClean="0"/>
              <a:t>, за да отдалечим от центъра</a:t>
            </a:r>
            <a:endParaRPr lang="bg-BG" dirty="0"/>
          </a:p>
          <a:p>
            <a:pPr marL="822960" lvl="1" indent="-457200">
              <a:buFont typeface="+mj-lt"/>
              <a:buAutoNum type="arabicPeriod"/>
            </a:pPr>
            <a:r>
              <a:rPr lang="bg-BG" dirty="0" smtClean="0"/>
              <a:t>Въртим около</a:t>
            </a:r>
            <a:r>
              <a:rPr lang="en-US" dirty="0" smtClean="0"/>
              <a:t> X</a:t>
            </a:r>
            <a:r>
              <a:rPr lang="bg-BG" dirty="0" smtClean="0"/>
              <a:t> за анимацията</a:t>
            </a:r>
            <a:endParaRPr lang="bg-BG" dirty="0"/>
          </a:p>
          <a:p>
            <a:pPr marL="822960" lvl="1" indent="-457200">
              <a:buFont typeface="+mj-lt"/>
              <a:buAutoNum type="arabicPeriod"/>
            </a:pPr>
            <a:r>
              <a:rPr lang="bg-BG" dirty="0" smtClean="0"/>
              <a:t>Мащабираме по </a:t>
            </a:r>
            <a:r>
              <a:rPr lang="en-GB" dirty="0" smtClean="0"/>
              <a:t>[1,5,5]</a:t>
            </a:r>
            <a:r>
              <a:rPr lang="bg-BG" dirty="0" smtClean="0"/>
              <a:t>, за да получим от куб плочка</a:t>
            </a:r>
            <a:endParaRPr lang="bg-BG" dirty="0"/>
          </a:p>
          <a:p>
            <a:pPr marL="822960" lvl="1" indent="-457200">
              <a:buFont typeface="+mj-lt"/>
              <a:buAutoNum type="arabicPeriod"/>
            </a:pPr>
            <a:r>
              <a:rPr lang="bg-BG" dirty="0" smtClean="0"/>
              <a:t>Рисуване на единичен куб</a:t>
            </a:r>
            <a:endParaRPr lang="en-GB" dirty="0"/>
          </a:p>
          <a:p>
            <a:endParaRPr lang="bg-BG" dirty="0" smtClean="0"/>
          </a:p>
        </p:txBody>
      </p:sp>
      <p:sp>
        <p:nvSpPr>
          <p:cNvPr id="5" name="Rectangle 4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8215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№7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Обръщане на посоката</a:t>
            </a:r>
          </a:p>
          <a:p>
            <a:pPr lvl="1"/>
            <a:r>
              <a:rPr lang="bg-BG" dirty="0" smtClean="0"/>
              <a:t>Обръщане на посоката става със смяна на знака</a:t>
            </a:r>
          </a:p>
          <a:p>
            <a:pPr lvl="1"/>
            <a:endParaRPr lang="en-US" dirty="0" smtClean="0"/>
          </a:p>
          <a:p>
            <a:r>
              <a:rPr lang="bg-BG" dirty="0" smtClean="0"/>
              <a:t>Вариант №1</a:t>
            </a:r>
            <a:endParaRPr lang="en-US" dirty="0" smtClean="0"/>
          </a:p>
          <a:p>
            <a:pPr lvl="1"/>
            <a:r>
              <a:rPr lang="bg-BG" dirty="0" smtClean="0"/>
              <a:t>Умножаваме ъгъла с флаг с първоначална стойност 1</a:t>
            </a:r>
          </a:p>
          <a:p>
            <a:pPr lvl="1"/>
            <a:r>
              <a:rPr lang="bg-BG" dirty="0" smtClean="0"/>
              <a:t>На всеки резец сменяме знака на флага</a:t>
            </a:r>
            <a:r>
              <a:rPr lang="en-US" dirty="0" smtClean="0"/>
              <a:t> </a:t>
            </a:r>
            <a:r>
              <a:rPr lang="bg-BG" dirty="0" smtClean="0"/>
              <a:t>с </a:t>
            </a:r>
            <a:r>
              <a:rPr lang="en-US" dirty="0" smtClean="0"/>
              <a:t>*(-1)</a:t>
            </a:r>
            <a:endParaRPr lang="bg-BG" dirty="0" smtClean="0"/>
          </a:p>
          <a:p>
            <a:pPr lvl="1"/>
            <a:endParaRPr lang="bg-BG" dirty="0"/>
          </a:p>
          <a:p>
            <a:r>
              <a:rPr lang="bg-BG" dirty="0" smtClean="0"/>
              <a:t>Вариант №2</a:t>
            </a:r>
          </a:p>
          <a:p>
            <a:pPr lvl="1"/>
            <a:r>
              <a:rPr lang="bg-BG" dirty="0" smtClean="0"/>
              <a:t>Ако </a:t>
            </a:r>
            <a:r>
              <a:rPr lang="en-US" dirty="0" err="1" smtClean="0"/>
              <a:t>i</a:t>
            </a:r>
            <a:r>
              <a:rPr lang="bg-BG" dirty="0" smtClean="0"/>
              <a:t> е поредния номер на резеца, то посоката на въртене може да е </a:t>
            </a:r>
            <a:r>
              <a:rPr lang="en-US" dirty="0" smtClean="0"/>
              <a:t>2*(i%2-0.5)</a:t>
            </a:r>
            <a:endParaRPr lang="bg-BG" dirty="0" smtClean="0"/>
          </a:p>
        </p:txBody>
      </p:sp>
      <p:sp>
        <p:nvSpPr>
          <p:cNvPr id="5" name="Rectangle 4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6807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№8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Използваме рекурсия</a:t>
            </a:r>
          </a:p>
          <a:p>
            <a:pPr lvl="1"/>
            <a:r>
              <a:rPr lang="bg-BG" dirty="0" smtClean="0"/>
              <a:t>Рисуваме централен куб</a:t>
            </a:r>
          </a:p>
          <a:p>
            <a:pPr lvl="1"/>
            <a:r>
              <a:rPr lang="bg-BG" dirty="0" smtClean="0"/>
              <a:t>Рисуваме рекурсивно 6 малки куба</a:t>
            </a:r>
          </a:p>
          <a:p>
            <a:pPr lvl="1"/>
            <a:r>
              <a:rPr lang="bg-BG" dirty="0" smtClean="0"/>
              <a:t>Броим нивата и при достигане на дъното на рекурсията спираме да рисуваме малки кубове</a:t>
            </a:r>
          </a:p>
          <a:p>
            <a:pPr lvl="1"/>
            <a:endParaRPr lang="bg-BG" dirty="0"/>
          </a:p>
          <a:p>
            <a:r>
              <a:rPr lang="bg-BG" dirty="0" smtClean="0"/>
              <a:t>Позициониране на малките кубове</a:t>
            </a:r>
          </a:p>
          <a:p>
            <a:pPr lvl="1"/>
            <a:r>
              <a:rPr lang="bg-BG" dirty="0" smtClean="0"/>
              <a:t>Може чрез ротация като в задача №1</a:t>
            </a:r>
          </a:p>
          <a:p>
            <a:pPr lvl="1"/>
            <a:r>
              <a:rPr lang="bg-BG" dirty="0" smtClean="0"/>
              <a:t>Може и чрез транслация</a:t>
            </a:r>
            <a:endParaRPr lang="en-US" dirty="0" smtClean="0"/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2375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№9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Видимост на кубове</a:t>
            </a:r>
          </a:p>
          <a:p>
            <a:pPr lvl="1"/>
            <a:r>
              <a:rPr lang="bg-BG" dirty="0" smtClean="0"/>
              <a:t>Не може лесно да се определи, затова лъскавост се прави на всички кубове</a:t>
            </a:r>
          </a:p>
          <a:p>
            <a:pPr lvl="1"/>
            <a:endParaRPr lang="bg-BG" dirty="0"/>
          </a:p>
          <a:p>
            <a:r>
              <a:rPr lang="bg-BG" dirty="0" smtClean="0"/>
              <a:t>Лъскавост</a:t>
            </a:r>
          </a:p>
          <a:p>
            <a:pPr lvl="1"/>
            <a:r>
              <a:rPr lang="bg-BG" dirty="0" smtClean="0"/>
              <a:t>Пресмятаме отразения лъч и ъгъла спрямо посоката на гледане за всеки фрагмент в </a:t>
            </a:r>
            <a:r>
              <a:rPr lang="bg-BG" dirty="0" err="1" smtClean="0"/>
              <a:t>шейдъра</a:t>
            </a:r>
            <a:r>
              <a:rPr lang="bg-BG" dirty="0" smtClean="0"/>
              <a:t> за фрагменти</a:t>
            </a:r>
          </a:p>
          <a:p>
            <a:pPr lvl="1"/>
            <a:r>
              <a:rPr lang="bg-BG" dirty="0" smtClean="0"/>
              <a:t>Цветът на отразената светлина </a:t>
            </a:r>
            <a:r>
              <a:rPr lang="en-GB" dirty="0" err="1" smtClean="0"/>
              <a:t>uSpecularColor</a:t>
            </a:r>
            <a:r>
              <a:rPr lang="bg-BG" dirty="0" smtClean="0"/>
              <a:t> се умножава по косинуса на ъгъла (на съответната степен) и се добавя към цвета на куба</a:t>
            </a:r>
            <a:endParaRPr lang="en-US" dirty="0" smtClean="0"/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6536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Край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5972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Анимации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7704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№1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Почистване</a:t>
            </a:r>
          </a:p>
          <a:p>
            <a:pPr lvl="1"/>
            <a:r>
              <a:rPr lang="bg-BG" dirty="0" smtClean="0"/>
              <a:t>Функциите </a:t>
            </a:r>
            <a:r>
              <a:rPr lang="en-US" b="1" dirty="0" err="1" smtClean="0"/>
              <a:t>lookAt</a:t>
            </a:r>
            <a:r>
              <a:rPr lang="bg-BG" dirty="0" smtClean="0"/>
              <a:t> и </a:t>
            </a:r>
            <a:r>
              <a:rPr lang="en-US" b="1" dirty="0" smtClean="0"/>
              <a:t>perspective</a:t>
            </a:r>
            <a:r>
              <a:rPr lang="en-US" dirty="0" smtClean="0"/>
              <a:t> </a:t>
            </a:r>
            <a:r>
              <a:rPr lang="bg-BG" dirty="0" smtClean="0"/>
              <a:t>използват </a:t>
            </a:r>
            <a:r>
              <a:rPr lang="en-GB" b="1" dirty="0" err="1" smtClean="0"/>
              <a:t>viewMatrix</a:t>
            </a:r>
            <a:r>
              <a:rPr lang="en-US" dirty="0" smtClean="0"/>
              <a:t> </a:t>
            </a:r>
            <a:r>
              <a:rPr lang="bg-BG" dirty="0" smtClean="0"/>
              <a:t>и </a:t>
            </a:r>
            <a:r>
              <a:rPr lang="en-GB" b="1" dirty="0" err="1" smtClean="0"/>
              <a:t>perspMatrix</a:t>
            </a:r>
            <a:r>
              <a:rPr lang="en-US" dirty="0" smtClean="0"/>
              <a:t> </a:t>
            </a:r>
            <a:r>
              <a:rPr lang="bg-BG" dirty="0" smtClean="0"/>
              <a:t>за генериране на матрицата, а </a:t>
            </a:r>
            <a:r>
              <a:rPr lang="en-GB" b="1" dirty="0" smtClean="0"/>
              <a:t>uniformMatrix4fv</a:t>
            </a:r>
            <a:r>
              <a:rPr lang="en-US" dirty="0" smtClean="0"/>
              <a:t> </a:t>
            </a:r>
            <a:r>
              <a:rPr lang="bg-BG" dirty="0" smtClean="0"/>
              <a:t>за нейното прехвърлянето към </a:t>
            </a:r>
            <a:r>
              <a:rPr lang="bg-BG" dirty="0" err="1" smtClean="0"/>
              <a:t>шейдъра</a:t>
            </a:r>
            <a:endParaRPr lang="bg-BG" dirty="0" smtClean="0"/>
          </a:p>
          <a:p>
            <a:pPr lvl="1"/>
            <a:endParaRPr lang="bg-BG" dirty="0"/>
          </a:p>
          <a:p>
            <a:r>
              <a:rPr lang="bg-BG" dirty="0" smtClean="0"/>
              <a:t>Малките кубчета</a:t>
            </a:r>
          </a:p>
          <a:p>
            <a:pPr lvl="1"/>
            <a:r>
              <a:rPr lang="bg-BG" dirty="0" smtClean="0"/>
              <a:t>Рисуват се по четворки</a:t>
            </a:r>
          </a:p>
          <a:p>
            <a:pPr lvl="1"/>
            <a:r>
              <a:rPr lang="bg-BG" dirty="0" smtClean="0"/>
              <a:t>Във всяка четворка се рисува едно кубче, после се завърта на 90</a:t>
            </a:r>
            <a:r>
              <a:rPr lang="bg-BG" dirty="0" smtClean="0">
                <a:sym typeface="Symbol"/>
              </a:rPr>
              <a:t> около </a:t>
            </a:r>
            <a:r>
              <a:rPr lang="en-US" dirty="0" smtClean="0">
                <a:sym typeface="Symbol"/>
              </a:rPr>
              <a:t>OZ</a:t>
            </a:r>
            <a:r>
              <a:rPr lang="bg-BG" dirty="0" smtClean="0">
                <a:sym typeface="Symbol"/>
              </a:rPr>
              <a:t> и се рисува второто и т.н. четири пъти</a:t>
            </a:r>
          </a:p>
          <a:p>
            <a:pPr lvl="1"/>
            <a:r>
              <a:rPr lang="bg-BG" dirty="0" smtClean="0">
                <a:sym typeface="Symbol"/>
              </a:rPr>
              <a:t>Едната четворка са кубчетата по вертикалните ръбове</a:t>
            </a:r>
          </a:p>
          <a:p>
            <a:pPr lvl="1"/>
            <a:r>
              <a:rPr lang="bg-BG" dirty="0" smtClean="0">
                <a:sym typeface="Symbol"/>
              </a:rPr>
              <a:t>Втората </a:t>
            </a:r>
            <a:r>
              <a:rPr lang="bg-BG" smtClean="0">
                <a:sym typeface="Symbol"/>
              </a:rPr>
              <a:t>четворка </a:t>
            </a:r>
            <a:r>
              <a:rPr lang="bg-BG">
                <a:sym typeface="Symbol"/>
              </a:rPr>
              <a:t>с</a:t>
            </a:r>
            <a:r>
              <a:rPr lang="bg-BG" smtClean="0">
                <a:sym typeface="Symbol"/>
              </a:rPr>
              <a:t>а </a:t>
            </a:r>
            <a:r>
              <a:rPr lang="bg-BG" dirty="0" smtClean="0">
                <a:sym typeface="Symbol"/>
              </a:rPr>
              <a:t>по горните ръбове</a:t>
            </a:r>
          </a:p>
          <a:p>
            <a:pPr lvl="1"/>
            <a:r>
              <a:rPr lang="bg-BG" dirty="0" smtClean="0">
                <a:sym typeface="Symbol"/>
              </a:rPr>
              <a:t>Третата четворка са по долните ръбове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114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c 7"/>
          <p:cNvSpPr/>
          <p:nvPr/>
        </p:nvSpPr>
        <p:spPr>
          <a:xfrm>
            <a:off x="2132076" y="2452116"/>
            <a:ext cx="4255008" cy="1600200"/>
          </a:xfrm>
          <a:prstGeom prst="arc">
            <a:avLst>
              <a:gd name="adj1" fmla="val 11810113"/>
              <a:gd name="adj2" fmla="val 19126436"/>
            </a:avLst>
          </a:prstGeom>
          <a:noFill/>
          <a:ln w="57150">
            <a:solidFill>
              <a:srgbClr val="FF0000"/>
            </a:solidFill>
            <a:headEnd type="triangle" w="med" len="med"/>
            <a:tailEnd type="none" w="med" len="med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lt1"/>
              </a:solidFill>
            </a:endParaRPr>
          </a:p>
        </p:txBody>
      </p:sp>
      <p:sp>
        <p:nvSpPr>
          <p:cNvPr id="7" name="Arc 6"/>
          <p:cNvSpPr/>
          <p:nvPr/>
        </p:nvSpPr>
        <p:spPr>
          <a:xfrm>
            <a:off x="2286000" y="2470404"/>
            <a:ext cx="4157664" cy="1905308"/>
          </a:xfrm>
          <a:prstGeom prst="arc">
            <a:avLst>
              <a:gd name="adj1" fmla="val 18998753"/>
              <a:gd name="adj2" fmla="val 21537058"/>
            </a:avLst>
          </a:prstGeom>
          <a:noFill/>
          <a:ln w="57150">
            <a:solidFill>
              <a:srgbClr val="FF0000"/>
            </a:solidFill>
            <a:headEnd type="triangle" w="med" len="med"/>
            <a:tailEnd type="none" w="med" len="med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lt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446429" y="1235211"/>
            <a:ext cx="4119864" cy="4239486"/>
            <a:chOff x="4966227" y="5075006"/>
            <a:chExt cx="1124553" cy="740545"/>
          </a:xfrm>
        </p:grpSpPr>
        <p:sp>
          <p:nvSpPr>
            <p:cNvPr id="28" name="Freeform 27"/>
            <p:cNvSpPr/>
            <p:nvPr/>
          </p:nvSpPr>
          <p:spPr>
            <a:xfrm>
              <a:off x="4966227" y="5075006"/>
              <a:ext cx="757892" cy="489729"/>
            </a:xfrm>
            <a:custGeom>
              <a:avLst/>
              <a:gdLst>
                <a:gd name="connsiteX0" fmla="*/ 5024 w 1487156"/>
                <a:gd name="connsiteY0" fmla="*/ 0 h 1381648"/>
                <a:gd name="connsiteX1" fmla="*/ 1487156 w 1487156"/>
                <a:gd name="connsiteY1" fmla="*/ 366764 h 1381648"/>
                <a:gd name="connsiteX2" fmla="*/ 1376624 w 1487156"/>
                <a:gd name="connsiteY2" fmla="*/ 1381648 h 1381648"/>
                <a:gd name="connsiteX3" fmla="*/ 0 w 1487156"/>
                <a:gd name="connsiteY3" fmla="*/ 949569 h 1381648"/>
                <a:gd name="connsiteX4" fmla="*/ 5024 w 1487156"/>
                <a:gd name="connsiteY4" fmla="*/ 0 h 1381648"/>
                <a:gd name="connsiteX0" fmla="*/ 147670 w 1629802"/>
                <a:gd name="connsiteY0" fmla="*/ 0 h 1381648"/>
                <a:gd name="connsiteX1" fmla="*/ 1629802 w 1629802"/>
                <a:gd name="connsiteY1" fmla="*/ 366764 h 1381648"/>
                <a:gd name="connsiteX2" fmla="*/ 1519270 w 1629802"/>
                <a:gd name="connsiteY2" fmla="*/ 1381648 h 1381648"/>
                <a:gd name="connsiteX3" fmla="*/ 0 w 1629802"/>
                <a:gd name="connsiteY3" fmla="*/ 967857 h 1381648"/>
                <a:gd name="connsiteX4" fmla="*/ 147670 w 1629802"/>
                <a:gd name="connsiteY4" fmla="*/ 0 h 1381648"/>
                <a:gd name="connsiteX0" fmla="*/ 30627 w 1629802"/>
                <a:gd name="connsiteY0" fmla="*/ 0 h 1308496"/>
                <a:gd name="connsiteX1" fmla="*/ 1629802 w 1629802"/>
                <a:gd name="connsiteY1" fmla="*/ 293612 h 1308496"/>
                <a:gd name="connsiteX2" fmla="*/ 1519270 w 1629802"/>
                <a:gd name="connsiteY2" fmla="*/ 1308496 h 1308496"/>
                <a:gd name="connsiteX3" fmla="*/ 0 w 1629802"/>
                <a:gd name="connsiteY3" fmla="*/ 894705 h 1308496"/>
                <a:gd name="connsiteX4" fmla="*/ 30627 w 1629802"/>
                <a:gd name="connsiteY4" fmla="*/ 0 h 1308496"/>
                <a:gd name="connsiteX0" fmla="*/ 30627 w 1519270"/>
                <a:gd name="connsiteY0" fmla="*/ 0 h 1308496"/>
                <a:gd name="connsiteX1" fmla="*/ 1417661 w 1519270"/>
                <a:gd name="connsiteY1" fmla="*/ 300927 h 1308496"/>
                <a:gd name="connsiteX2" fmla="*/ 1519270 w 1519270"/>
                <a:gd name="connsiteY2" fmla="*/ 1308496 h 1308496"/>
                <a:gd name="connsiteX3" fmla="*/ 0 w 1519270"/>
                <a:gd name="connsiteY3" fmla="*/ 894705 h 1308496"/>
                <a:gd name="connsiteX4" fmla="*/ 30627 w 1519270"/>
                <a:gd name="connsiteY4" fmla="*/ 0 h 1308496"/>
                <a:gd name="connsiteX0" fmla="*/ 30627 w 1482694"/>
                <a:gd name="connsiteY0" fmla="*/ 0 h 917133"/>
                <a:gd name="connsiteX1" fmla="*/ 1417661 w 1482694"/>
                <a:gd name="connsiteY1" fmla="*/ 300927 h 917133"/>
                <a:gd name="connsiteX2" fmla="*/ 1482694 w 1482694"/>
                <a:gd name="connsiteY2" fmla="*/ 917133 h 917133"/>
                <a:gd name="connsiteX3" fmla="*/ 0 w 1482694"/>
                <a:gd name="connsiteY3" fmla="*/ 894705 h 917133"/>
                <a:gd name="connsiteX4" fmla="*/ 30627 w 1482694"/>
                <a:gd name="connsiteY4" fmla="*/ 0 h 917133"/>
                <a:gd name="connsiteX0" fmla="*/ 30627 w 1417661"/>
                <a:gd name="connsiteY0" fmla="*/ 0 h 1253632"/>
                <a:gd name="connsiteX1" fmla="*/ 1417661 w 1417661"/>
                <a:gd name="connsiteY1" fmla="*/ 300927 h 1253632"/>
                <a:gd name="connsiteX2" fmla="*/ 1299814 w 1417661"/>
                <a:gd name="connsiteY2" fmla="*/ 1253632 h 1253632"/>
                <a:gd name="connsiteX3" fmla="*/ 0 w 1417661"/>
                <a:gd name="connsiteY3" fmla="*/ 894705 h 1253632"/>
                <a:gd name="connsiteX4" fmla="*/ 30627 w 1417661"/>
                <a:gd name="connsiteY4" fmla="*/ 0 h 1253632"/>
                <a:gd name="connsiteX0" fmla="*/ 30627 w 1417661"/>
                <a:gd name="connsiteY0" fmla="*/ 0 h 1253632"/>
                <a:gd name="connsiteX1" fmla="*/ 1417661 w 1417661"/>
                <a:gd name="connsiteY1" fmla="*/ 300927 h 1253632"/>
                <a:gd name="connsiteX2" fmla="*/ 1299814 w 1417661"/>
                <a:gd name="connsiteY2" fmla="*/ 1253632 h 1253632"/>
                <a:gd name="connsiteX3" fmla="*/ 0 w 1417661"/>
                <a:gd name="connsiteY3" fmla="*/ 894705 h 1253632"/>
                <a:gd name="connsiteX4" fmla="*/ 30627 w 1417661"/>
                <a:gd name="connsiteY4" fmla="*/ 0 h 1253632"/>
                <a:gd name="connsiteX0" fmla="*/ 30627 w 1308578"/>
                <a:gd name="connsiteY0" fmla="*/ 0 h 1253632"/>
                <a:gd name="connsiteX1" fmla="*/ 1308578 w 1308578"/>
                <a:gd name="connsiteY1" fmla="*/ 274015 h 1253632"/>
                <a:gd name="connsiteX2" fmla="*/ 1299814 w 1308578"/>
                <a:gd name="connsiteY2" fmla="*/ 1253632 h 1253632"/>
                <a:gd name="connsiteX3" fmla="*/ 0 w 1308578"/>
                <a:gd name="connsiteY3" fmla="*/ 894705 h 1253632"/>
                <a:gd name="connsiteX4" fmla="*/ 30627 w 1308578"/>
                <a:gd name="connsiteY4" fmla="*/ 0 h 1253632"/>
                <a:gd name="connsiteX0" fmla="*/ 0 w 1309117"/>
                <a:gd name="connsiteY0" fmla="*/ 0 h 1248249"/>
                <a:gd name="connsiteX1" fmla="*/ 1309117 w 1309117"/>
                <a:gd name="connsiteY1" fmla="*/ 268632 h 1248249"/>
                <a:gd name="connsiteX2" fmla="*/ 1300353 w 1309117"/>
                <a:gd name="connsiteY2" fmla="*/ 1248249 h 1248249"/>
                <a:gd name="connsiteX3" fmla="*/ 539 w 1309117"/>
                <a:gd name="connsiteY3" fmla="*/ 889322 h 1248249"/>
                <a:gd name="connsiteX4" fmla="*/ 0 w 1309117"/>
                <a:gd name="connsiteY4" fmla="*/ 0 h 1248249"/>
                <a:gd name="connsiteX0" fmla="*/ 0 w 1309117"/>
                <a:gd name="connsiteY0" fmla="*/ 0 h 1248249"/>
                <a:gd name="connsiteX1" fmla="*/ 1309117 w 1309117"/>
                <a:gd name="connsiteY1" fmla="*/ 268632 h 1248249"/>
                <a:gd name="connsiteX2" fmla="*/ 1300353 w 1309117"/>
                <a:gd name="connsiteY2" fmla="*/ 1248249 h 1248249"/>
                <a:gd name="connsiteX3" fmla="*/ 539 w 1309117"/>
                <a:gd name="connsiteY3" fmla="*/ 813969 h 1248249"/>
                <a:gd name="connsiteX4" fmla="*/ 0 w 1309117"/>
                <a:gd name="connsiteY4" fmla="*/ 0 h 1248249"/>
                <a:gd name="connsiteX0" fmla="*/ 0 w 1309117"/>
                <a:gd name="connsiteY0" fmla="*/ 0 h 1248249"/>
                <a:gd name="connsiteX1" fmla="*/ 1309117 w 1309117"/>
                <a:gd name="connsiteY1" fmla="*/ 268632 h 1248249"/>
                <a:gd name="connsiteX2" fmla="*/ 1300353 w 1309117"/>
                <a:gd name="connsiteY2" fmla="*/ 1248249 h 1248249"/>
                <a:gd name="connsiteX3" fmla="*/ 17936 w 1309117"/>
                <a:gd name="connsiteY3" fmla="*/ 807959 h 1248249"/>
                <a:gd name="connsiteX4" fmla="*/ 0 w 1309117"/>
                <a:gd name="connsiteY4" fmla="*/ 0 h 1248249"/>
                <a:gd name="connsiteX0" fmla="*/ 34258 w 1291181"/>
                <a:gd name="connsiteY0" fmla="*/ 0 h 1362424"/>
                <a:gd name="connsiteX1" fmla="*/ 1291181 w 1291181"/>
                <a:gd name="connsiteY1" fmla="*/ 382807 h 1362424"/>
                <a:gd name="connsiteX2" fmla="*/ 1282417 w 1291181"/>
                <a:gd name="connsiteY2" fmla="*/ 1362424 h 1362424"/>
                <a:gd name="connsiteX3" fmla="*/ 0 w 1291181"/>
                <a:gd name="connsiteY3" fmla="*/ 922134 h 1362424"/>
                <a:gd name="connsiteX4" fmla="*/ 34258 w 1291181"/>
                <a:gd name="connsiteY4" fmla="*/ 0 h 1362424"/>
                <a:gd name="connsiteX0" fmla="*/ 0 w 1291718"/>
                <a:gd name="connsiteY0" fmla="*/ 0 h 1362424"/>
                <a:gd name="connsiteX1" fmla="*/ 1291718 w 1291718"/>
                <a:gd name="connsiteY1" fmla="*/ 382807 h 1362424"/>
                <a:gd name="connsiteX2" fmla="*/ 1282954 w 1291718"/>
                <a:gd name="connsiteY2" fmla="*/ 1362424 h 1362424"/>
                <a:gd name="connsiteX3" fmla="*/ 537 w 1291718"/>
                <a:gd name="connsiteY3" fmla="*/ 922134 h 1362424"/>
                <a:gd name="connsiteX4" fmla="*/ 0 w 1291718"/>
                <a:gd name="connsiteY4" fmla="*/ 0 h 1362424"/>
                <a:gd name="connsiteX0" fmla="*/ 0 w 1291718"/>
                <a:gd name="connsiteY0" fmla="*/ 0 h 1350406"/>
                <a:gd name="connsiteX1" fmla="*/ 1291718 w 1291718"/>
                <a:gd name="connsiteY1" fmla="*/ 370789 h 1350406"/>
                <a:gd name="connsiteX2" fmla="*/ 1282954 w 1291718"/>
                <a:gd name="connsiteY2" fmla="*/ 1350406 h 1350406"/>
                <a:gd name="connsiteX3" fmla="*/ 537 w 1291718"/>
                <a:gd name="connsiteY3" fmla="*/ 910116 h 1350406"/>
                <a:gd name="connsiteX4" fmla="*/ 0 w 1291718"/>
                <a:gd name="connsiteY4" fmla="*/ 0 h 1350406"/>
                <a:gd name="connsiteX0" fmla="*/ 0 w 2648568"/>
                <a:gd name="connsiteY0" fmla="*/ 22629 h 1373035"/>
                <a:gd name="connsiteX1" fmla="*/ 2648568 w 2648568"/>
                <a:gd name="connsiteY1" fmla="*/ 37479 h 1373035"/>
                <a:gd name="connsiteX2" fmla="*/ 1282954 w 2648568"/>
                <a:gd name="connsiteY2" fmla="*/ 1373035 h 1373035"/>
                <a:gd name="connsiteX3" fmla="*/ 537 w 2648568"/>
                <a:gd name="connsiteY3" fmla="*/ 932745 h 1373035"/>
                <a:gd name="connsiteX4" fmla="*/ 0 w 2648568"/>
                <a:gd name="connsiteY4" fmla="*/ 22629 h 1373035"/>
                <a:gd name="connsiteX0" fmla="*/ 0 w 2648568"/>
                <a:gd name="connsiteY0" fmla="*/ 22629 h 1373035"/>
                <a:gd name="connsiteX1" fmla="*/ 2648568 w 2648568"/>
                <a:gd name="connsiteY1" fmla="*/ 37479 h 1373035"/>
                <a:gd name="connsiteX2" fmla="*/ 1282954 w 2648568"/>
                <a:gd name="connsiteY2" fmla="*/ 1373035 h 1373035"/>
                <a:gd name="connsiteX3" fmla="*/ 537 w 2648568"/>
                <a:gd name="connsiteY3" fmla="*/ 932745 h 1373035"/>
                <a:gd name="connsiteX4" fmla="*/ 0 w 2648568"/>
                <a:gd name="connsiteY4" fmla="*/ 22629 h 1373035"/>
                <a:gd name="connsiteX0" fmla="*/ 0 w 2648568"/>
                <a:gd name="connsiteY0" fmla="*/ 0 h 1350406"/>
                <a:gd name="connsiteX1" fmla="*/ 2648568 w 2648568"/>
                <a:gd name="connsiteY1" fmla="*/ 14850 h 1350406"/>
                <a:gd name="connsiteX2" fmla="*/ 1282954 w 2648568"/>
                <a:gd name="connsiteY2" fmla="*/ 1350406 h 1350406"/>
                <a:gd name="connsiteX3" fmla="*/ 537 w 2648568"/>
                <a:gd name="connsiteY3" fmla="*/ 910116 h 1350406"/>
                <a:gd name="connsiteX4" fmla="*/ 0 w 2648568"/>
                <a:gd name="connsiteY4" fmla="*/ 0 h 1350406"/>
                <a:gd name="connsiteX0" fmla="*/ 0 w 2648568"/>
                <a:gd name="connsiteY0" fmla="*/ 0 h 910116"/>
                <a:gd name="connsiteX1" fmla="*/ 2648568 w 2648568"/>
                <a:gd name="connsiteY1" fmla="*/ 14850 h 910116"/>
                <a:gd name="connsiteX2" fmla="*/ 2602529 w 2648568"/>
                <a:gd name="connsiteY2" fmla="*/ 865934 h 910116"/>
                <a:gd name="connsiteX3" fmla="*/ 537 w 2648568"/>
                <a:gd name="connsiteY3" fmla="*/ 910116 h 910116"/>
                <a:gd name="connsiteX4" fmla="*/ 0 w 2648568"/>
                <a:gd name="connsiteY4" fmla="*/ 0 h 910116"/>
                <a:gd name="connsiteX0" fmla="*/ 0 w 2648568"/>
                <a:gd name="connsiteY0" fmla="*/ 0 h 954608"/>
                <a:gd name="connsiteX1" fmla="*/ 2648568 w 2648568"/>
                <a:gd name="connsiteY1" fmla="*/ 14850 h 954608"/>
                <a:gd name="connsiteX2" fmla="*/ 2602529 w 2648568"/>
                <a:gd name="connsiteY2" fmla="*/ 865934 h 954608"/>
                <a:gd name="connsiteX3" fmla="*/ 1320112 w 2648568"/>
                <a:gd name="connsiteY3" fmla="*/ 954608 h 954608"/>
                <a:gd name="connsiteX4" fmla="*/ 0 w 2648568"/>
                <a:gd name="connsiteY4" fmla="*/ 0 h 954608"/>
                <a:gd name="connsiteX0" fmla="*/ 0 w 2648568"/>
                <a:gd name="connsiteY0" fmla="*/ 0 h 954608"/>
                <a:gd name="connsiteX1" fmla="*/ 2648568 w 2648568"/>
                <a:gd name="connsiteY1" fmla="*/ 14850 h 954608"/>
                <a:gd name="connsiteX2" fmla="*/ 2602529 w 2648568"/>
                <a:gd name="connsiteY2" fmla="*/ 865934 h 954608"/>
                <a:gd name="connsiteX3" fmla="*/ 1320112 w 2648568"/>
                <a:gd name="connsiteY3" fmla="*/ 954608 h 954608"/>
                <a:gd name="connsiteX4" fmla="*/ 0 w 2648568"/>
                <a:gd name="connsiteY4" fmla="*/ 0 h 954608"/>
                <a:gd name="connsiteX0" fmla="*/ 0 w 1403546"/>
                <a:gd name="connsiteY0" fmla="*/ 29642 h 939758"/>
                <a:gd name="connsiteX1" fmla="*/ 1403546 w 1403546"/>
                <a:gd name="connsiteY1" fmla="*/ 0 h 939758"/>
                <a:gd name="connsiteX2" fmla="*/ 1357507 w 1403546"/>
                <a:gd name="connsiteY2" fmla="*/ 851084 h 939758"/>
                <a:gd name="connsiteX3" fmla="*/ 75090 w 1403546"/>
                <a:gd name="connsiteY3" fmla="*/ 939758 h 939758"/>
                <a:gd name="connsiteX4" fmla="*/ 0 w 1403546"/>
                <a:gd name="connsiteY4" fmla="*/ 29642 h 939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3546" h="939758">
                  <a:moveTo>
                    <a:pt x="0" y="29642"/>
                  </a:moveTo>
                  <a:lnTo>
                    <a:pt x="1403546" y="0"/>
                  </a:lnTo>
                  <a:lnTo>
                    <a:pt x="1357507" y="851084"/>
                  </a:lnTo>
                  <a:lnTo>
                    <a:pt x="75090" y="939758"/>
                  </a:lnTo>
                  <a:lnTo>
                    <a:pt x="0" y="29642"/>
                  </a:lnTo>
                  <a:close/>
                </a:path>
              </a:pathLst>
            </a:cu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29" name="Straight Connector 28"/>
            <p:cNvCxnSpPr>
              <a:stCxn id="33" idx="3"/>
              <a:endCxn id="28" idx="3"/>
            </p:cNvCxnSpPr>
            <p:nvPr/>
          </p:nvCxnSpPr>
          <p:spPr>
            <a:xfrm flipH="1" flipV="1">
              <a:off x="5006775" y="5564735"/>
              <a:ext cx="121457" cy="250816"/>
            </a:xfrm>
            <a:prstGeom prst="line">
              <a:avLst/>
            </a:pr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Straight Connector 29"/>
            <p:cNvCxnSpPr>
              <a:stCxn id="33" idx="0"/>
              <a:endCxn id="28" idx="0"/>
            </p:cNvCxnSpPr>
            <p:nvPr/>
          </p:nvCxnSpPr>
          <p:spPr>
            <a:xfrm flipH="1" flipV="1">
              <a:off x="4966227" y="5090453"/>
              <a:ext cx="124365" cy="105088"/>
            </a:xfrm>
            <a:prstGeom prst="line">
              <a:avLst/>
            </a:pr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Straight Connector 30"/>
            <p:cNvCxnSpPr>
              <a:stCxn id="33" idx="1"/>
              <a:endCxn id="28" idx="1"/>
            </p:cNvCxnSpPr>
            <p:nvPr/>
          </p:nvCxnSpPr>
          <p:spPr>
            <a:xfrm flipH="1" flipV="1">
              <a:off x="5724119" y="5075006"/>
              <a:ext cx="366661" cy="84969"/>
            </a:xfrm>
            <a:prstGeom prst="line">
              <a:avLst/>
            </a:pr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Straight Connector 31"/>
            <p:cNvCxnSpPr>
              <a:stCxn id="33" idx="2"/>
              <a:endCxn id="28" idx="2"/>
            </p:cNvCxnSpPr>
            <p:nvPr/>
          </p:nvCxnSpPr>
          <p:spPr>
            <a:xfrm flipH="1" flipV="1">
              <a:off x="5699259" y="5518525"/>
              <a:ext cx="324386" cy="210115"/>
            </a:xfrm>
            <a:prstGeom prst="line">
              <a:avLst/>
            </a:pr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3" name="Freeform 32"/>
            <p:cNvSpPr/>
            <p:nvPr/>
          </p:nvSpPr>
          <p:spPr>
            <a:xfrm>
              <a:off x="5090592" y="5159975"/>
              <a:ext cx="1000188" cy="655576"/>
            </a:xfrm>
            <a:custGeom>
              <a:avLst/>
              <a:gdLst>
                <a:gd name="connsiteX0" fmla="*/ 5024 w 1487156"/>
                <a:gd name="connsiteY0" fmla="*/ 0 h 1381648"/>
                <a:gd name="connsiteX1" fmla="*/ 1487156 w 1487156"/>
                <a:gd name="connsiteY1" fmla="*/ 366764 h 1381648"/>
                <a:gd name="connsiteX2" fmla="*/ 1376624 w 1487156"/>
                <a:gd name="connsiteY2" fmla="*/ 1381648 h 1381648"/>
                <a:gd name="connsiteX3" fmla="*/ 0 w 1487156"/>
                <a:gd name="connsiteY3" fmla="*/ 949569 h 1381648"/>
                <a:gd name="connsiteX4" fmla="*/ 5024 w 1487156"/>
                <a:gd name="connsiteY4" fmla="*/ 0 h 1381648"/>
                <a:gd name="connsiteX0" fmla="*/ 5024 w 1376623"/>
                <a:gd name="connsiteY0" fmla="*/ 0 h 1381648"/>
                <a:gd name="connsiteX1" fmla="*/ 1374125 w 1376623"/>
                <a:gd name="connsiteY1" fmla="*/ 339851 h 1381648"/>
                <a:gd name="connsiteX2" fmla="*/ 1376624 w 1376623"/>
                <a:gd name="connsiteY2" fmla="*/ 1381648 h 1381648"/>
                <a:gd name="connsiteX3" fmla="*/ 0 w 1376623"/>
                <a:gd name="connsiteY3" fmla="*/ 949569 h 1381648"/>
                <a:gd name="connsiteX4" fmla="*/ 5024 w 1376623"/>
                <a:gd name="connsiteY4" fmla="*/ 0 h 1381648"/>
                <a:gd name="connsiteX0" fmla="*/ 5024 w 1376625"/>
                <a:gd name="connsiteY0" fmla="*/ 0 h 1381648"/>
                <a:gd name="connsiteX1" fmla="*/ 1374125 w 1376625"/>
                <a:gd name="connsiteY1" fmla="*/ 339851 h 1381648"/>
                <a:gd name="connsiteX2" fmla="*/ 1376624 w 1376625"/>
                <a:gd name="connsiteY2" fmla="*/ 1381648 h 1381648"/>
                <a:gd name="connsiteX3" fmla="*/ 0 w 1376625"/>
                <a:gd name="connsiteY3" fmla="*/ 858068 h 1381648"/>
                <a:gd name="connsiteX4" fmla="*/ 5024 w 1376625"/>
                <a:gd name="connsiteY4" fmla="*/ 0 h 1381648"/>
                <a:gd name="connsiteX0" fmla="*/ 11032 w 1376623"/>
                <a:gd name="connsiteY0" fmla="*/ 0 h 1477794"/>
                <a:gd name="connsiteX1" fmla="*/ 1374125 w 1376623"/>
                <a:gd name="connsiteY1" fmla="*/ 435997 h 1477794"/>
                <a:gd name="connsiteX2" fmla="*/ 1376624 w 1376623"/>
                <a:gd name="connsiteY2" fmla="*/ 1477794 h 1477794"/>
                <a:gd name="connsiteX3" fmla="*/ 0 w 1376623"/>
                <a:gd name="connsiteY3" fmla="*/ 954214 h 1477794"/>
                <a:gd name="connsiteX4" fmla="*/ 11032 w 1376623"/>
                <a:gd name="connsiteY4" fmla="*/ 0 h 1477794"/>
                <a:gd name="connsiteX0" fmla="*/ 5022 w 1370615"/>
                <a:gd name="connsiteY0" fmla="*/ 0 h 1477794"/>
                <a:gd name="connsiteX1" fmla="*/ 1368115 w 1370615"/>
                <a:gd name="connsiteY1" fmla="*/ 435997 h 1477794"/>
                <a:gd name="connsiteX2" fmla="*/ 1370614 w 1370615"/>
                <a:gd name="connsiteY2" fmla="*/ 1477794 h 1477794"/>
                <a:gd name="connsiteX3" fmla="*/ 0 w 1370615"/>
                <a:gd name="connsiteY3" fmla="*/ 972241 h 1477794"/>
                <a:gd name="connsiteX4" fmla="*/ 5022 w 1370615"/>
                <a:gd name="connsiteY4" fmla="*/ 0 h 1477794"/>
                <a:gd name="connsiteX0" fmla="*/ 5022 w 4898468"/>
                <a:gd name="connsiteY0" fmla="*/ 58363 h 1536157"/>
                <a:gd name="connsiteX1" fmla="*/ 4898468 w 4898468"/>
                <a:gd name="connsiteY1" fmla="*/ 0 h 1536157"/>
                <a:gd name="connsiteX2" fmla="*/ 1370614 w 4898468"/>
                <a:gd name="connsiteY2" fmla="*/ 1536157 h 1536157"/>
                <a:gd name="connsiteX3" fmla="*/ 0 w 4898468"/>
                <a:gd name="connsiteY3" fmla="*/ 1030604 h 1536157"/>
                <a:gd name="connsiteX4" fmla="*/ 5022 w 4898468"/>
                <a:gd name="connsiteY4" fmla="*/ 58363 h 1536157"/>
                <a:gd name="connsiteX0" fmla="*/ 5022 w 4898468"/>
                <a:gd name="connsiteY0" fmla="*/ 58363 h 1091233"/>
                <a:gd name="connsiteX1" fmla="*/ 4898468 w 4898468"/>
                <a:gd name="connsiteY1" fmla="*/ 0 h 1091233"/>
                <a:gd name="connsiteX2" fmla="*/ 4769640 w 4898468"/>
                <a:gd name="connsiteY2" fmla="*/ 1091233 h 1091233"/>
                <a:gd name="connsiteX3" fmla="*/ 0 w 4898468"/>
                <a:gd name="connsiteY3" fmla="*/ 1030604 h 1091233"/>
                <a:gd name="connsiteX4" fmla="*/ 5022 w 4898468"/>
                <a:gd name="connsiteY4" fmla="*/ 58363 h 1091233"/>
                <a:gd name="connsiteX0" fmla="*/ 1 w 4893447"/>
                <a:gd name="connsiteY0" fmla="*/ 58363 h 1258010"/>
                <a:gd name="connsiteX1" fmla="*/ 4893447 w 4893447"/>
                <a:gd name="connsiteY1" fmla="*/ 0 h 1258010"/>
                <a:gd name="connsiteX2" fmla="*/ 4764619 w 4893447"/>
                <a:gd name="connsiteY2" fmla="*/ 1091233 h 1258010"/>
                <a:gd name="connsiteX3" fmla="*/ 3046378 w 4893447"/>
                <a:gd name="connsiteY3" fmla="*/ 1258010 h 1258010"/>
                <a:gd name="connsiteX4" fmla="*/ 1 w 4893447"/>
                <a:gd name="connsiteY4" fmla="*/ 58363 h 1258010"/>
                <a:gd name="connsiteX0" fmla="*/ 0 w 4893446"/>
                <a:gd name="connsiteY0" fmla="*/ 58363 h 1258010"/>
                <a:gd name="connsiteX1" fmla="*/ 4893446 w 4893446"/>
                <a:gd name="connsiteY1" fmla="*/ 0 h 1258010"/>
                <a:gd name="connsiteX2" fmla="*/ 4764618 w 4893446"/>
                <a:gd name="connsiteY2" fmla="*/ 1091233 h 1258010"/>
                <a:gd name="connsiteX3" fmla="*/ 3046377 w 4893446"/>
                <a:gd name="connsiteY3" fmla="*/ 1258010 h 1258010"/>
                <a:gd name="connsiteX4" fmla="*/ 0 w 4893446"/>
                <a:gd name="connsiteY4" fmla="*/ 58363 h 1258010"/>
                <a:gd name="connsiteX0" fmla="*/ 0 w 1919297"/>
                <a:gd name="connsiteY0" fmla="*/ 68250 h 1258010"/>
                <a:gd name="connsiteX1" fmla="*/ 1919297 w 1919297"/>
                <a:gd name="connsiteY1" fmla="*/ 0 h 1258010"/>
                <a:gd name="connsiteX2" fmla="*/ 1790469 w 1919297"/>
                <a:gd name="connsiteY2" fmla="*/ 1091233 h 1258010"/>
                <a:gd name="connsiteX3" fmla="*/ 72228 w 1919297"/>
                <a:gd name="connsiteY3" fmla="*/ 1258010 h 1258010"/>
                <a:gd name="connsiteX4" fmla="*/ 0 w 1919297"/>
                <a:gd name="connsiteY4" fmla="*/ 68250 h 1258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9297" h="1258010">
                  <a:moveTo>
                    <a:pt x="0" y="68250"/>
                  </a:moveTo>
                  <a:lnTo>
                    <a:pt x="1919297" y="0"/>
                  </a:lnTo>
                  <a:lnTo>
                    <a:pt x="1790469" y="1091233"/>
                  </a:lnTo>
                  <a:lnTo>
                    <a:pt x="72228" y="1258010"/>
                  </a:lnTo>
                  <a:lnTo>
                    <a:pt x="0" y="68250"/>
                  </a:lnTo>
                  <a:close/>
                </a:path>
              </a:pathLst>
            </a:cu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</p:grp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  <p:sp>
        <p:nvSpPr>
          <p:cNvPr id="9" name="Arc 8"/>
          <p:cNvSpPr/>
          <p:nvPr/>
        </p:nvSpPr>
        <p:spPr>
          <a:xfrm>
            <a:off x="2308860" y="2308860"/>
            <a:ext cx="3962400" cy="1752600"/>
          </a:xfrm>
          <a:prstGeom prst="arc">
            <a:avLst>
              <a:gd name="adj1" fmla="val 9333090"/>
              <a:gd name="adj2" fmla="val 11445535"/>
            </a:avLst>
          </a:prstGeom>
          <a:noFill/>
          <a:ln w="57150">
            <a:solidFill>
              <a:srgbClr val="FF0000"/>
            </a:solidFill>
            <a:headEnd type="triangle" w="med" len="med"/>
            <a:tailEnd type="none" w="med" len="med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lt1"/>
              </a:solidFill>
            </a:endParaRPr>
          </a:p>
        </p:txBody>
      </p:sp>
      <p:sp>
        <p:nvSpPr>
          <p:cNvPr id="10" name="Arc 9"/>
          <p:cNvSpPr/>
          <p:nvPr/>
        </p:nvSpPr>
        <p:spPr>
          <a:xfrm>
            <a:off x="2290572" y="2470404"/>
            <a:ext cx="4229100" cy="1600200"/>
          </a:xfrm>
          <a:prstGeom prst="arc">
            <a:avLst>
              <a:gd name="adj1" fmla="val 500557"/>
              <a:gd name="adj2" fmla="val 9297380"/>
            </a:avLst>
          </a:prstGeom>
          <a:noFill/>
          <a:ln w="57150">
            <a:solidFill>
              <a:srgbClr val="FF0000"/>
            </a:solidFill>
            <a:headEnd type="triangle" w="med" len="med"/>
            <a:tailEnd type="none" w="med" len="med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lt1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4205288" y="457200"/>
            <a:ext cx="76200" cy="53340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2528316" y="2784348"/>
            <a:ext cx="3915348" cy="701803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oval" w="lg" len="lg"/>
            <a:tailEnd type="oval" w="lg" len="lg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980944" y="2557464"/>
            <a:ext cx="2205420" cy="1296732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oval" w="lg" len="lg"/>
            <a:tailEnd type="oval" w="lg" len="lg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3877056" y="3905565"/>
            <a:ext cx="750700" cy="1328074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oval" w="lg" len="lg"/>
            <a:tailEnd type="oval" w="lg" len="lg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654808" y="1444752"/>
            <a:ext cx="3150108" cy="173736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oval" w="lg" len="lg"/>
            <a:tailEnd type="oval" w="lg" len="lg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 flipV="1">
            <a:off x="3869472" y="1266443"/>
            <a:ext cx="749808" cy="562357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oval" w="lg" len="lg"/>
            <a:tailEnd type="oval" w="lg" len="lg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2817541" y="4397298"/>
            <a:ext cx="2936488" cy="364273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oval" w="lg" len="lg"/>
            <a:tailEnd type="oval" w="lg" len="lg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93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№2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Малките кубчета</a:t>
            </a:r>
          </a:p>
          <a:p>
            <a:pPr lvl="1"/>
            <a:r>
              <a:rPr lang="bg-BG" dirty="0" smtClean="0"/>
              <a:t>Рисуват се по четворки</a:t>
            </a:r>
          </a:p>
          <a:p>
            <a:pPr lvl="1"/>
            <a:r>
              <a:rPr lang="bg-BG" dirty="0" smtClean="0"/>
              <a:t>Първата четворка върти кубчета по вертикалните ръбове</a:t>
            </a:r>
          </a:p>
          <a:p>
            <a:pPr lvl="1"/>
            <a:r>
              <a:rPr lang="bg-BG" dirty="0" smtClean="0"/>
              <a:t>Другите четворки се получават от първата чрез въртене около </a:t>
            </a:r>
            <a:r>
              <a:rPr lang="en-US" dirty="0" smtClean="0"/>
              <a:t>OX</a:t>
            </a:r>
            <a:r>
              <a:rPr lang="bg-BG" dirty="0"/>
              <a:t> </a:t>
            </a:r>
            <a:r>
              <a:rPr lang="bg-BG" dirty="0" smtClean="0"/>
              <a:t>и </a:t>
            </a:r>
            <a:r>
              <a:rPr lang="en-US" dirty="0" err="1" smtClean="0"/>
              <a:t>OY</a:t>
            </a:r>
            <a:r>
              <a:rPr lang="bg-BG" dirty="0" smtClean="0"/>
              <a:t> на 90</a:t>
            </a:r>
            <a:r>
              <a:rPr lang="bg-BG" dirty="0" smtClean="0">
                <a:sym typeface="Symbol"/>
              </a:rPr>
              <a:t></a:t>
            </a:r>
            <a:endParaRPr lang="bg-BG" dirty="0">
              <a:sym typeface="Symbol"/>
            </a:endParaRPr>
          </a:p>
          <a:p>
            <a:pPr lvl="1"/>
            <a:r>
              <a:rPr lang="bg-BG" dirty="0" smtClean="0">
                <a:sym typeface="Symbol"/>
              </a:rPr>
              <a:t>Въртенето около ръб става с предварително отместване</a:t>
            </a:r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5662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№3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Вариант №1</a:t>
            </a:r>
          </a:p>
          <a:p>
            <a:pPr lvl="1"/>
            <a:r>
              <a:rPr lang="bg-BG" dirty="0" smtClean="0"/>
              <a:t>Всеки път подменяме</a:t>
            </a:r>
            <a:br>
              <a:rPr lang="bg-BG" dirty="0" smtClean="0"/>
            </a:br>
            <a:r>
              <a:rPr lang="bg-BG" dirty="0" smtClean="0"/>
              <a:t>оста на въртене</a:t>
            </a:r>
          </a:p>
          <a:p>
            <a:pPr lvl="1"/>
            <a:endParaRPr lang="bg-BG" dirty="0"/>
          </a:p>
          <a:p>
            <a:r>
              <a:rPr lang="bg-BG" dirty="0" smtClean="0">
                <a:sym typeface="Symbol"/>
              </a:rPr>
              <a:t>Вариант 2</a:t>
            </a:r>
          </a:p>
          <a:p>
            <a:pPr lvl="1"/>
            <a:r>
              <a:rPr lang="bg-BG" dirty="0" smtClean="0">
                <a:sym typeface="Symbol"/>
              </a:rPr>
              <a:t>Въртим само около</a:t>
            </a:r>
            <a:br>
              <a:rPr lang="bg-BG" dirty="0" smtClean="0">
                <a:sym typeface="Symbol"/>
              </a:rPr>
            </a:br>
            <a:r>
              <a:rPr lang="bg-BG" dirty="0" smtClean="0">
                <a:sym typeface="Symbol"/>
              </a:rPr>
              <a:t>един ръб</a:t>
            </a:r>
          </a:p>
          <a:p>
            <a:pPr lvl="1"/>
            <a:r>
              <a:rPr lang="bg-BG" dirty="0">
                <a:sym typeface="Symbol"/>
              </a:rPr>
              <a:t>С</a:t>
            </a:r>
            <a:r>
              <a:rPr lang="bg-BG" dirty="0" smtClean="0">
                <a:sym typeface="Symbol"/>
              </a:rPr>
              <a:t>лед изминаване на</a:t>
            </a:r>
            <a:br>
              <a:rPr lang="bg-BG" dirty="0" smtClean="0">
                <a:sym typeface="Symbol"/>
              </a:rPr>
            </a:br>
            <a:r>
              <a:rPr lang="bg-BG" dirty="0" smtClean="0">
                <a:sym typeface="Symbol"/>
              </a:rPr>
              <a:t>90, почваме въртенето</a:t>
            </a:r>
            <a:br>
              <a:rPr lang="bg-BG" dirty="0" smtClean="0">
                <a:sym typeface="Symbol"/>
              </a:rPr>
            </a:br>
            <a:r>
              <a:rPr lang="bg-BG" dirty="0" smtClean="0">
                <a:sym typeface="Symbol"/>
              </a:rPr>
              <a:t>от начало, но с друга</a:t>
            </a:r>
            <a:br>
              <a:rPr lang="bg-BG" dirty="0" smtClean="0">
                <a:sym typeface="Symbol"/>
              </a:rPr>
            </a:br>
            <a:r>
              <a:rPr lang="bg-BG" dirty="0" smtClean="0">
                <a:sym typeface="Symbol"/>
              </a:rPr>
              <a:t>позиция</a:t>
            </a:r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  <p:grpSp>
        <p:nvGrpSpPr>
          <p:cNvPr id="5" name="Group 4"/>
          <p:cNvGrpSpPr/>
          <p:nvPr/>
        </p:nvGrpSpPr>
        <p:grpSpPr>
          <a:xfrm>
            <a:off x="4632159" y="873060"/>
            <a:ext cx="2462784" cy="2436876"/>
            <a:chOff x="2420112" y="3945636"/>
            <a:chExt cx="2462784" cy="2436876"/>
          </a:xfrm>
        </p:grpSpPr>
        <p:sp>
          <p:nvSpPr>
            <p:cNvPr id="6" name="Arc 5"/>
            <p:cNvSpPr/>
            <p:nvPr/>
          </p:nvSpPr>
          <p:spPr>
            <a:xfrm flipH="1">
              <a:off x="2420112" y="3945636"/>
              <a:ext cx="2462784" cy="2436876"/>
            </a:xfrm>
            <a:prstGeom prst="arc">
              <a:avLst>
                <a:gd name="adj1" fmla="val 13418038"/>
                <a:gd name="adj2" fmla="val 19126367"/>
              </a:avLst>
            </a:prstGeom>
            <a:noFill/>
            <a:ln w="19050">
              <a:solidFill>
                <a:srgbClr val="FF0000"/>
              </a:solidFill>
              <a:headEnd type="triangle" w="med" len="med"/>
              <a:tailEnd type="none" w="med" len="med"/>
            </a:ln>
            <a:effectLst>
              <a:outerShdw blurRad="63500" algn="ctr" rotWithShape="0">
                <a:srgbClr val="FF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lt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743200" y="4343400"/>
              <a:ext cx="914400" cy="914400"/>
            </a:xfrm>
            <a:prstGeom prst="rect">
              <a:avLst/>
            </a:pr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" name="Rectangle 7"/>
            <p:cNvSpPr/>
            <p:nvPr/>
          </p:nvSpPr>
          <p:spPr>
            <a:xfrm rot="900000">
              <a:off x="2881906" y="4240647"/>
              <a:ext cx="914400" cy="914400"/>
            </a:xfrm>
            <a:prstGeom prst="rect">
              <a:avLst/>
            </a:pr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Rectangle 8"/>
            <p:cNvSpPr/>
            <p:nvPr/>
          </p:nvSpPr>
          <p:spPr>
            <a:xfrm rot="1800000">
              <a:off x="3033053" y="4172894"/>
              <a:ext cx="914400" cy="914400"/>
            </a:xfrm>
            <a:prstGeom prst="rect">
              <a:avLst/>
            </a:pr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57600" y="4343401"/>
              <a:ext cx="914400" cy="914400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Oval 10"/>
            <p:cNvSpPr/>
            <p:nvPr/>
          </p:nvSpPr>
          <p:spPr>
            <a:xfrm>
              <a:off x="2696856" y="4302253"/>
              <a:ext cx="82296" cy="822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headEnd type="triangle" w="med" len="med"/>
              <a:tailEnd type="none" w="med" len="med"/>
            </a:ln>
            <a:effectLst>
              <a:outerShdw blurRad="63500" algn="ctr" rotWithShape="0">
                <a:srgbClr val="FF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" name="Oval 11"/>
            <p:cNvSpPr/>
            <p:nvPr/>
          </p:nvSpPr>
          <p:spPr>
            <a:xfrm>
              <a:off x="2971800" y="4087601"/>
              <a:ext cx="82296" cy="822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headEnd type="triangle" w="med" len="med"/>
              <a:tailEnd type="none" w="med" len="med"/>
            </a:ln>
            <a:effectLst>
              <a:outerShdw blurRad="63500" algn="ctr" rotWithShape="0">
                <a:srgbClr val="FF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" name="Oval 12"/>
            <p:cNvSpPr/>
            <p:nvPr/>
          </p:nvSpPr>
          <p:spPr>
            <a:xfrm>
              <a:off x="3284242" y="3950208"/>
              <a:ext cx="82296" cy="822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headEnd type="triangle" w="med" len="med"/>
              <a:tailEnd type="none" w="med" len="med"/>
            </a:ln>
            <a:effectLst>
              <a:outerShdw blurRad="63500" algn="ctr" rotWithShape="0">
                <a:srgbClr val="FF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Oval 13"/>
            <p:cNvSpPr/>
            <p:nvPr/>
          </p:nvSpPr>
          <p:spPr>
            <a:xfrm>
              <a:off x="4530852" y="4302252"/>
              <a:ext cx="82296" cy="822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prstDash val="sysDot"/>
              <a:headEnd type="triangle" w="med" len="med"/>
              <a:tailEnd type="none" w="med" len="med"/>
            </a:ln>
            <a:effectLst>
              <a:outerShdw blurRad="63500" algn="ctr" rotWithShape="0">
                <a:srgbClr val="FF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546408" y="2749484"/>
            <a:ext cx="2462784" cy="2436876"/>
            <a:chOff x="2420112" y="3945636"/>
            <a:chExt cx="2462784" cy="2436876"/>
          </a:xfrm>
        </p:grpSpPr>
        <p:sp>
          <p:nvSpPr>
            <p:cNvPr id="16" name="Arc 15"/>
            <p:cNvSpPr/>
            <p:nvPr/>
          </p:nvSpPr>
          <p:spPr>
            <a:xfrm flipH="1">
              <a:off x="2420112" y="3945636"/>
              <a:ext cx="2462784" cy="2436876"/>
            </a:xfrm>
            <a:prstGeom prst="arc">
              <a:avLst>
                <a:gd name="adj1" fmla="val 13418038"/>
                <a:gd name="adj2" fmla="val 19126367"/>
              </a:avLst>
            </a:prstGeom>
            <a:noFill/>
            <a:ln w="19050">
              <a:solidFill>
                <a:srgbClr val="FF0000"/>
              </a:solidFill>
              <a:headEnd type="triangle" w="med" len="med"/>
              <a:tailEnd type="none" w="med" len="med"/>
            </a:ln>
            <a:effectLst>
              <a:outerShdw blurRad="63500" algn="ctr" rotWithShape="0">
                <a:srgbClr val="FF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lt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743200" y="4343400"/>
              <a:ext cx="914400" cy="914400"/>
            </a:xfrm>
            <a:prstGeom prst="rect">
              <a:avLst/>
            </a:pr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8" name="Rectangle 17"/>
            <p:cNvSpPr/>
            <p:nvPr/>
          </p:nvSpPr>
          <p:spPr>
            <a:xfrm rot="900000">
              <a:off x="2881906" y="4240647"/>
              <a:ext cx="914400" cy="914400"/>
            </a:xfrm>
            <a:prstGeom prst="rect">
              <a:avLst/>
            </a:pr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9" name="Rectangle 18"/>
            <p:cNvSpPr/>
            <p:nvPr/>
          </p:nvSpPr>
          <p:spPr>
            <a:xfrm rot="1800000">
              <a:off x="3033053" y="4172894"/>
              <a:ext cx="914400" cy="914400"/>
            </a:xfrm>
            <a:prstGeom prst="rect">
              <a:avLst/>
            </a:pr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657600" y="4343401"/>
              <a:ext cx="914400" cy="914400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1" name="Oval 20"/>
            <p:cNvSpPr/>
            <p:nvPr/>
          </p:nvSpPr>
          <p:spPr>
            <a:xfrm>
              <a:off x="2696856" y="4302253"/>
              <a:ext cx="82296" cy="822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headEnd type="triangle" w="med" len="med"/>
              <a:tailEnd type="none" w="med" len="med"/>
            </a:ln>
            <a:effectLst>
              <a:outerShdw blurRad="63500" algn="ctr" rotWithShape="0">
                <a:srgbClr val="FF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2" name="Oval 21"/>
            <p:cNvSpPr/>
            <p:nvPr/>
          </p:nvSpPr>
          <p:spPr>
            <a:xfrm>
              <a:off x="2971800" y="4087601"/>
              <a:ext cx="82296" cy="822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headEnd type="triangle" w="med" len="med"/>
              <a:tailEnd type="none" w="med" len="med"/>
            </a:ln>
            <a:effectLst>
              <a:outerShdw blurRad="63500" algn="ctr" rotWithShape="0">
                <a:srgbClr val="FF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3" name="Oval 22"/>
            <p:cNvSpPr/>
            <p:nvPr/>
          </p:nvSpPr>
          <p:spPr>
            <a:xfrm>
              <a:off x="3284242" y="3950208"/>
              <a:ext cx="82296" cy="822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headEnd type="triangle" w="med" len="med"/>
              <a:tailEnd type="none" w="med" len="med"/>
            </a:ln>
            <a:effectLst>
              <a:outerShdw blurRad="63500" algn="ctr" rotWithShape="0">
                <a:srgbClr val="FF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4" name="Oval 23"/>
            <p:cNvSpPr/>
            <p:nvPr/>
          </p:nvSpPr>
          <p:spPr>
            <a:xfrm>
              <a:off x="4530852" y="4302252"/>
              <a:ext cx="82296" cy="822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prstDash val="sysDot"/>
              <a:headEnd type="triangle" w="med" len="med"/>
              <a:tailEnd type="none" w="med" len="med"/>
            </a:ln>
            <a:effectLst>
              <a:outerShdw blurRad="63500" algn="ctr" rotWithShape="0">
                <a:srgbClr val="FF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466904" y="4649724"/>
            <a:ext cx="2462784" cy="2436876"/>
            <a:chOff x="2420112" y="3945636"/>
            <a:chExt cx="2462784" cy="2436876"/>
          </a:xfrm>
        </p:grpSpPr>
        <p:sp>
          <p:nvSpPr>
            <p:cNvPr id="26" name="Arc 25"/>
            <p:cNvSpPr/>
            <p:nvPr/>
          </p:nvSpPr>
          <p:spPr>
            <a:xfrm flipH="1">
              <a:off x="2420112" y="3945636"/>
              <a:ext cx="2462784" cy="2436876"/>
            </a:xfrm>
            <a:prstGeom prst="arc">
              <a:avLst>
                <a:gd name="adj1" fmla="val 13418038"/>
                <a:gd name="adj2" fmla="val 19126367"/>
              </a:avLst>
            </a:prstGeom>
            <a:noFill/>
            <a:ln w="19050">
              <a:solidFill>
                <a:srgbClr val="FF0000"/>
              </a:solidFill>
              <a:headEnd type="triangle" w="med" len="med"/>
              <a:tailEnd type="none" w="med" len="med"/>
            </a:ln>
            <a:effectLst>
              <a:outerShdw blurRad="63500" algn="ctr" rotWithShape="0">
                <a:srgbClr val="FF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lt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43200" y="4343400"/>
              <a:ext cx="914400" cy="914400"/>
            </a:xfrm>
            <a:prstGeom prst="rect">
              <a:avLst/>
            </a:pr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8" name="Rectangle 27"/>
            <p:cNvSpPr/>
            <p:nvPr/>
          </p:nvSpPr>
          <p:spPr>
            <a:xfrm rot="900000">
              <a:off x="2881906" y="4240647"/>
              <a:ext cx="914400" cy="914400"/>
            </a:xfrm>
            <a:prstGeom prst="rect">
              <a:avLst/>
            </a:pr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9" name="Rectangle 28"/>
            <p:cNvSpPr/>
            <p:nvPr/>
          </p:nvSpPr>
          <p:spPr>
            <a:xfrm rot="1800000">
              <a:off x="3033053" y="4172894"/>
              <a:ext cx="914400" cy="914400"/>
            </a:xfrm>
            <a:prstGeom prst="rect">
              <a:avLst/>
            </a:pr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657600" y="4343401"/>
              <a:ext cx="914400" cy="914400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Oval 30"/>
            <p:cNvSpPr/>
            <p:nvPr/>
          </p:nvSpPr>
          <p:spPr>
            <a:xfrm>
              <a:off x="2696856" y="4302253"/>
              <a:ext cx="82296" cy="822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headEnd type="triangle" w="med" len="med"/>
              <a:tailEnd type="none" w="med" len="med"/>
            </a:ln>
            <a:effectLst>
              <a:outerShdw blurRad="63500" algn="ctr" rotWithShape="0">
                <a:srgbClr val="FF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2" name="Oval 31"/>
            <p:cNvSpPr/>
            <p:nvPr/>
          </p:nvSpPr>
          <p:spPr>
            <a:xfrm>
              <a:off x="2971800" y="4087601"/>
              <a:ext cx="82296" cy="822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headEnd type="triangle" w="med" len="med"/>
              <a:tailEnd type="none" w="med" len="med"/>
            </a:ln>
            <a:effectLst>
              <a:outerShdw blurRad="63500" algn="ctr" rotWithShape="0">
                <a:srgbClr val="FF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3" name="Oval 32"/>
            <p:cNvSpPr/>
            <p:nvPr/>
          </p:nvSpPr>
          <p:spPr>
            <a:xfrm>
              <a:off x="3284242" y="3950208"/>
              <a:ext cx="82296" cy="822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headEnd type="triangle" w="med" len="med"/>
              <a:tailEnd type="none" w="med" len="med"/>
            </a:ln>
            <a:effectLst>
              <a:outerShdw blurRad="63500" algn="ctr" rotWithShape="0">
                <a:srgbClr val="FF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4" name="Oval 33"/>
            <p:cNvSpPr/>
            <p:nvPr/>
          </p:nvSpPr>
          <p:spPr>
            <a:xfrm>
              <a:off x="4530852" y="4302252"/>
              <a:ext cx="82296" cy="822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prstDash val="sysDot"/>
              <a:headEnd type="triangle" w="med" len="med"/>
              <a:tailEnd type="none" w="med" len="med"/>
            </a:ln>
            <a:effectLst>
              <a:outerShdw blurRad="63500" algn="ctr" rotWithShape="0">
                <a:srgbClr val="FF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cxnSp>
        <p:nvCxnSpPr>
          <p:cNvPr id="35" name="Straight Arrow Connector 34"/>
          <p:cNvCxnSpPr>
            <a:stCxn id="21" idx="0"/>
          </p:cNvCxnSpPr>
          <p:nvPr/>
        </p:nvCxnSpPr>
        <p:spPr>
          <a:xfrm flipV="1">
            <a:off x="5864300" y="2185225"/>
            <a:ext cx="0" cy="920876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dash"/>
            <a:headEnd type="triangle" w="med" len="med"/>
            <a:tailEnd type="none" w="med" len="med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6783896" y="2182065"/>
            <a:ext cx="900" cy="949297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dash"/>
            <a:headEnd type="triangle" w="med" len="med"/>
            <a:tailEnd type="none" w="med" len="med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6779449" y="4061649"/>
            <a:ext cx="0" cy="920876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dash"/>
            <a:headEnd type="triangle" w="med" len="med"/>
            <a:tailEnd type="none" w="med" len="med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7699045" y="4058489"/>
            <a:ext cx="900" cy="949297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dash"/>
            <a:headEnd type="triangle" w="med" len="med"/>
            <a:tailEnd type="none" w="med" len="med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Rectangle 38"/>
          <p:cNvSpPr/>
          <p:nvPr/>
        </p:nvSpPr>
        <p:spPr>
          <a:xfrm>
            <a:off x="4403538" y="2199106"/>
            <a:ext cx="4503992" cy="51624"/>
          </a:xfrm>
          <a:prstGeom prst="rect">
            <a:avLst/>
          </a:prstGeom>
          <a:gradFill flip="none" rotWithShape="1">
            <a:gsLst>
              <a:gs pos="10000">
                <a:schemeClr val="tx1"/>
              </a:gs>
              <a:gs pos="0">
                <a:schemeClr val="tx1">
                  <a:alpha val="0"/>
                </a:schemeClr>
              </a:gs>
              <a:gs pos="90000">
                <a:schemeClr val="tx1"/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0" name="Rectangle 39"/>
          <p:cNvSpPr/>
          <p:nvPr/>
        </p:nvSpPr>
        <p:spPr>
          <a:xfrm>
            <a:off x="4403538" y="4073870"/>
            <a:ext cx="4503992" cy="51624"/>
          </a:xfrm>
          <a:prstGeom prst="rect">
            <a:avLst/>
          </a:prstGeom>
          <a:gradFill flip="none" rotWithShape="1">
            <a:gsLst>
              <a:gs pos="10000">
                <a:schemeClr val="tx1"/>
              </a:gs>
              <a:gs pos="0">
                <a:schemeClr val="tx1">
                  <a:alpha val="0"/>
                </a:schemeClr>
              </a:gs>
              <a:gs pos="90000">
                <a:schemeClr val="tx1"/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1" name="Rectangle 40"/>
          <p:cNvSpPr/>
          <p:nvPr/>
        </p:nvSpPr>
        <p:spPr>
          <a:xfrm>
            <a:off x="4403538" y="5971677"/>
            <a:ext cx="4503992" cy="51624"/>
          </a:xfrm>
          <a:prstGeom prst="rect">
            <a:avLst/>
          </a:prstGeom>
          <a:gradFill flip="none" rotWithShape="1">
            <a:gsLst>
              <a:gs pos="10000">
                <a:schemeClr val="tx1"/>
              </a:gs>
              <a:gs pos="0">
                <a:schemeClr val="tx1">
                  <a:alpha val="0"/>
                </a:schemeClr>
              </a:gs>
              <a:gs pos="90000">
                <a:schemeClr val="tx1"/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94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№4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Корекция на цвета</a:t>
            </a:r>
          </a:p>
          <a:p>
            <a:pPr lvl="1"/>
            <a:r>
              <a:rPr lang="bg-BG" dirty="0" smtClean="0"/>
              <a:t>Въпреки че нормалните вектори са дефинирани, в началния файл те не се подават към </a:t>
            </a:r>
            <a:r>
              <a:rPr lang="bg-BG" dirty="0" err="1" smtClean="0"/>
              <a:t>шейдъра</a:t>
            </a:r>
            <a:r>
              <a:rPr lang="bg-BG" dirty="0" smtClean="0"/>
              <a:t>, затова се рисува само черен куб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bg-BG" dirty="0" smtClean="0"/>
              <a:t>Височина на сграда</a:t>
            </a:r>
          </a:p>
          <a:p>
            <a:pPr lvl="1"/>
            <a:r>
              <a:rPr lang="bg-BG" dirty="0" smtClean="0"/>
              <a:t>Ще бъде по формулата</a:t>
            </a:r>
            <a:br>
              <a:rPr lang="bg-BG" dirty="0" smtClean="0"/>
            </a:b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>където:</a:t>
            </a:r>
          </a:p>
          <a:p>
            <a:pPr marL="971550" lvl="2"/>
            <a:r>
              <a:rPr lang="en-US" b="1" dirty="0" smtClean="0"/>
              <a:t>height</a:t>
            </a:r>
            <a:r>
              <a:rPr lang="bg-BG" dirty="0" smtClean="0"/>
              <a:t>	</a:t>
            </a:r>
            <a:r>
              <a:rPr lang="en-US" dirty="0" smtClean="0"/>
              <a:t>–</a:t>
            </a:r>
            <a:r>
              <a:rPr lang="bg-BG" dirty="0" smtClean="0"/>
              <a:t> определя максималната височина</a:t>
            </a:r>
          </a:p>
          <a:p>
            <a:pPr marL="971550" lvl="2"/>
            <a:r>
              <a:rPr lang="en-US" b="1" dirty="0" smtClean="0"/>
              <a:t>speed</a:t>
            </a:r>
            <a:r>
              <a:rPr lang="bg-BG" dirty="0" smtClean="0"/>
              <a:t>	</a:t>
            </a:r>
            <a:r>
              <a:rPr lang="en-US" dirty="0" smtClean="0"/>
              <a:t>– </a:t>
            </a:r>
            <a:r>
              <a:rPr lang="bg-BG" dirty="0" smtClean="0"/>
              <a:t>определя скоростта на промяна</a:t>
            </a:r>
          </a:p>
          <a:p>
            <a:pPr marL="971550" lvl="2"/>
            <a:r>
              <a:rPr lang="en-US" b="1" dirty="0" smtClean="0"/>
              <a:t>offset</a:t>
            </a:r>
            <a:r>
              <a:rPr lang="bg-BG" dirty="0"/>
              <a:t>	</a:t>
            </a:r>
            <a:r>
              <a:rPr lang="en-US" dirty="0" smtClean="0"/>
              <a:t>– </a:t>
            </a:r>
            <a:r>
              <a:rPr lang="bg-BG" dirty="0" smtClean="0"/>
              <a:t>определя отместване във времето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120763" y="4095690"/>
                <a:ext cx="56610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h𝑒𝑖𝑔h𝑡</m:t>
                      </m:r>
                      <m:r>
                        <a:rPr lang="en-US" sz="2000" b="0" i="1" smtClean="0">
                          <a:latin typeface="Cambria Math"/>
                        </a:rPr>
                        <m:t>.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0.5+0.4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𝑜𝑓𝑓𝑠𝑒𝑡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𝑠𝑝𝑒𝑒𝑑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.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𝑓𝑟𝑎𝑚𝑒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bg-BG" sz="20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763" y="4095690"/>
                <a:ext cx="5661037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538" b="-16667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512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Данни за всички сгради</a:t>
            </a:r>
          </a:p>
          <a:p>
            <a:pPr lvl="1"/>
            <a:r>
              <a:rPr lang="bg-BG" dirty="0" smtClean="0"/>
              <a:t>Записани в двумерен масив </a:t>
            </a:r>
            <a:r>
              <a:rPr lang="en-US" b="1" dirty="0" smtClean="0"/>
              <a:t>building</a:t>
            </a:r>
            <a:r>
              <a:rPr lang="en-US" dirty="0" smtClean="0"/>
              <a:t>[</a:t>
            </a:r>
            <a:r>
              <a:rPr lang="en-US" b="1" dirty="0" smtClean="0"/>
              <a:t>N</a:t>
            </a:r>
            <a:r>
              <a:rPr lang="en-US" dirty="0" smtClean="0"/>
              <a:t>][</a:t>
            </a:r>
            <a:r>
              <a:rPr lang="en-US" b="1" dirty="0" smtClean="0"/>
              <a:t>N</a:t>
            </a:r>
            <a:r>
              <a:rPr lang="en-US" dirty="0" smtClean="0"/>
              <a:t>]</a:t>
            </a:r>
          </a:p>
          <a:p>
            <a:pPr lvl="1"/>
            <a:r>
              <a:rPr lang="bg-BG" dirty="0" smtClean="0"/>
              <a:t>Всеки елемент е обект с данните за една сграда:</a:t>
            </a:r>
            <a:br>
              <a:rPr lang="bg-BG" dirty="0" smtClean="0"/>
            </a:br>
            <a:r>
              <a:rPr lang="en-US" dirty="0" smtClean="0"/>
              <a:t>{</a:t>
            </a:r>
            <a:r>
              <a:rPr lang="en-US" b="1" dirty="0" smtClean="0"/>
              <a:t>height</a:t>
            </a:r>
            <a:r>
              <a:rPr lang="en-US" dirty="0" smtClean="0"/>
              <a:t>, </a:t>
            </a:r>
            <a:r>
              <a:rPr lang="en-US" b="1" dirty="0" smtClean="0"/>
              <a:t>speed</a:t>
            </a:r>
            <a:r>
              <a:rPr lang="en-US" dirty="0" smtClean="0"/>
              <a:t>, </a:t>
            </a:r>
            <a:r>
              <a:rPr lang="en-US" b="1" dirty="0" smtClean="0"/>
              <a:t>offset</a:t>
            </a:r>
            <a:r>
              <a:rPr lang="en-US" dirty="0"/>
              <a:t>}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bg-BG" dirty="0" smtClean="0"/>
              <a:t>Положение на сграда</a:t>
            </a:r>
          </a:p>
          <a:p>
            <a:pPr lvl="1"/>
            <a:r>
              <a:rPr lang="bg-BG" dirty="0" smtClean="0"/>
              <a:t>Индексите определят хоризонталното положение, т.е. сграда </a:t>
            </a:r>
            <a:r>
              <a:rPr lang="en-US" b="1" dirty="0" smtClean="0"/>
              <a:t>building[x][y]</a:t>
            </a:r>
            <a:r>
              <a:rPr lang="bg-BG" dirty="0" smtClean="0"/>
              <a:t> се рисува в </a:t>
            </a:r>
            <a:r>
              <a:rPr lang="bg-BG" b="1" dirty="0" smtClean="0"/>
              <a:t>(</a:t>
            </a:r>
            <a:r>
              <a:rPr lang="en-US" b="1" dirty="0" smtClean="0"/>
              <a:t>x-N/2,y-N/2)</a:t>
            </a:r>
            <a:r>
              <a:rPr lang="bg-BG" dirty="0" smtClean="0"/>
              <a:t>, за да е центриран града</a:t>
            </a:r>
          </a:p>
          <a:p>
            <a:pPr lvl="1"/>
            <a:r>
              <a:rPr lang="bg-BG" dirty="0" smtClean="0"/>
              <a:t>Вертикалното положение се определя от височината, защото център на сграда не е в основа</a:t>
            </a:r>
            <a:r>
              <a:rPr lang="bg-BG" dirty="0"/>
              <a:t>т</a:t>
            </a:r>
            <a:r>
              <a:rPr lang="bg-BG" dirty="0" smtClean="0"/>
              <a:t>а</a:t>
            </a:r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8118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№5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Решение</a:t>
            </a:r>
          </a:p>
          <a:p>
            <a:pPr lvl="1"/>
            <a:r>
              <a:rPr lang="bg-BG" dirty="0" smtClean="0"/>
              <a:t>В </a:t>
            </a:r>
            <a:r>
              <a:rPr lang="bg-BG" dirty="0" err="1" smtClean="0"/>
              <a:t>шейдъра</a:t>
            </a:r>
            <a:r>
              <a:rPr lang="bg-BG" dirty="0" smtClean="0"/>
              <a:t> ще променяме цвета на всеки връх според това колко високо се намира</a:t>
            </a:r>
          </a:p>
          <a:p>
            <a:pPr lvl="1"/>
            <a:r>
              <a:rPr lang="bg-BG" dirty="0" smtClean="0"/>
              <a:t>В неговите си координати, височината е или </a:t>
            </a:r>
            <a:r>
              <a:rPr lang="bg-BG" dirty="0" smtClean="0"/>
              <a:t>0</a:t>
            </a:r>
            <a:r>
              <a:rPr lang="en-US" dirty="0" smtClean="0"/>
              <a:t>,</a:t>
            </a:r>
            <a:r>
              <a:rPr lang="bg-BG" dirty="0" smtClean="0"/>
              <a:t> </a:t>
            </a:r>
            <a:r>
              <a:rPr lang="bg-BG" dirty="0" smtClean="0"/>
              <a:t>или 1</a:t>
            </a:r>
          </a:p>
          <a:p>
            <a:pPr lvl="1"/>
            <a:r>
              <a:rPr lang="bg-BG" dirty="0" smtClean="0"/>
              <a:t>След мащабиране с матрицата на модела получаваме реалната височина</a:t>
            </a:r>
          </a:p>
          <a:p>
            <a:pPr lvl="1"/>
            <a:endParaRPr lang="en-US" dirty="0" smtClean="0"/>
          </a:p>
          <a:p>
            <a:r>
              <a:rPr lang="bg-BG" dirty="0" smtClean="0"/>
              <a:t>Потъмняваме цвета с коефициент </a:t>
            </a:r>
            <a:r>
              <a:rPr lang="en-US" b="1" dirty="0" smtClean="0"/>
              <a:t>z/10</a:t>
            </a:r>
            <a:endParaRPr lang="bg-BG" dirty="0" smtClean="0"/>
          </a:p>
          <a:p>
            <a:pPr lvl="1"/>
            <a:r>
              <a:rPr lang="bg-BG" dirty="0" smtClean="0"/>
              <a:t>Връх на 10 единици височина си запазва цвета </a:t>
            </a:r>
          </a:p>
          <a:p>
            <a:pPr lvl="1"/>
            <a:r>
              <a:rPr lang="bg-BG" dirty="0" smtClean="0"/>
              <a:t>Връх в основата става черен</a:t>
            </a:r>
          </a:p>
        </p:txBody>
      </p:sp>
      <p:sp>
        <p:nvSpPr>
          <p:cNvPr id="5" name="Rectangle 4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0204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5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38342D"/>
      </a:hlink>
      <a:folHlink>
        <a:srgbClr val="38342D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5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4C600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38342D"/>
    </a:hlink>
    <a:folHlink>
      <a:srgbClr val="38342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5172</TotalTime>
  <Words>504</Words>
  <Application>Microsoft Office PowerPoint</Application>
  <PresentationFormat>On-screen Show (4:3)</PresentationFormat>
  <Paragraphs>100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Austin</vt:lpstr>
      <vt:lpstr>Анимация</vt:lpstr>
      <vt:lpstr>PowerPoint Presentation</vt:lpstr>
      <vt:lpstr>Решение №1</vt:lpstr>
      <vt:lpstr>PowerPoint Presentation</vt:lpstr>
      <vt:lpstr>Решение №2</vt:lpstr>
      <vt:lpstr>Решение №3</vt:lpstr>
      <vt:lpstr>Решение №4</vt:lpstr>
      <vt:lpstr>PowerPoint Presentation</vt:lpstr>
      <vt:lpstr>Решение №5</vt:lpstr>
      <vt:lpstr>Решение №6</vt:lpstr>
      <vt:lpstr>Решение №7</vt:lpstr>
      <vt:lpstr>Решение №8</vt:lpstr>
      <vt:lpstr>Решение №9</vt:lpstr>
      <vt:lpstr>PowerPoint Presentation</vt:lpstr>
    </vt:vector>
  </TitlesOfParts>
  <Company>FMI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WebGL-Solutions-04</dc:title>
  <dc:creator>Pavel Boytchev</dc:creator>
  <cp:lastModifiedBy>Pavel Boytchev</cp:lastModifiedBy>
  <cp:revision>445</cp:revision>
  <dcterms:created xsi:type="dcterms:W3CDTF">2013-12-13T09:03:57Z</dcterms:created>
  <dcterms:modified xsi:type="dcterms:W3CDTF">2015-09-19T10:46:10Z</dcterms:modified>
</cp:coreProperties>
</file>