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sldIdLst>
    <p:sldId id="256" r:id="rId2"/>
    <p:sldId id="299" r:id="rId3"/>
    <p:sldId id="297" r:id="rId4"/>
    <p:sldId id="323" r:id="rId5"/>
    <p:sldId id="324" r:id="rId6"/>
    <p:sldId id="325" r:id="rId7"/>
    <p:sldId id="326" r:id="rId8"/>
    <p:sldId id="327" r:id="rId9"/>
    <p:sldId id="331" r:id="rId10"/>
    <p:sldId id="328" r:id="rId11"/>
    <p:sldId id="329" r:id="rId12"/>
    <p:sldId id="330" r:id="rId13"/>
    <p:sldId id="332" r:id="rId14"/>
    <p:sldId id="333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6F9500"/>
    <a:srgbClr val="94C600"/>
    <a:srgbClr val="008000"/>
    <a:srgbClr val="6B9100"/>
    <a:srgbClr val="FFFFFF"/>
    <a:srgbClr val="74A510"/>
    <a:srgbClr val="339933"/>
    <a:srgbClr val="FD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Pawn%20and%20bisho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Death%20Sta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olution%208%20-%20Death%20Sta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Kissing%20sphe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Solution%202%20-%20Rounded%20cub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%203%20-%20Metal%20icosahedro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olution%204%20-%20Supersphe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UF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Пешка и офицер</a:t>
            </a:r>
          </a:p>
          <a:p>
            <a:pPr lvl="1"/>
            <a:r>
              <a:rPr lang="bg-BG" dirty="0" smtClean="0"/>
              <a:t>Функция, която задава основния конусовиден профил</a:t>
            </a:r>
          </a:p>
          <a:p>
            <a:pPr lvl="1"/>
            <a:r>
              <a:rPr lang="bg-BG" dirty="0" smtClean="0"/>
              <a:t>Помощна функция, която „издува“ отделен фрагмент от профила с окръжност или елипса</a:t>
            </a:r>
            <a:endParaRPr lang="bg-BG" dirty="0"/>
          </a:p>
        </p:txBody>
      </p:sp>
      <p:sp>
        <p:nvSpPr>
          <p:cNvPr id="23" name="Rectangle 22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66900" y="58674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66900" y="2971800"/>
            <a:ext cx="0" cy="2895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>
            <a:off x="1887677" y="3429000"/>
            <a:ext cx="415540" cy="24384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 txBox="1">
            <a:spLocks/>
          </p:cNvSpPr>
          <p:nvPr/>
        </p:nvSpPr>
        <p:spPr>
          <a:xfrm>
            <a:off x="1104900" y="30480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1800" b="0" dirty="0" smtClean="0"/>
              <a:t>z</a:t>
            </a:r>
            <a:endParaRPr lang="en-GB" sz="2400" b="0" dirty="0"/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2781300" y="5486400"/>
            <a:ext cx="1181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0" dirty="0" smtClean="0"/>
              <a:t>x=f(z)</a:t>
            </a:r>
            <a:endParaRPr lang="en-GB" sz="2400" b="0" dirty="0"/>
          </a:p>
        </p:txBody>
      </p:sp>
      <p:sp>
        <p:nvSpPr>
          <p:cNvPr id="21" name="Oval 20"/>
          <p:cNvSpPr/>
          <p:nvPr/>
        </p:nvSpPr>
        <p:spPr>
          <a:xfrm>
            <a:off x="1524000" y="3429000"/>
            <a:ext cx="685800" cy="685800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30" name="Arc 29"/>
          <p:cNvSpPr/>
          <p:nvPr/>
        </p:nvSpPr>
        <p:spPr>
          <a:xfrm>
            <a:off x="990600" y="5240362"/>
            <a:ext cx="1731818" cy="1244727"/>
          </a:xfrm>
          <a:prstGeom prst="arc">
            <a:avLst>
              <a:gd name="adj1" fmla="val 10289881"/>
              <a:gd name="adj2" fmla="val 499121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1411194" y="4174374"/>
            <a:ext cx="912800" cy="228600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533035" y="58674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33035" y="2971800"/>
            <a:ext cx="0" cy="2895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18747" y="3429000"/>
            <a:ext cx="457094" cy="24384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/>
          <p:cNvSpPr txBox="1">
            <a:spLocks/>
          </p:cNvSpPr>
          <p:nvPr/>
        </p:nvSpPr>
        <p:spPr>
          <a:xfrm>
            <a:off x="3771035" y="30480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1800" b="0" dirty="0" smtClean="0"/>
              <a:t>z</a:t>
            </a:r>
            <a:endParaRPr lang="en-GB" sz="2400" b="0" dirty="0"/>
          </a:p>
        </p:txBody>
      </p:sp>
      <p:sp>
        <p:nvSpPr>
          <p:cNvPr id="40" name="Oval 39"/>
          <p:cNvSpPr/>
          <p:nvPr/>
        </p:nvSpPr>
        <p:spPr>
          <a:xfrm>
            <a:off x="4190135" y="3429000"/>
            <a:ext cx="685800" cy="68580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1" name="Arc 40"/>
          <p:cNvSpPr/>
          <p:nvPr/>
        </p:nvSpPr>
        <p:spPr>
          <a:xfrm>
            <a:off x="3676652" y="5240362"/>
            <a:ext cx="1731818" cy="1244727"/>
          </a:xfrm>
          <a:prstGeom prst="arc">
            <a:avLst>
              <a:gd name="adj1" fmla="val 10197277"/>
              <a:gd name="adj2" fmla="val 649696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4077329" y="4174374"/>
            <a:ext cx="912800" cy="228600"/>
          </a:xfrm>
          <a:prstGeom prst="ellips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5448300" y="5486401"/>
            <a:ext cx="1181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0" dirty="0" smtClean="0"/>
              <a:t>x=f(z)</a:t>
            </a:r>
            <a:endParaRPr lang="en-GB" sz="2400" b="0" dirty="0"/>
          </a:p>
        </p:txBody>
      </p:sp>
      <p:sp>
        <p:nvSpPr>
          <p:cNvPr id="44" name="Freeform 43"/>
          <p:cNvSpPr/>
          <p:nvPr/>
        </p:nvSpPr>
        <p:spPr>
          <a:xfrm>
            <a:off x="4536084" y="3431569"/>
            <a:ext cx="874731" cy="2427032"/>
          </a:xfrm>
          <a:custGeom>
            <a:avLst/>
            <a:gdLst>
              <a:gd name="connsiteX0" fmla="*/ 164850 w 550613"/>
              <a:gd name="connsiteY0" fmla="*/ 0 h 2486025"/>
              <a:gd name="connsiteX1" fmla="*/ 493463 w 550613"/>
              <a:gd name="connsiteY1" fmla="*/ 357187 h 2486025"/>
              <a:gd name="connsiteX2" fmla="*/ 36263 w 550613"/>
              <a:gd name="connsiteY2" fmla="*/ 685800 h 2486025"/>
              <a:gd name="connsiteX3" fmla="*/ 79125 w 550613"/>
              <a:gd name="connsiteY3" fmla="*/ 871537 h 2486025"/>
              <a:gd name="connsiteX4" fmla="*/ 479175 w 550613"/>
              <a:gd name="connsiteY4" fmla="*/ 971550 h 2486025"/>
              <a:gd name="connsiteX5" fmla="*/ 164850 w 550613"/>
              <a:gd name="connsiteY5" fmla="*/ 1185862 h 2486025"/>
              <a:gd name="connsiteX6" fmla="*/ 264863 w 550613"/>
              <a:gd name="connsiteY6" fmla="*/ 1914525 h 2486025"/>
              <a:gd name="connsiteX7" fmla="*/ 550613 w 550613"/>
              <a:gd name="connsiteY7" fmla="*/ 2486025 h 2486025"/>
              <a:gd name="connsiteX0" fmla="*/ 97429 w 550613"/>
              <a:gd name="connsiteY0" fmla="*/ 0 h 2469170"/>
              <a:gd name="connsiteX1" fmla="*/ 493463 w 550613"/>
              <a:gd name="connsiteY1" fmla="*/ 340332 h 2469170"/>
              <a:gd name="connsiteX2" fmla="*/ 36263 w 550613"/>
              <a:gd name="connsiteY2" fmla="*/ 668945 h 2469170"/>
              <a:gd name="connsiteX3" fmla="*/ 79125 w 550613"/>
              <a:gd name="connsiteY3" fmla="*/ 854682 h 2469170"/>
              <a:gd name="connsiteX4" fmla="*/ 479175 w 550613"/>
              <a:gd name="connsiteY4" fmla="*/ 954695 h 2469170"/>
              <a:gd name="connsiteX5" fmla="*/ 164850 w 550613"/>
              <a:gd name="connsiteY5" fmla="*/ 1169007 h 2469170"/>
              <a:gd name="connsiteX6" fmla="*/ 264863 w 550613"/>
              <a:gd name="connsiteY6" fmla="*/ 1897670 h 2469170"/>
              <a:gd name="connsiteX7" fmla="*/ 550613 w 550613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66173"/>
              <a:gd name="connsiteY0" fmla="*/ 0 h 2469170"/>
              <a:gd name="connsiteX1" fmla="*/ 341255 w 466173"/>
              <a:gd name="connsiteY1" fmla="*/ 327691 h 2469170"/>
              <a:gd name="connsiteX2" fmla="*/ 120029 w 466173"/>
              <a:gd name="connsiteY2" fmla="*/ 660518 h 2469170"/>
              <a:gd name="connsiteX3" fmla="*/ 137608 w 466173"/>
              <a:gd name="connsiteY3" fmla="*/ 745122 h 2469170"/>
              <a:gd name="connsiteX4" fmla="*/ 466022 w 466173"/>
              <a:gd name="connsiteY4" fmla="*/ 853563 h 2469170"/>
              <a:gd name="connsiteX5" fmla="*/ 181194 w 466173"/>
              <a:gd name="connsiteY5" fmla="*/ 958315 h 2469170"/>
              <a:gd name="connsiteX6" fmla="*/ 167434 w 466173"/>
              <a:gd name="connsiteY6" fmla="*/ 1897670 h 2469170"/>
              <a:gd name="connsiteX7" fmla="*/ 453184 w 466173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057"/>
              <a:gd name="connsiteY0" fmla="*/ 0 h 2469170"/>
              <a:gd name="connsiteX1" fmla="*/ 341255 w 466057"/>
              <a:gd name="connsiteY1" fmla="*/ 327691 h 2469170"/>
              <a:gd name="connsiteX2" fmla="*/ 120029 w 466057"/>
              <a:gd name="connsiteY2" fmla="*/ 660518 h 2469170"/>
              <a:gd name="connsiteX3" fmla="*/ 137608 w 466057"/>
              <a:gd name="connsiteY3" fmla="*/ 745122 h 2469170"/>
              <a:gd name="connsiteX4" fmla="*/ 466022 w 466057"/>
              <a:gd name="connsiteY4" fmla="*/ 853563 h 2469170"/>
              <a:gd name="connsiteX5" fmla="*/ 181194 w 466057"/>
              <a:gd name="connsiteY5" fmla="*/ 958315 h 2469170"/>
              <a:gd name="connsiteX6" fmla="*/ 167434 w 466057"/>
              <a:gd name="connsiteY6" fmla="*/ 1897670 h 2469170"/>
              <a:gd name="connsiteX7" fmla="*/ 453184 w 466057"/>
              <a:gd name="connsiteY7" fmla="*/ 2469170 h 2469170"/>
              <a:gd name="connsiteX0" fmla="*/ 0 w 874566"/>
              <a:gd name="connsiteY0" fmla="*/ 0 h 2427032"/>
              <a:gd name="connsiteX1" fmla="*/ 341255 w 874566"/>
              <a:gd name="connsiteY1" fmla="*/ 327691 h 2427032"/>
              <a:gd name="connsiteX2" fmla="*/ 120029 w 874566"/>
              <a:gd name="connsiteY2" fmla="*/ 660518 h 2427032"/>
              <a:gd name="connsiteX3" fmla="*/ 137608 w 874566"/>
              <a:gd name="connsiteY3" fmla="*/ 745122 h 2427032"/>
              <a:gd name="connsiteX4" fmla="*/ 466022 w 874566"/>
              <a:gd name="connsiteY4" fmla="*/ 853563 h 2427032"/>
              <a:gd name="connsiteX5" fmla="*/ 181194 w 874566"/>
              <a:gd name="connsiteY5" fmla="*/ 958315 h 2427032"/>
              <a:gd name="connsiteX6" fmla="*/ 167434 w 874566"/>
              <a:gd name="connsiteY6" fmla="*/ 1897670 h 2427032"/>
              <a:gd name="connsiteX7" fmla="*/ 874566 w 874566"/>
              <a:gd name="connsiteY7" fmla="*/ 2427032 h 2427032"/>
              <a:gd name="connsiteX0" fmla="*/ 0 w 874631"/>
              <a:gd name="connsiteY0" fmla="*/ 0 h 2427032"/>
              <a:gd name="connsiteX1" fmla="*/ 341255 w 874631"/>
              <a:gd name="connsiteY1" fmla="*/ 327691 h 2427032"/>
              <a:gd name="connsiteX2" fmla="*/ 120029 w 874631"/>
              <a:gd name="connsiteY2" fmla="*/ 660518 h 2427032"/>
              <a:gd name="connsiteX3" fmla="*/ 137608 w 874631"/>
              <a:gd name="connsiteY3" fmla="*/ 745122 h 2427032"/>
              <a:gd name="connsiteX4" fmla="*/ 466022 w 874631"/>
              <a:gd name="connsiteY4" fmla="*/ 853563 h 2427032"/>
              <a:gd name="connsiteX5" fmla="*/ 181194 w 874631"/>
              <a:gd name="connsiteY5" fmla="*/ 958315 h 2427032"/>
              <a:gd name="connsiteX6" fmla="*/ 167434 w 874631"/>
              <a:gd name="connsiteY6" fmla="*/ 1897670 h 2427032"/>
              <a:gd name="connsiteX7" fmla="*/ 874566 w 874631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731"/>
              <a:gd name="connsiteY0" fmla="*/ 0 h 2427032"/>
              <a:gd name="connsiteX1" fmla="*/ 341255 w 874731"/>
              <a:gd name="connsiteY1" fmla="*/ 327691 h 2427032"/>
              <a:gd name="connsiteX2" fmla="*/ 120029 w 874731"/>
              <a:gd name="connsiteY2" fmla="*/ 660518 h 2427032"/>
              <a:gd name="connsiteX3" fmla="*/ 137608 w 874731"/>
              <a:gd name="connsiteY3" fmla="*/ 745122 h 2427032"/>
              <a:gd name="connsiteX4" fmla="*/ 466022 w 874731"/>
              <a:gd name="connsiteY4" fmla="*/ 853563 h 2427032"/>
              <a:gd name="connsiteX5" fmla="*/ 181194 w 874731"/>
              <a:gd name="connsiteY5" fmla="*/ 958315 h 2427032"/>
              <a:gd name="connsiteX6" fmla="*/ 344414 w 874731"/>
              <a:gd name="connsiteY6" fmla="*/ 1872387 h 2427032"/>
              <a:gd name="connsiteX7" fmla="*/ 874566 w 874731"/>
              <a:gd name="connsiteY7" fmla="*/ 2427032 h 2427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731" h="2427032">
                <a:moveTo>
                  <a:pt x="0" y="0"/>
                </a:moveTo>
                <a:cubicBezTo>
                  <a:pt x="196091" y="3456"/>
                  <a:pt x="338106" y="154397"/>
                  <a:pt x="341255" y="327691"/>
                </a:cubicBezTo>
                <a:cubicBezTo>
                  <a:pt x="344404" y="500985"/>
                  <a:pt x="239650" y="600076"/>
                  <a:pt x="120029" y="660518"/>
                </a:cubicBezTo>
                <a:cubicBezTo>
                  <a:pt x="126822" y="699891"/>
                  <a:pt x="127699" y="704521"/>
                  <a:pt x="137608" y="745122"/>
                </a:cubicBezTo>
                <a:cubicBezTo>
                  <a:pt x="240220" y="756226"/>
                  <a:pt x="462972" y="780106"/>
                  <a:pt x="466022" y="853563"/>
                </a:cubicBezTo>
                <a:cubicBezTo>
                  <a:pt x="469072" y="927020"/>
                  <a:pt x="275907" y="944423"/>
                  <a:pt x="181194" y="958315"/>
                </a:cubicBezTo>
                <a:cubicBezTo>
                  <a:pt x="212896" y="1149188"/>
                  <a:pt x="304701" y="1657098"/>
                  <a:pt x="344414" y="1872387"/>
                </a:cubicBezTo>
                <a:cubicBezTo>
                  <a:pt x="649598" y="1957048"/>
                  <a:pt x="881825" y="2173780"/>
                  <a:pt x="874566" y="242703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3835" y="2971800"/>
            <a:ext cx="0" cy="2895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/>
          <p:cNvSpPr txBox="1">
            <a:spLocks/>
          </p:cNvSpPr>
          <p:nvPr/>
        </p:nvSpPr>
        <p:spPr>
          <a:xfrm>
            <a:off x="6361835" y="30480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1800" b="0" dirty="0" smtClean="0"/>
              <a:t>z</a:t>
            </a:r>
            <a:endParaRPr lang="en-GB" sz="2400" b="0" dirty="0"/>
          </a:p>
        </p:txBody>
      </p:sp>
      <p:sp>
        <p:nvSpPr>
          <p:cNvPr id="51" name="Oval 50"/>
          <p:cNvSpPr/>
          <p:nvPr/>
        </p:nvSpPr>
        <p:spPr>
          <a:xfrm>
            <a:off x="6780935" y="3429000"/>
            <a:ext cx="685800" cy="6858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2" name="Arc 51"/>
          <p:cNvSpPr/>
          <p:nvPr/>
        </p:nvSpPr>
        <p:spPr>
          <a:xfrm>
            <a:off x="6267452" y="5240362"/>
            <a:ext cx="1731818" cy="1244727"/>
          </a:xfrm>
          <a:prstGeom prst="arc">
            <a:avLst>
              <a:gd name="adj1" fmla="val 10783112"/>
              <a:gd name="adj2" fmla="val 40073"/>
            </a:avLst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>
            <a:off x="6668129" y="4174374"/>
            <a:ext cx="9128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8039100" y="5486401"/>
            <a:ext cx="1181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b="0" dirty="0" smtClean="0"/>
              <a:t>x=f(z)</a:t>
            </a:r>
            <a:endParaRPr lang="en-GB" sz="2400" b="0" dirty="0"/>
          </a:p>
        </p:txBody>
      </p:sp>
      <p:sp>
        <p:nvSpPr>
          <p:cNvPr id="56" name="Freeform 55"/>
          <p:cNvSpPr/>
          <p:nvPr/>
        </p:nvSpPr>
        <p:spPr>
          <a:xfrm>
            <a:off x="7126269" y="3428999"/>
            <a:ext cx="466057" cy="2189391"/>
          </a:xfrm>
          <a:custGeom>
            <a:avLst/>
            <a:gdLst>
              <a:gd name="connsiteX0" fmla="*/ 164850 w 550613"/>
              <a:gd name="connsiteY0" fmla="*/ 0 h 2486025"/>
              <a:gd name="connsiteX1" fmla="*/ 493463 w 550613"/>
              <a:gd name="connsiteY1" fmla="*/ 357187 h 2486025"/>
              <a:gd name="connsiteX2" fmla="*/ 36263 w 550613"/>
              <a:gd name="connsiteY2" fmla="*/ 685800 h 2486025"/>
              <a:gd name="connsiteX3" fmla="*/ 79125 w 550613"/>
              <a:gd name="connsiteY3" fmla="*/ 871537 h 2486025"/>
              <a:gd name="connsiteX4" fmla="*/ 479175 w 550613"/>
              <a:gd name="connsiteY4" fmla="*/ 971550 h 2486025"/>
              <a:gd name="connsiteX5" fmla="*/ 164850 w 550613"/>
              <a:gd name="connsiteY5" fmla="*/ 1185862 h 2486025"/>
              <a:gd name="connsiteX6" fmla="*/ 264863 w 550613"/>
              <a:gd name="connsiteY6" fmla="*/ 1914525 h 2486025"/>
              <a:gd name="connsiteX7" fmla="*/ 550613 w 550613"/>
              <a:gd name="connsiteY7" fmla="*/ 2486025 h 2486025"/>
              <a:gd name="connsiteX0" fmla="*/ 97429 w 550613"/>
              <a:gd name="connsiteY0" fmla="*/ 0 h 2469170"/>
              <a:gd name="connsiteX1" fmla="*/ 493463 w 550613"/>
              <a:gd name="connsiteY1" fmla="*/ 340332 h 2469170"/>
              <a:gd name="connsiteX2" fmla="*/ 36263 w 550613"/>
              <a:gd name="connsiteY2" fmla="*/ 668945 h 2469170"/>
              <a:gd name="connsiteX3" fmla="*/ 79125 w 550613"/>
              <a:gd name="connsiteY3" fmla="*/ 854682 h 2469170"/>
              <a:gd name="connsiteX4" fmla="*/ 479175 w 550613"/>
              <a:gd name="connsiteY4" fmla="*/ 954695 h 2469170"/>
              <a:gd name="connsiteX5" fmla="*/ 164850 w 550613"/>
              <a:gd name="connsiteY5" fmla="*/ 1169007 h 2469170"/>
              <a:gd name="connsiteX6" fmla="*/ 264863 w 550613"/>
              <a:gd name="connsiteY6" fmla="*/ 1897670 h 2469170"/>
              <a:gd name="connsiteX7" fmla="*/ 550613 w 550613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66173"/>
              <a:gd name="connsiteY0" fmla="*/ 0 h 2469170"/>
              <a:gd name="connsiteX1" fmla="*/ 341255 w 466173"/>
              <a:gd name="connsiteY1" fmla="*/ 327691 h 2469170"/>
              <a:gd name="connsiteX2" fmla="*/ 120029 w 466173"/>
              <a:gd name="connsiteY2" fmla="*/ 660518 h 2469170"/>
              <a:gd name="connsiteX3" fmla="*/ 137608 w 466173"/>
              <a:gd name="connsiteY3" fmla="*/ 745122 h 2469170"/>
              <a:gd name="connsiteX4" fmla="*/ 466022 w 466173"/>
              <a:gd name="connsiteY4" fmla="*/ 853563 h 2469170"/>
              <a:gd name="connsiteX5" fmla="*/ 181194 w 466173"/>
              <a:gd name="connsiteY5" fmla="*/ 958315 h 2469170"/>
              <a:gd name="connsiteX6" fmla="*/ 167434 w 466173"/>
              <a:gd name="connsiteY6" fmla="*/ 1897670 h 2469170"/>
              <a:gd name="connsiteX7" fmla="*/ 453184 w 466173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057"/>
              <a:gd name="connsiteY0" fmla="*/ 0 h 2469170"/>
              <a:gd name="connsiteX1" fmla="*/ 341255 w 466057"/>
              <a:gd name="connsiteY1" fmla="*/ 327691 h 2469170"/>
              <a:gd name="connsiteX2" fmla="*/ 120029 w 466057"/>
              <a:gd name="connsiteY2" fmla="*/ 660518 h 2469170"/>
              <a:gd name="connsiteX3" fmla="*/ 137608 w 466057"/>
              <a:gd name="connsiteY3" fmla="*/ 745122 h 2469170"/>
              <a:gd name="connsiteX4" fmla="*/ 466022 w 466057"/>
              <a:gd name="connsiteY4" fmla="*/ 853563 h 2469170"/>
              <a:gd name="connsiteX5" fmla="*/ 181194 w 466057"/>
              <a:gd name="connsiteY5" fmla="*/ 958315 h 2469170"/>
              <a:gd name="connsiteX6" fmla="*/ 167434 w 466057"/>
              <a:gd name="connsiteY6" fmla="*/ 1897670 h 2469170"/>
              <a:gd name="connsiteX7" fmla="*/ 453184 w 466057"/>
              <a:gd name="connsiteY7" fmla="*/ 2469170 h 2469170"/>
              <a:gd name="connsiteX0" fmla="*/ 0 w 874566"/>
              <a:gd name="connsiteY0" fmla="*/ 0 h 2427032"/>
              <a:gd name="connsiteX1" fmla="*/ 341255 w 874566"/>
              <a:gd name="connsiteY1" fmla="*/ 327691 h 2427032"/>
              <a:gd name="connsiteX2" fmla="*/ 120029 w 874566"/>
              <a:gd name="connsiteY2" fmla="*/ 660518 h 2427032"/>
              <a:gd name="connsiteX3" fmla="*/ 137608 w 874566"/>
              <a:gd name="connsiteY3" fmla="*/ 745122 h 2427032"/>
              <a:gd name="connsiteX4" fmla="*/ 466022 w 874566"/>
              <a:gd name="connsiteY4" fmla="*/ 853563 h 2427032"/>
              <a:gd name="connsiteX5" fmla="*/ 181194 w 874566"/>
              <a:gd name="connsiteY5" fmla="*/ 958315 h 2427032"/>
              <a:gd name="connsiteX6" fmla="*/ 167434 w 874566"/>
              <a:gd name="connsiteY6" fmla="*/ 1897670 h 2427032"/>
              <a:gd name="connsiteX7" fmla="*/ 874566 w 874566"/>
              <a:gd name="connsiteY7" fmla="*/ 2427032 h 2427032"/>
              <a:gd name="connsiteX0" fmla="*/ 0 w 874631"/>
              <a:gd name="connsiteY0" fmla="*/ 0 h 2427032"/>
              <a:gd name="connsiteX1" fmla="*/ 341255 w 874631"/>
              <a:gd name="connsiteY1" fmla="*/ 327691 h 2427032"/>
              <a:gd name="connsiteX2" fmla="*/ 120029 w 874631"/>
              <a:gd name="connsiteY2" fmla="*/ 660518 h 2427032"/>
              <a:gd name="connsiteX3" fmla="*/ 137608 w 874631"/>
              <a:gd name="connsiteY3" fmla="*/ 745122 h 2427032"/>
              <a:gd name="connsiteX4" fmla="*/ 466022 w 874631"/>
              <a:gd name="connsiteY4" fmla="*/ 853563 h 2427032"/>
              <a:gd name="connsiteX5" fmla="*/ 181194 w 874631"/>
              <a:gd name="connsiteY5" fmla="*/ 958315 h 2427032"/>
              <a:gd name="connsiteX6" fmla="*/ 167434 w 874631"/>
              <a:gd name="connsiteY6" fmla="*/ 1897670 h 2427032"/>
              <a:gd name="connsiteX7" fmla="*/ 874566 w 874631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731"/>
              <a:gd name="connsiteY0" fmla="*/ 0 h 2427032"/>
              <a:gd name="connsiteX1" fmla="*/ 341255 w 874731"/>
              <a:gd name="connsiteY1" fmla="*/ 327691 h 2427032"/>
              <a:gd name="connsiteX2" fmla="*/ 120029 w 874731"/>
              <a:gd name="connsiteY2" fmla="*/ 660518 h 2427032"/>
              <a:gd name="connsiteX3" fmla="*/ 137608 w 874731"/>
              <a:gd name="connsiteY3" fmla="*/ 745122 h 2427032"/>
              <a:gd name="connsiteX4" fmla="*/ 466022 w 874731"/>
              <a:gd name="connsiteY4" fmla="*/ 853563 h 2427032"/>
              <a:gd name="connsiteX5" fmla="*/ 181194 w 874731"/>
              <a:gd name="connsiteY5" fmla="*/ 958315 h 2427032"/>
              <a:gd name="connsiteX6" fmla="*/ 344414 w 874731"/>
              <a:gd name="connsiteY6" fmla="*/ 1872387 h 2427032"/>
              <a:gd name="connsiteX7" fmla="*/ 874566 w 874731"/>
              <a:gd name="connsiteY7" fmla="*/ 2427032 h 2427032"/>
              <a:gd name="connsiteX0" fmla="*/ 0 w 466057"/>
              <a:gd name="connsiteY0" fmla="*/ 0 h 2189391"/>
              <a:gd name="connsiteX1" fmla="*/ 341255 w 466057"/>
              <a:gd name="connsiteY1" fmla="*/ 327691 h 2189391"/>
              <a:gd name="connsiteX2" fmla="*/ 120029 w 466057"/>
              <a:gd name="connsiteY2" fmla="*/ 660518 h 2189391"/>
              <a:gd name="connsiteX3" fmla="*/ 137608 w 466057"/>
              <a:gd name="connsiteY3" fmla="*/ 745122 h 2189391"/>
              <a:gd name="connsiteX4" fmla="*/ 466022 w 466057"/>
              <a:gd name="connsiteY4" fmla="*/ 853563 h 2189391"/>
              <a:gd name="connsiteX5" fmla="*/ 181194 w 466057"/>
              <a:gd name="connsiteY5" fmla="*/ 958315 h 2189391"/>
              <a:gd name="connsiteX6" fmla="*/ 344414 w 466057"/>
              <a:gd name="connsiteY6" fmla="*/ 1872387 h 2189391"/>
              <a:gd name="connsiteX7" fmla="*/ 1494 w 466057"/>
              <a:gd name="connsiteY7" fmla="*/ 2189391 h 2189391"/>
              <a:gd name="connsiteX0" fmla="*/ 0 w 466057"/>
              <a:gd name="connsiteY0" fmla="*/ 0 h 2189391"/>
              <a:gd name="connsiteX1" fmla="*/ 341255 w 466057"/>
              <a:gd name="connsiteY1" fmla="*/ 327691 h 2189391"/>
              <a:gd name="connsiteX2" fmla="*/ 120029 w 466057"/>
              <a:gd name="connsiteY2" fmla="*/ 660518 h 2189391"/>
              <a:gd name="connsiteX3" fmla="*/ 137608 w 466057"/>
              <a:gd name="connsiteY3" fmla="*/ 745122 h 2189391"/>
              <a:gd name="connsiteX4" fmla="*/ 466022 w 466057"/>
              <a:gd name="connsiteY4" fmla="*/ 853563 h 2189391"/>
              <a:gd name="connsiteX5" fmla="*/ 181194 w 466057"/>
              <a:gd name="connsiteY5" fmla="*/ 958315 h 2189391"/>
              <a:gd name="connsiteX6" fmla="*/ 344414 w 466057"/>
              <a:gd name="connsiteY6" fmla="*/ 1872387 h 2189391"/>
              <a:gd name="connsiteX7" fmla="*/ 1494 w 466057"/>
              <a:gd name="connsiteY7" fmla="*/ 2189391 h 2189391"/>
              <a:gd name="connsiteX8" fmla="*/ 0 w 466057"/>
              <a:gd name="connsiteY8" fmla="*/ 0 h 218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057" h="2189391">
                <a:moveTo>
                  <a:pt x="0" y="0"/>
                </a:moveTo>
                <a:cubicBezTo>
                  <a:pt x="196091" y="3456"/>
                  <a:pt x="338106" y="154397"/>
                  <a:pt x="341255" y="327691"/>
                </a:cubicBezTo>
                <a:cubicBezTo>
                  <a:pt x="344404" y="500985"/>
                  <a:pt x="239650" y="600076"/>
                  <a:pt x="120029" y="660518"/>
                </a:cubicBezTo>
                <a:cubicBezTo>
                  <a:pt x="126822" y="699891"/>
                  <a:pt x="127699" y="704521"/>
                  <a:pt x="137608" y="745122"/>
                </a:cubicBezTo>
                <a:cubicBezTo>
                  <a:pt x="240220" y="756226"/>
                  <a:pt x="462972" y="780106"/>
                  <a:pt x="466022" y="853563"/>
                </a:cubicBezTo>
                <a:cubicBezTo>
                  <a:pt x="469072" y="927020"/>
                  <a:pt x="275907" y="944423"/>
                  <a:pt x="181194" y="958315"/>
                </a:cubicBezTo>
                <a:cubicBezTo>
                  <a:pt x="212896" y="1149188"/>
                  <a:pt x="304701" y="1657098"/>
                  <a:pt x="344414" y="1872387"/>
                </a:cubicBezTo>
                <a:cubicBezTo>
                  <a:pt x="649598" y="1957048"/>
                  <a:pt x="8753" y="1936139"/>
                  <a:pt x="1494" y="218939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 flipH="1">
            <a:off x="6660396" y="3429000"/>
            <a:ext cx="466057" cy="2189391"/>
          </a:xfrm>
          <a:custGeom>
            <a:avLst/>
            <a:gdLst>
              <a:gd name="connsiteX0" fmla="*/ 164850 w 550613"/>
              <a:gd name="connsiteY0" fmla="*/ 0 h 2486025"/>
              <a:gd name="connsiteX1" fmla="*/ 493463 w 550613"/>
              <a:gd name="connsiteY1" fmla="*/ 357187 h 2486025"/>
              <a:gd name="connsiteX2" fmla="*/ 36263 w 550613"/>
              <a:gd name="connsiteY2" fmla="*/ 685800 h 2486025"/>
              <a:gd name="connsiteX3" fmla="*/ 79125 w 550613"/>
              <a:gd name="connsiteY3" fmla="*/ 871537 h 2486025"/>
              <a:gd name="connsiteX4" fmla="*/ 479175 w 550613"/>
              <a:gd name="connsiteY4" fmla="*/ 971550 h 2486025"/>
              <a:gd name="connsiteX5" fmla="*/ 164850 w 550613"/>
              <a:gd name="connsiteY5" fmla="*/ 1185862 h 2486025"/>
              <a:gd name="connsiteX6" fmla="*/ 264863 w 550613"/>
              <a:gd name="connsiteY6" fmla="*/ 1914525 h 2486025"/>
              <a:gd name="connsiteX7" fmla="*/ 550613 w 550613"/>
              <a:gd name="connsiteY7" fmla="*/ 2486025 h 2486025"/>
              <a:gd name="connsiteX0" fmla="*/ 97429 w 550613"/>
              <a:gd name="connsiteY0" fmla="*/ 0 h 2469170"/>
              <a:gd name="connsiteX1" fmla="*/ 493463 w 550613"/>
              <a:gd name="connsiteY1" fmla="*/ 340332 h 2469170"/>
              <a:gd name="connsiteX2" fmla="*/ 36263 w 550613"/>
              <a:gd name="connsiteY2" fmla="*/ 668945 h 2469170"/>
              <a:gd name="connsiteX3" fmla="*/ 79125 w 550613"/>
              <a:gd name="connsiteY3" fmla="*/ 854682 h 2469170"/>
              <a:gd name="connsiteX4" fmla="*/ 479175 w 550613"/>
              <a:gd name="connsiteY4" fmla="*/ 954695 h 2469170"/>
              <a:gd name="connsiteX5" fmla="*/ 164850 w 550613"/>
              <a:gd name="connsiteY5" fmla="*/ 1169007 h 2469170"/>
              <a:gd name="connsiteX6" fmla="*/ 264863 w 550613"/>
              <a:gd name="connsiteY6" fmla="*/ 1897670 h 2469170"/>
              <a:gd name="connsiteX7" fmla="*/ 550613 w 550613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28053 w 481237"/>
              <a:gd name="connsiteY0" fmla="*/ 0 h 2469170"/>
              <a:gd name="connsiteX1" fmla="*/ 424087 w 481237"/>
              <a:gd name="connsiteY1" fmla="*/ 340332 h 2469170"/>
              <a:gd name="connsiteX2" fmla="*/ 148082 w 481237"/>
              <a:gd name="connsiteY2" fmla="*/ 660518 h 2469170"/>
              <a:gd name="connsiteX3" fmla="*/ 9749 w 481237"/>
              <a:gd name="connsiteY3" fmla="*/ 854682 h 2469170"/>
              <a:gd name="connsiteX4" fmla="*/ 409799 w 481237"/>
              <a:gd name="connsiteY4" fmla="*/ 954695 h 2469170"/>
              <a:gd name="connsiteX5" fmla="*/ 95474 w 481237"/>
              <a:gd name="connsiteY5" fmla="*/ 1169007 h 2469170"/>
              <a:gd name="connsiteX6" fmla="*/ 195487 w 481237"/>
              <a:gd name="connsiteY6" fmla="*/ 1897670 h 2469170"/>
              <a:gd name="connsiteX7" fmla="*/ 481237 w 481237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96034 w 453184"/>
              <a:gd name="connsiteY1" fmla="*/ 340332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19263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67421 w 453184"/>
              <a:gd name="connsiteY5" fmla="*/ 1169007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53184"/>
              <a:gd name="connsiteY0" fmla="*/ 0 h 2469170"/>
              <a:gd name="connsiteX1" fmla="*/ 341255 w 453184"/>
              <a:gd name="connsiteY1" fmla="*/ 327691 h 2469170"/>
              <a:gd name="connsiteX2" fmla="*/ 120029 w 453184"/>
              <a:gd name="connsiteY2" fmla="*/ 660518 h 2469170"/>
              <a:gd name="connsiteX3" fmla="*/ 137608 w 453184"/>
              <a:gd name="connsiteY3" fmla="*/ 745122 h 2469170"/>
              <a:gd name="connsiteX4" fmla="*/ 381746 w 453184"/>
              <a:gd name="connsiteY4" fmla="*/ 954695 h 2469170"/>
              <a:gd name="connsiteX5" fmla="*/ 181194 w 453184"/>
              <a:gd name="connsiteY5" fmla="*/ 958315 h 2469170"/>
              <a:gd name="connsiteX6" fmla="*/ 167434 w 453184"/>
              <a:gd name="connsiteY6" fmla="*/ 1897670 h 2469170"/>
              <a:gd name="connsiteX7" fmla="*/ 453184 w 453184"/>
              <a:gd name="connsiteY7" fmla="*/ 2469170 h 2469170"/>
              <a:gd name="connsiteX0" fmla="*/ 0 w 466173"/>
              <a:gd name="connsiteY0" fmla="*/ 0 h 2469170"/>
              <a:gd name="connsiteX1" fmla="*/ 341255 w 466173"/>
              <a:gd name="connsiteY1" fmla="*/ 327691 h 2469170"/>
              <a:gd name="connsiteX2" fmla="*/ 120029 w 466173"/>
              <a:gd name="connsiteY2" fmla="*/ 660518 h 2469170"/>
              <a:gd name="connsiteX3" fmla="*/ 137608 w 466173"/>
              <a:gd name="connsiteY3" fmla="*/ 745122 h 2469170"/>
              <a:gd name="connsiteX4" fmla="*/ 466022 w 466173"/>
              <a:gd name="connsiteY4" fmla="*/ 853563 h 2469170"/>
              <a:gd name="connsiteX5" fmla="*/ 181194 w 466173"/>
              <a:gd name="connsiteY5" fmla="*/ 958315 h 2469170"/>
              <a:gd name="connsiteX6" fmla="*/ 167434 w 466173"/>
              <a:gd name="connsiteY6" fmla="*/ 1897670 h 2469170"/>
              <a:gd name="connsiteX7" fmla="*/ 453184 w 466173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217"/>
              <a:gd name="connsiteY0" fmla="*/ 0 h 2469170"/>
              <a:gd name="connsiteX1" fmla="*/ 341255 w 466217"/>
              <a:gd name="connsiteY1" fmla="*/ 327691 h 2469170"/>
              <a:gd name="connsiteX2" fmla="*/ 120029 w 466217"/>
              <a:gd name="connsiteY2" fmla="*/ 660518 h 2469170"/>
              <a:gd name="connsiteX3" fmla="*/ 137608 w 466217"/>
              <a:gd name="connsiteY3" fmla="*/ 745122 h 2469170"/>
              <a:gd name="connsiteX4" fmla="*/ 466022 w 466217"/>
              <a:gd name="connsiteY4" fmla="*/ 853563 h 2469170"/>
              <a:gd name="connsiteX5" fmla="*/ 181194 w 466217"/>
              <a:gd name="connsiteY5" fmla="*/ 958315 h 2469170"/>
              <a:gd name="connsiteX6" fmla="*/ 167434 w 466217"/>
              <a:gd name="connsiteY6" fmla="*/ 1897670 h 2469170"/>
              <a:gd name="connsiteX7" fmla="*/ 453184 w 466217"/>
              <a:gd name="connsiteY7" fmla="*/ 2469170 h 2469170"/>
              <a:gd name="connsiteX0" fmla="*/ 0 w 466057"/>
              <a:gd name="connsiteY0" fmla="*/ 0 h 2469170"/>
              <a:gd name="connsiteX1" fmla="*/ 341255 w 466057"/>
              <a:gd name="connsiteY1" fmla="*/ 327691 h 2469170"/>
              <a:gd name="connsiteX2" fmla="*/ 120029 w 466057"/>
              <a:gd name="connsiteY2" fmla="*/ 660518 h 2469170"/>
              <a:gd name="connsiteX3" fmla="*/ 137608 w 466057"/>
              <a:gd name="connsiteY3" fmla="*/ 745122 h 2469170"/>
              <a:gd name="connsiteX4" fmla="*/ 466022 w 466057"/>
              <a:gd name="connsiteY4" fmla="*/ 853563 h 2469170"/>
              <a:gd name="connsiteX5" fmla="*/ 181194 w 466057"/>
              <a:gd name="connsiteY5" fmla="*/ 958315 h 2469170"/>
              <a:gd name="connsiteX6" fmla="*/ 167434 w 466057"/>
              <a:gd name="connsiteY6" fmla="*/ 1897670 h 2469170"/>
              <a:gd name="connsiteX7" fmla="*/ 453184 w 466057"/>
              <a:gd name="connsiteY7" fmla="*/ 2469170 h 2469170"/>
              <a:gd name="connsiteX0" fmla="*/ 0 w 874566"/>
              <a:gd name="connsiteY0" fmla="*/ 0 h 2427032"/>
              <a:gd name="connsiteX1" fmla="*/ 341255 w 874566"/>
              <a:gd name="connsiteY1" fmla="*/ 327691 h 2427032"/>
              <a:gd name="connsiteX2" fmla="*/ 120029 w 874566"/>
              <a:gd name="connsiteY2" fmla="*/ 660518 h 2427032"/>
              <a:gd name="connsiteX3" fmla="*/ 137608 w 874566"/>
              <a:gd name="connsiteY3" fmla="*/ 745122 h 2427032"/>
              <a:gd name="connsiteX4" fmla="*/ 466022 w 874566"/>
              <a:gd name="connsiteY4" fmla="*/ 853563 h 2427032"/>
              <a:gd name="connsiteX5" fmla="*/ 181194 w 874566"/>
              <a:gd name="connsiteY5" fmla="*/ 958315 h 2427032"/>
              <a:gd name="connsiteX6" fmla="*/ 167434 w 874566"/>
              <a:gd name="connsiteY6" fmla="*/ 1897670 h 2427032"/>
              <a:gd name="connsiteX7" fmla="*/ 874566 w 874566"/>
              <a:gd name="connsiteY7" fmla="*/ 2427032 h 2427032"/>
              <a:gd name="connsiteX0" fmla="*/ 0 w 874631"/>
              <a:gd name="connsiteY0" fmla="*/ 0 h 2427032"/>
              <a:gd name="connsiteX1" fmla="*/ 341255 w 874631"/>
              <a:gd name="connsiteY1" fmla="*/ 327691 h 2427032"/>
              <a:gd name="connsiteX2" fmla="*/ 120029 w 874631"/>
              <a:gd name="connsiteY2" fmla="*/ 660518 h 2427032"/>
              <a:gd name="connsiteX3" fmla="*/ 137608 w 874631"/>
              <a:gd name="connsiteY3" fmla="*/ 745122 h 2427032"/>
              <a:gd name="connsiteX4" fmla="*/ 466022 w 874631"/>
              <a:gd name="connsiteY4" fmla="*/ 853563 h 2427032"/>
              <a:gd name="connsiteX5" fmla="*/ 181194 w 874631"/>
              <a:gd name="connsiteY5" fmla="*/ 958315 h 2427032"/>
              <a:gd name="connsiteX6" fmla="*/ 167434 w 874631"/>
              <a:gd name="connsiteY6" fmla="*/ 1897670 h 2427032"/>
              <a:gd name="connsiteX7" fmla="*/ 874566 w 874631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658"/>
              <a:gd name="connsiteY0" fmla="*/ 0 h 2427032"/>
              <a:gd name="connsiteX1" fmla="*/ 341255 w 874658"/>
              <a:gd name="connsiteY1" fmla="*/ 327691 h 2427032"/>
              <a:gd name="connsiteX2" fmla="*/ 120029 w 874658"/>
              <a:gd name="connsiteY2" fmla="*/ 660518 h 2427032"/>
              <a:gd name="connsiteX3" fmla="*/ 137608 w 874658"/>
              <a:gd name="connsiteY3" fmla="*/ 745122 h 2427032"/>
              <a:gd name="connsiteX4" fmla="*/ 466022 w 874658"/>
              <a:gd name="connsiteY4" fmla="*/ 853563 h 2427032"/>
              <a:gd name="connsiteX5" fmla="*/ 181194 w 874658"/>
              <a:gd name="connsiteY5" fmla="*/ 958315 h 2427032"/>
              <a:gd name="connsiteX6" fmla="*/ 344414 w 874658"/>
              <a:gd name="connsiteY6" fmla="*/ 1872387 h 2427032"/>
              <a:gd name="connsiteX7" fmla="*/ 874566 w 874658"/>
              <a:gd name="connsiteY7" fmla="*/ 2427032 h 2427032"/>
              <a:gd name="connsiteX0" fmla="*/ 0 w 874731"/>
              <a:gd name="connsiteY0" fmla="*/ 0 h 2427032"/>
              <a:gd name="connsiteX1" fmla="*/ 341255 w 874731"/>
              <a:gd name="connsiteY1" fmla="*/ 327691 h 2427032"/>
              <a:gd name="connsiteX2" fmla="*/ 120029 w 874731"/>
              <a:gd name="connsiteY2" fmla="*/ 660518 h 2427032"/>
              <a:gd name="connsiteX3" fmla="*/ 137608 w 874731"/>
              <a:gd name="connsiteY3" fmla="*/ 745122 h 2427032"/>
              <a:gd name="connsiteX4" fmla="*/ 466022 w 874731"/>
              <a:gd name="connsiteY4" fmla="*/ 853563 h 2427032"/>
              <a:gd name="connsiteX5" fmla="*/ 181194 w 874731"/>
              <a:gd name="connsiteY5" fmla="*/ 958315 h 2427032"/>
              <a:gd name="connsiteX6" fmla="*/ 344414 w 874731"/>
              <a:gd name="connsiteY6" fmla="*/ 1872387 h 2427032"/>
              <a:gd name="connsiteX7" fmla="*/ 874566 w 874731"/>
              <a:gd name="connsiteY7" fmla="*/ 2427032 h 2427032"/>
              <a:gd name="connsiteX0" fmla="*/ 0 w 466057"/>
              <a:gd name="connsiteY0" fmla="*/ 0 h 2189391"/>
              <a:gd name="connsiteX1" fmla="*/ 341255 w 466057"/>
              <a:gd name="connsiteY1" fmla="*/ 327691 h 2189391"/>
              <a:gd name="connsiteX2" fmla="*/ 120029 w 466057"/>
              <a:gd name="connsiteY2" fmla="*/ 660518 h 2189391"/>
              <a:gd name="connsiteX3" fmla="*/ 137608 w 466057"/>
              <a:gd name="connsiteY3" fmla="*/ 745122 h 2189391"/>
              <a:gd name="connsiteX4" fmla="*/ 466022 w 466057"/>
              <a:gd name="connsiteY4" fmla="*/ 853563 h 2189391"/>
              <a:gd name="connsiteX5" fmla="*/ 181194 w 466057"/>
              <a:gd name="connsiteY5" fmla="*/ 958315 h 2189391"/>
              <a:gd name="connsiteX6" fmla="*/ 344414 w 466057"/>
              <a:gd name="connsiteY6" fmla="*/ 1872387 h 2189391"/>
              <a:gd name="connsiteX7" fmla="*/ 1494 w 466057"/>
              <a:gd name="connsiteY7" fmla="*/ 2189391 h 2189391"/>
              <a:gd name="connsiteX0" fmla="*/ 0 w 466057"/>
              <a:gd name="connsiteY0" fmla="*/ 0 h 2189391"/>
              <a:gd name="connsiteX1" fmla="*/ 341255 w 466057"/>
              <a:gd name="connsiteY1" fmla="*/ 327691 h 2189391"/>
              <a:gd name="connsiteX2" fmla="*/ 120029 w 466057"/>
              <a:gd name="connsiteY2" fmla="*/ 660518 h 2189391"/>
              <a:gd name="connsiteX3" fmla="*/ 137608 w 466057"/>
              <a:gd name="connsiteY3" fmla="*/ 745122 h 2189391"/>
              <a:gd name="connsiteX4" fmla="*/ 466022 w 466057"/>
              <a:gd name="connsiteY4" fmla="*/ 853563 h 2189391"/>
              <a:gd name="connsiteX5" fmla="*/ 181194 w 466057"/>
              <a:gd name="connsiteY5" fmla="*/ 958315 h 2189391"/>
              <a:gd name="connsiteX6" fmla="*/ 344414 w 466057"/>
              <a:gd name="connsiteY6" fmla="*/ 1872387 h 2189391"/>
              <a:gd name="connsiteX7" fmla="*/ 1494 w 466057"/>
              <a:gd name="connsiteY7" fmla="*/ 2189391 h 2189391"/>
              <a:gd name="connsiteX8" fmla="*/ 0 w 466057"/>
              <a:gd name="connsiteY8" fmla="*/ 0 h 218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057" h="2189391">
                <a:moveTo>
                  <a:pt x="0" y="0"/>
                </a:moveTo>
                <a:cubicBezTo>
                  <a:pt x="196091" y="3456"/>
                  <a:pt x="338106" y="154397"/>
                  <a:pt x="341255" y="327691"/>
                </a:cubicBezTo>
                <a:cubicBezTo>
                  <a:pt x="344404" y="500985"/>
                  <a:pt x="239650" y="600076"/>
                  <a:pt x="120029" y="660518"/>
                </a:cubicBezTo>
                <a:cubicBezTo>
                  <a:pt x="126822" y="699891"/>
                  <a:pt x="127699" y="704521"/>
                  <a:pt x="137608" y="745122"/>
                </a:cubicBezTo>
                <a:cubicBezTo>
                  <a:pt x="240220" y="756226"/>
                  <a:pt x="462972" y="780106"/>
                  <a:pt x="466022" y="853563"/>
                </a:cubicBezTo>
                <a:cubicBezTo>
                  <a:pt x="469072" y="927020"/>
                  <a:pt x="275907" y="944423"/>
                  <a:pt x="181194" y="958315"/>
                </a:cubicBezTo>
                <a:cubicBezTo>
                  <a:pt x="212896" y="1149188"/>
                  <a:pt x="304701" y="1657098"/>
                  <a:pt x="344414" y="1872387"/>
                </a:cubicBezTo>
                <a:cubicBezTo>
                  <a:pt x="649598" y="1957048"/>
                  <a:pt x="8753" y="1936139"/>
                  <a:pt x="1494" y="218939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23835" y="58674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Плажна топка</a:t>
            </a:r>
          </a:p>
          <a:p>
            <a:pPr lvl="1"/>
            <a:r>
              <a:rPr lang="bg-BG" dirty="0" smtClean="0"/>
              <a:t>Всеки фрагмент е един от 8-те квадранта</a:t>
            </a:r>
          </a:p>
          <a:p>
            <a:pPr lvl="1"/>
            <a:r>
              <a:rPr lang="bg-BG" dirty="0" smtClean="0"/>
              <a:t>Ограничава се от 4 равнини – три координатни равнини и една равнина за капачката</a:t>
            </a:r>
          </a:p>
          <a:p>
            <a:pPr lvl="1"/>
            <a:r>
              <a:rPr lang="bg-BG" dirty="0" smtClean="0"/>
              <a:t>Рисува се сфера 10 пъти с различни цветове и изрязвания</a:t>
            </a:r>
          </a:p>
          <a:p>
            <a:pPr lvl="1"/>
            <a:r>
              <a:rPr lang="bg-BG" dirty="0" smtClean="0"/>
              <a:t>Тези 10 парчета се сглобяват в цяла топка</a:t>
            </a:r>
            <a:endParaRPr lang="bg-BG" sz="2400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22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Звездата на Смъртта</a:t>
                </a:r>
              </a:p>
              <a:p>
                <a:pPr lvl="1"/>
                <a:r>
                  <a:rPr lang="bg-BG" dirty="0" smtClean="0"/>
                  <a:t>Формата е чрез две сфери</a:t>
                </a:r>
                <a:r>
                  <a:rPr lang="en-US" smtClean="0"/>
                  <a:t>,</a:t>
                </a:r>
                <a:r>
                  <a:rPr lang="bg-BG" smtClean="0"/>
                  <a:t> </a:t>
                </a:r>
                <a:r>
                  <a:rPr lang="bg-BG" dirty="0" smtClean="0"/>
                  <a:t>изрязани по равнината, която минава през сечението им</a:t>
                </a:r>
              </a:p>
              <a:p>
                <a:pPr lvl="1"/>
                <a:r>
                  <a:rPr lang="bg-BG" dirty="0" smtClean="0"/>
                  <a:t>Вдлъбнатината трябва да е осветена отвътре, в </a:t>
                </a:r>
                <a:r>
                  <a:rPr lang="bg-BG" dirty="0" err="1" smtClean="0"/>
                  <a:t>шейдъра</a:t>
                </a:r>
                <a:r>
                  <a:rPr lang="bg-BG" dirty="0" smtClean="0"/>
                  <a:t> добавяме параметър за знака на нормалните вектори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365760" lvl="1" indent="0">
                  <a:buNone/>
                  <a:tabLst>
                    <a:tab pos="33147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𝑂𝐴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𝑂𝐵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𝑂𝐵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𝑂𝐵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5481637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28800" y="3995737"/>
            <a:ext cx="0" cy="20955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 txBox="1">
            <a:spLocks/>
          </p:cNvSpPr>
          <p:nvPr/>
        </p:nvSpPr>
        <p:spPr>
          <a:xfrm>
            <a:off x="1104900" y="4033837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/>
            <a:r>
              <a:rPr lang="en-US" sz="1800" b="0" dirty="0" smtClean="0"/>
              <a:t>z</a:t>
            </a:r>
            <a:endParaRPr lang="en-GB" sz="2400" b="0" dirty="0"/>
          </a:p>
        </p:txBody>
      </p:sp>
      <p:sp>
        <p:nvSpPr>
          <p:cNvPr id="8" name="Oval 7"/>
          <p:cNvSpPr/>
          <p:nvPr/>
        </p:nvSpPr>
        <p:spPr>
          <a:xfrm>
            <a:off x="919160" y="4567237"/>
            <a:ext cx="1833563" cy="1833563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2362200" y="4811469"/>
            <a:ext cx="1343024" cy="1343024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40934" y="4908811"/>
            <a:ext cx="419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sz="1800" b="0" dirty="0" smtClean="0"/>
              <a:t>R</a:t>
            </a:r>
            <a:endParaRPr lang="en-GB" sz="2400" b="0" dirty="0"/>
          </a:p>
        </p:txBody>
      </p:sp>
      <p:sp>
        <p:nvSpPr>
          <p:cNvPr id="11" name="Freeform 10"/>
          <p:cNvSpPr/>
          <p:nvPr/>
        </p:nvSpPr>
        <p:spPr>
          <a:xfrm>
            <a:off x="1828799" y="4975592"/>
            <a:ext cx="1215293" cy="515815"/>
          </a:xfrm>
          <a:custGeom>
            <a:avLst/>
            <a:gdLst>
              <a:gd name="connsiteX0" fmla="*/ 636954 w 636954"/>
              <a:gd name="connsiteY0" fmla="*/ 254000 h 254000"/>
              <a:gd name="connsiteX1" fmla="*/ 289169 w 636954"/>
              <a:gd name="connsiteY1" fmla="*/ 0 h 254000"/>
              <a:gd name="connsiteX2" fmla="*/ 0 w 636954"/>
              <a:gd name="connsiteY2" fmla="*/ 160215 h 254000"/>
              <a:gd name="connsiteX0" fmla="*/ 425939 w 425939"/>
              <a:gd name="connsiteY0" fmla="*/ 1031631 h 1031631"/>
              <a:gd name="connsiteX1" fmla="*/ 289169 w 425939"/>
              <a:gd name="connsiteY1" fmla="*/ 0 h 1031631"/>
              <a:gd name="connsiteX2" fmla="*/ 0 w 425939"/>
              <a:gd name="connsiteY2" fmla="*/ 160215 h 1031631"/>
              <a:gd name="connsiteX0" fmla="*/ 1215293 w 1215293"/>
              <a:gd name="connsiteY0" fmla="*/ 1031631 h 1035538"/>
              <a:gd name="connsiteX1" fmla="*/ 1078523 w 1215293"/>
              <a:gd name="connsiteY1" fmla="*/ 0 h 1035538"/>
              <a:gd name="connsiteX2" fmla="*/ 0 w 1215293"/>
              <a:gd name="connsiteY2" fmla="*/ 1035538 h 1035538"/>
              <a:gd name="connsiteX0" fmla="*/ 1215293 w 1215293"/>
              <a:gd name="connsiteY0" fmla="*/ 511908 h 515815"/>
              <a:gd name="connsiteX1" fmla="*/ 769815 w 1215293"/>
              <a:gd name="connsiteY1" fmla="*/ 0 h 515815"/>
              <a:gd name="connsiteX2" fmla="*/ 0 w 1215293"/>
              <a:gd name="connsiteY2" fmla="*/ 515815 h 51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293" h="515815">
                <a:moveTo>
                  <a:pt x="1215293" y="511908"/>
                </a:moveTo>
                <a:lnTo>
                  <a:pt x="769815" y="0"/>
                </a:lnTo>
                <a:lnTo>
                  <a:pt x="0" y="515815"/>
                </a:ln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485900" y="5481637"/>
            <a:ext cx="419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sz="1800" b="0" dirty="0" smtClean="0"/>
              <a:t>O</a:t>
            </a:r>
            <a:endParaRPr lang="en-GB" sz="2400" b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90800" y="3657600"/>
            <a:ext cx="0" cy="27432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57512" y="5407818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1752599" y="5407818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2514600" y="5415207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2716332" y="4908811"/>
            <a:ext cx="419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sz="1800" b="0" dirty="0" smtClean="0"/>
              <a:t>r</a:t>
            </a:r>
            <a:endParaRPr lang="en-GB" sz="2400" b="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386012" y="5524501"/>
            <a:ext cx="419100" cy="3810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sz="1800" b="0" dirty="0" smtClean="0"/>
              <a:t>A</a:t>
            </a:r>
            <a:endParaRPr lang="en-GB" sz="2400" b="0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852738" y="5519983"/>
            <a:ext cx="4191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sz="1800" b="0" dirty="0" smtClean="0"/>
              <a:t>B</a:t>
            </a:r>
            <a:endParaRPr lang="en-GB" sz="2400" b="0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 rot="5400000">
            <a:off x="1405776" y="4133010"/>
            <a:ext cx="2081214" cy="93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100000"/>
              <a:buFont typeface="Times New Roman" panose="02020603050405020304" pitchFamily="18" charset="0"/>
              <a:buChar char="●"/>
              <a:defRPr lang="en-US" sz="2000" kern="12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400" kern="1200" baseline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bg-BG" sz="1600" b="0" dirty="0" smtClean="0"/>
              <a:t>Изрязваща равнина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31406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Фосил на </a:t>
            </a:r>
            <a:r>
              <a:rPr lang="bg-BG" dirty="0" err="1" smtClean="0"/>
              <a:t>склерактиния</a:t>
            </a:r>
            <a:endParaRPr lang="bg-BG" dirty="0" smtClean="0"/>
          </a:p>
          <a:p>
            <a:pPr lvl="1"/>
            <a:r>
              <a:rPr lang="bg-BG" dirty="0" smtClean="0"/>
              <a:t>Създаването може да се демонстрира по обратния път</a:t>
            </a:r>
          </a:p>
          <a:p>
            <a:pPr lvl="1"/>
            <a:r>
              <a:rPr lang="bg-BG" dirty="0" smtClean="0"/>
              <a:t>Вляво – примерно изображение на фосила</a:t>
            </a:r>
          </a:p>
          <a:p>
            <a:pPr lvl="1"/>
            <a:r>
              <a:rPr lang="bg-BG" dirty="0" smtClean="0"/>
              <a:t>В средата – след премахване на случайни издатини</a:t>
            </a:r>
          </a:p>
          <a:p>
            <a:pPr lvl="1"/>
            <a:r>
              <a:rPr lang="bg-BG" dirty="0" smtClean="0"/>
              <a:t>Вдясно – без случайни отклонения в нормалните вектори</a:t>
            </a:r>
            <a:endParaRPr lang="bg-B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76" y="3657600"/>
            <a:ext cx="2724150" cy="26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1" y="3657600"/>
            <a:ext cx="2724150" cy="26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91226" y="3657600"/>
            <a:ext cx="2724150" cy="26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1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Отворите</a:t>
            </a:r>
          </a:p>
          <a:p>
            <a:pPr lvl="1"/>
            <a:r>
              <a:rPr lang="bg-BG" dirty="0" smtClean="0"/>
              <a:t>Моделът е от две сфери, едната е с отвори</a:t>
            </a:r>
          </a:p>
          <a:p>
            <a:pPr lvl="1"/>
            <a:r>
              <a:rPr lang="bg-BG" dirty="0" smtClean="0"/>
              <a:t>Отворите са 12, равномерно разположени</a:t>
            </a:r>
          </a:p>
          <a:p>
            <a:pPr lvl="1"/>
            <a:r>
              <a:rPr lang="bg-BG" dirty="0" smtClean="0"/>
              <a:t>Посоките на отворите са векторите към върховете на </a:t>
            </a:r>
            <a:r>
              <a:rPr lang="bg-BG" dirty="0" err="1" smtClean="0"/>
              <a:t>икосаедър</a:t>
            </a:r>
            <a:endParaRPr lang="bg-BG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1600" y="3657600"/>
            <a:ext cx="2724150" cy="26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8990" y="3519488"/>
            <a:ext cx="2743200" cy="28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89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Сфери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Целуващи се сфери</a:t>
            </a:r>
          </a:p>
          <a:p>
            <a:pPr lvl="1"/>
            <a:r>
              <a:rPr lang="bg-BG" dirty="0" smtClean="0"/>
              <a:t>В равнина около сферата разполагаме 6 сфери</a:t>
            </a:r>
          </a:p>
          <a:p>
            <a:pPr lvl="1"/>
            <a:r>
              <a:rPr lang="bg-BG" dirty="0" smtClean="0"/>
              <a:t>Координатите изчисляваме като точки от окръжност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200" y="2895600"/>
            <a:ext cx="3657600" cy="3657600"/>
            <a:chOff x="1828800" y="1600200"/>
            <a:chExt cx="5486400" cy="5486400"/>
          </a:xfrm>
        </p:grpSpPr>
        <p:sp>
          <p:nvSpPr>
            <p:cNvPr id="12" name="Oval 11"/>
            <p:cNvSpPr/>
            <p:nvPr/>
          </p:nvSpPr>
          <p:spPr>
            <a:xfrm>
              <a:off x="3657600" y="3429000"/>
              <a:ext cx="1828800" cy="1828800"/>
            </a:xfrm>
            <a:prstGeom prst="ellipse">
              <a:avLst/>
            </a:prstGeom>
            <a:solidFill>
              <a:srgbClr val="94C600"/>
            </a:solidFill>
            <a:ln w="9525">
              <a:noFill/>
            </a:ln>
            <a:scene3d>
              <a:camera prst="orthographicFront"/>
              <a:lightRig rig="threePt" dir="t"/>
            </a:scene3d>
            <a:sp3d extrusionH="12700000" prstMaterial="clear">
              <a:bevelT w="635000" h="6350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8000000"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3600000"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>
            <a:off x="4572000" y="47244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72000" y="2743200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52800" y="3505200"/>
            <a:ext cx="2438400" cy="24384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6" name="Group 35"/>
          <p:cNvGrpSpPr/>
          <p:nvPr/>
        </p:nvGrpSpPr>
        <p:grpSpPr>
          <a:xfrm>
            <a:off x="4513052" y="3618142"/>
            <a:ext cx="1336411" cy="1173832"/>
            <a:chOff x="4513052" y="3618142"/>
            <a:chExt cx="1336411" cy="1173832"/>
          </a:xfrm>
        </p:grpSpPr>
        <p:grpSp>
          <p:nvGrpSpPr>
            <p:cNvPr id="32" name="Group 31"/>
            <p:cNvGrpSpPr/>
            <p:nvPr/>
          </p:nvGrpSpPr>
          <p:grpSpPr>
            <a:xfrm>
              <a:off x="4513052" y="4668149"/>
              <a:ext cx="1336411" cy="123825"/>
              <a:chOff x="4513052" y="4668149"/>
              <a:chExt cx="1336411" cy="12382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727757" y="4668149"/>
                <a:ext cx="121706" cy="1217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13052" y="4670268"/>
                <a:ext cx="121706" cy="1217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4" name="Oval 33"/>
            <p:cNvSpPr/>
            <p:nvPr/>
          </p:nvSpPr>
          <p:spPr>
            <a:xfrm rot="18000000">
              <a:off x="5116801" y="3618142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0" name="Oval 39"/>
          <p:cNvSpPr/>
          <p:nvPr/>
        </p:nvSpPr>
        <p:spPr>
          <a:xfrm rot="14400000">
            <a:off x="3903407" y="3621678"/>
            <a:ext cx="121706" cy="12170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 rot="10800000">
            <a:off x="3299552" y="4675784"/>
            <a:ext cx="121706" cy="12170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Oval 44"/>
          <p:cNvSpPr/>
          <p:nvPr/>
        </p:nvSpPr>
        <p:spPr>
          <a:xfrm rot="7200000">
            <a:off x="3910310" y="5723191"/>
            <a:ext cx="121706" cy="12170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Oval 43"/>
          <p:cNvSpPr/>
          <p:nvPr/>
        </p:nvSpPr>
        <p:spPr>
          <a:xfrm rot="3600000">
            <a:off x="5125120" y="5719091"/>
            <a:ext cx="121706" cy="12170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Останалите 6 сфери</a:t>
            </a:r>
          </a:p>
          <a:p>
            <a:pPr lvl="1"/>
            <a:r>
              <a:rPr lang="bg-BG" dirty="0" smtClean="0"/>
              <a:t>Три сфери са „над“ равнината, три са „под“ равнината</a:t>
            </a:r>
          </a:p>
          <a:p>
            <a:pPr lvl="1"/>
            <a:r>
              <a:rPr lang="bg-BG" dirty="0" smtClean="0"/>
              <a:t>Пресмятане на центровете като </a:t>
            </a:r>
            <a:r>
              <a:rPr lang="bg-BG" dirty="0" err="1" smtClean="0"/>
              <a:t>медицентрове</a:t>
            </a:r>
            <a:r>
              <a:rPr lang="bg-BG" dirty="0" smtClean="0"/>
              <a:t> или като точки от окръжност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200" y="2362200"/>
            <a:ext cx="3657600" cy="3657600"/>
            <a:chOff x="1828800" y="1600200"/>
            <a:chExt cx="5486400" cy="5486400"/>
          </a:xfrm>
        </p:grpSpPr>
        <p:sp>
          <p:nvSpPr>
            <p:cNvPr id="12" name="Oval 11"/>
            <p:cNvSpPr/>
            <p:nvPr/>
          </p:nvSpPr>
          <p:spPr>
            <a:xfrm>
              <a:off x="3657600" y="3429000"/>
              <a:ext cx="1828800" cy="18288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  <a:scene3d>
              <a:camera prst="orthographicFront"/>
              <a:lightRig rig="threePt" dir="t"/>
            </a:scene3d>
            <a:sp3d extrusionH="12700000" prstMaterial="clear">
              <a:bevelT w="635000" h="635000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8000000"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3600000">
              <a:off x="1828800" y="3429000"/>
              <a:ext cx="5486400" cy="1828800"/>
              <a:chOff x="1828800" y="3429000"/>
              <a:chExt cx="5486400" cy="1828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864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8800" y="3429000"/>
                <a:ext cx="1828800" cy="1828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</a:ln>
              <a:scene3d>
                <a:camera prst="orthographicFront"/>
                <a:lightRig rig="threePt" dir="t"/>
              </a:scene3d>
              <a:sp3d extrusionH="12700000" prstMaterial="clear">
                <a:bevelT w="635000" h="635000"/>
                <a:contourClr>
                  <a:schemeClr val="accent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cxnSp>
        <p:nvCxnSpPr>
          <p:cNvPr id="22" name="Straight Arrow Connector 21"/>
          <p:cNvCxnSpPr/>
          <p:nvPr/>
        </p:nvCxnSpPr>
        <p:spPr>
          <a:xfrm>
            <a:off x="4572000" y="41910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72000" y="2209800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13052" y="4136868"/>
            <a:ext cx="121706" cy="12170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/>
          <p:cNvSpPr/>
          <p:nvPr/>
        </p:nvSpPr>
        <p:spPr>
          <a:xfrm>
            <a:off x="3862875" y="3481448"/>
            <a:ext cx="1418371" cy="141837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Isosceles Triangle 5"/>
          <p:cNvSpPr/>
          <p:nvPr/>
        </p:nvSpPr>
        <p:spPr>
          <a:xfrm>
            <a:off x="4572000" y="3140749"/>
            <a:ext cx="1219200" cy="1051034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Group 3"/>
          <p:cNvGrpSpPr/>
          <p:nvPr/>
        </p:nvGrpSpPr>
        <p:grpSpPr>
          <a:xfrm>
            <a:off x="3290888" y="3084742"/>
            <a:ext cx="2549911" cy="2226755"/>
            <a:chOff x="3299552" y="3618142"/>
            <a:chExt cx="2549911" cy="2226755"/>
          </a:xfrm>
        </p:grpSpPr>
        <p:sp>
          <p:nvSpPr>
            <p:cNvPr id="30" name="Oval 29"/>
            <p:cNvSpPr/>
            <p:nvPr/>
          </p:nvSpPr>
          <p:spPr>
            <a:xfrm>
              <a:off x="5727757" y="4668149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Oval 33"/>
            <p:cNvSpPr/>
            <p:nvPr/>
          </p:nvSpPr>
          <p:spPr>
            <a:xfrm rot="18000000">
              <a:off x="5116801" y="3618142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Oval 39"/>
            <p:cNvSpPr/>
            <p:nvPr/>
          </p:nvSpPr>
          <p:spPr>
            <a:xfrm rot="14400000">
              <a:off x="3903407" y="3621678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Oval 38"/>
            <p:cNvSpPr/>
            <p:nvPr/>
          </p:nvSpPr>
          <p:spPr>
            <a:xfrm rot="10800000">
              <a:off x="3299552" y="4675784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Oval 44"/>
            <p:cNvSpPr/>
            <p:nvPr/>
          </p:nvSpPr>
          <p:spPr>
            <a:xfrm rot="7200000">
              <a:off x="3910310" y="5723191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 rot="3600000">
              <a:off x="5125120" y="5719091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Oval 42"/>
            <p:cNvSpPr/>
            <p:nvPr/>
          </p:nvSpPr>
          <p:spPr>
            <a:xfrm>
              <a:off x="5127199" y="4314704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Oval 45"/>
            <p:cNvSpPr/>
            <p:nvPr/>
          </p:nvSpPr>
          <p:spPr>
            <a:xfrm>
              <a:off x="3910211" y="4314704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Oval 46"/>
            <p:cNvSpPr/>
            <p:nvPr/>
          </p:nvSpPr>
          <p:spPr>
            <a:xfrm>
              <a:off x="4521716" y="5372366"/>
              <a:ext cx="121706" cy="1217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8" name="Oval 47"/>
          <p:cNvSpPr/>
          <p:nvPr/>
        </p:nvSpPr>
        <p:spPr>
          <a:xfrm>
            <a:off x="4566062" y="3218214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60519" y="4275966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3352800" y="3212276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Rectangle 50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0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Заоблен куб</a:t>
            </a:r>
          </a:p>
          <a:p>
            <a:pPr lvl="1"/>
            <a:r>
              <a:rPr lang="bg-BG" dirty="0" smtClean="0"/>
              <a:t>Стените са направени от </a:t>
            </a:r>
            <a:r>
              <a:rPr lang="bg-BG" dirty="0" err="1" smtClean="0"/>
              <a:t>кубоиди</a:t>
            </a:r>
            <a:endParaRPr lang="bg-BG" dirty="0" smtClean="0"/>
          </a:p>
          <a:p>
            <a:pPr lvl="1"/>
            <a:r>
              <a:rPr lang="bg-BG" dirty="0" smtClean="0"/>
              <a:t>Ръбовете са направени от цилиндри</a:t>
            </a:r>
          </a:p>
          <a:p>
            <a:pPr lvl="1"/>
            <a:r>
              <a:rPr lang="bg-BG" dirty="0" smtClean="0"/>
              <a:t>Върховете са направени от сфери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988" y="3429000"/>
            <a:ext cx="2743200" cy="260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8012" y="3429002"/>
            <a:ext cx="2743200" cy="260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3429000"/>
            <a:ext cx="2743200" cy="260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hlinkClick r:id="rId5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700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Метален </a:t>
            </a:r>
            <a:r>
              <a:rPr lang="bg-BG" dirty="0" err="1" smtClean="0"/>
              <a:t>икосаедър</a:t>
            </a:r>
            <a:endParaRPr lang="bg-BG" dirty="0" smtClean="0"/>
          </a:p>
          <a:p>
            <a:pPr lvl="1"/>
            <a:r>
              <a:rPr lang="bg-BG" dirty="0" smtClean="0"/>
              <a:t>Използваме геодезичен </a:t>
            </a:r>
            <a:r>
              <a:rPr lang="bg-BG" dirty="0" err="1" smtClean="0"/>
              <a:t>икосаедър</a:t>
            </a:r>
            <a:endParaRPr lang="bg-BG" dirty="0" smtClean="0"/>
          </a:p>
          <a:p>
            <a:pPr lvl="1"/>
            <a:r>
              <a:rPr lang="bg-BG" dirty="0" smtClean="0"/>
              <a:t>Задаваме по-голям брой фрагменти на стените</a:t>
            </a:r>
          </a:p>
          <a:p>
            <a:pPr lvl="1"/>
            <a:r>
              <a:rPr lang="bg-BG" dirty="0" smtClean="0"/>
              <a:t>Променяме по случаен начин изчислените нормални вектори и записваме в буфера променените вектори</a:t>
            </a:r>
          </a:p>
          <a:p>
            <a:pPr lvl="1"/>
            <a:r>
              <a:rPr lang="bg-BG" dirty="0" smtClean="0"/>
              <a:t>Това само осветлява или потъмнява цвета, без да променя цветовата гама</a:t>
            </a:r>
            <a:endParaRPr lang="bg-BG" dirty="0"/>
          </a:p>
        </p:txBody>
      </p:sp>
      <p:sp>
        <p:nvSpPr>
          <p:cNvPr id="23" name="Rectangle 22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76488" y="4070800"/>
            <a:ext cx="4391024" cy="191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8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Суперсфера</a:t>
                </a:r>
              </a:p>
              <a:p>
                <a:pPr lvl="1"/>
                <a:r>
                  <a:rPr lang="bg-BG" dirty="0" smtClean="0"/>
                  <a:t>Функция пресмятаща </a:t>
                </a:r>
                <a:r>
                  <a:rPr lang="en-US" dirty="0" smtClean="0"/>
                  <a:t>d</a:t>
                </a:r>
                <a:r>
                  <a:rPr lang="bg-BG" dirty="0" smtClean="0"/>
                  <a:t> с </a:t>
                </a:r>
                <a:r>
                  <a:rPr lang="en-US" b="1" dirty="0" smtClean="0"/>
                  <a:t>pow</a:t>
                </a:r>
              </a:p>
              <a:p>
                <a:pPr lvl="1"/>
                <a:r>
                  <a:rPr lang="bg-BG" dirty="0" smtClean="0"/>
                  <a:t>Използваме </a:t>
                </a:r>
                <a:r>
                  <a:rPr lang="bg-BG" smtClean="0"/>
                  <a:t>абсолютна стойност </a:t>
                </a:r>
                <a:r>
                  <a:rPr lang="bg-BG" dirty="0" smtClean="0"/>
                  <a:t>за защита при нечетни степени (напр. </a:t>
                </a:r>
                <a:r>
                  <a:rPr lang="en-US" b="1" dirty="0" smtClean="0"/>
                  <a:t>n=3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bg-BG" dirty="0" smtClean="0"/>
                  <a:t>Получаване на обекти за конкретно </a:t>
                </a:r>
                <a:r>
                  <a:rPr lang="en-US" b="1" dirty="0" smtClean="0"/>
                  <a:t>n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endParaRPr lang="en-US" dirty="0" smtClean="0"/>
              </a:p>
              <a:p>
                <a:endParaRPr lang="bg-BG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bg-BG" dirty="0" smtClean="0"/>
                  <a:t>Забележка: идеалният куб се постига при </a:t>
                </a:r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bg-BG" dirty="0" smtClean="0"/>
                  <a:t>тогава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bg-BG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000" y="4536281"/>
            <a:ext cx="83820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91000" y="3671888"/>
            <a:ext cx="2133600" cy="1524000"/>
            <a:chOff x="3962400" y="3671888"/>
            <a:chExt cx="2133600" cy="1524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029200" y="4405941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3962400" y="3671888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endParaRPr lang="en-US" sz="1800" b="0" dirty="0" smtClean="0"/>
            </a:p>
            <a:p>
              <a:pPr marL="0" algn="ctr"/>
              <a:r>
                <a:rPr lang="bg-BG" sz="1800" b="0" dirty="0" smtClean="0"/>
                <a:t>Сфера</a:t>
              </a:r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en-US" sz="1800" b="0" dirty="0" smtClean="0"/>
                <a:t>2</a:t>
              </a:r>
              <a:endParaRPr lang="en-GB" sz="2400" b="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38800" y="3657600"/>
            <a:ext cx="2133600" cy="1524000"/>
            <a:chOff x="5486400" y="3657600"/>
            <a:chExt cx="2133600" cy="15240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6553200" y="4391653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Placeholder 2"/>
            <p:cNvSpPr txBox="1">
              <a:spLocks/>
            </p:cNvSpPr>
            <p:nvPr/>
          </p:nvSpPr>
          <p:spPr>
            <a:xfrm>
              <a:off x="5486400" y="3657600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r>
                <a:rPr lang="bg-BG" sz="1800" b="0" dirty="0" smtClean="0"/>
                <a:t>Заоблен</a:t>
              </a:r>
              <a:br>
                <a:rPr lang="bg-BG" sz="1800" b="0" dirty="0" smtClean="0"/>
              </a:br>
              <a:r>
                <a:rPr lang="bg-BG" sz="1800" b="0" dirty="0" smtClean="0"/>
                <a:t>куб</a:t>
              </a:r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bg-BG" sz="1800" b="0" dirty="0" smtClean="0"/>
                <a:t>10</a:t>
              </a:r>
              <a:endParaRPr lang="en-GB" sz="2400" b="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6600" y="3657600"/>
            <a:ext cx="2133600" cy="1524000"/>
            <a:chOff x="6858000" y="3657600"/>
            <a:chExt cx="2133600" cy="15240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924800" y="4391653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Placeholder 2"/>
            <p:cNvSpPr txBox="1">
              <a:spLocks/>
            </p:cNvSpPr>
            <p:nvPr/>
          </p:nvSpPr>
          <p:spPr>
            <a:xfrm>
              <a:off x="6858000" y="3657600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r>
                <a:rPr lang="bg-BG" sz="1800" b="0" dirty="0" smtClean="0"/>
                <a:t> </a:t>
              </a:r>
              <a:br>
                <a:rPr lang="bg-BG" sz="1800" b="0" dirty="0" smtClean="0"/>
              </a:br>
              <a:r>
                <a:rPr lang="bg-BG" sz="1800" b="0" dirty="0" smtClean="0"/>
                <a:t>Куб</a:t>
              </a:r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bg-BG" sz="1800" b="0" dirty="0" smtClean="0"/>
                <a:t>100</a:t>
              </a:r>
              <a:endParaRPr lang="en-GB" sz="2400" b="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95400" y="3657600"/>
            <a:ext cx="2133600" cy="1524000"/>
            <a:chOff x="1219200" y="3657600"/>
            <a:chExt cx="2133600" cy="1524000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286000" y="4391653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1219200" y="3657600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r>
                <a:rPr lang="bg-BG" sz="1800" b="0" dirty="0" smtClean="0"/>
                <a:t> </a:t>
              </a:r>
              <a:br>
                <a:rPr lang="bg-BG" sz="1800" b="0" dirty="0" smtClean="0"/>
              </a:br>
              <a:r>
                <a:rPr lang="bg-BG" sz="1800" b="0" dirty="0" err="1" smtClean="0"/>
                <a:t>Октаедър</a:t>
              </a:r>
              <a:endParaRPr lang="bg-BG" sz="1800" b="0" dirty="0" smtClean="0"/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bg-BG" sz="1800" b="0" dirty="0" smtClean="0"/>
                <a:t>1</a:t>
              </a:r>
              <a:endParaRPr lang="en-GB" sz="2400" b="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43200" y="3657600"/>
            <a:ext cx="2133600" cy="1524000"/>
            <a:chOff x="2667000" y="3657600"/>
            <a:chExt cx="2133600" cy="15240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733800" y="4391653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2667000" y="3657600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r>
                <a:rPr lang="bg-BG" sz="1800" b="0" dirty="0" smtClean="0"/>
                <a:t>Надут </a:t>
              </a:r>
              <a:br>
                <a:rPr lang="bg-BG" sz="1800" b="0" dirty="0" smtClean="0"/>
              </a:br>
              <a:r>
                <a:rPr lang="bg-BG" sz="1800" b="0" dirty="0" err="1" smtClean="0"/>
                <a:t>октаедър</a:t>
              </a:r>
              <a:endParaRPr lang="bg-BG" sz="1800" b="0" dirty="0" smtClean="0"/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bg-BG" sz="1800" b="0" dirty="0" smtClean="0"/>
                <a:t>1.2</a:t>
              </a:r>
              <a:endParaRPr lang="en-GB" sz="2400" b="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2400" y="3657600"/>
            <a:ext cx="2133600" cy="1524000"/>
            <a:chOff x="-152400" y="3657600"/>
            <a:chExt cx="2133600" cy="15240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914400" y="4391653"/>
              <a:ext cx="0" cy="27716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Placeholder 2"/>
            <p:cNvSpPr txBox="1">
              <a:spLocks/>
            </p:cNvSpPr>
            <p:nvPr/>
          </p:nvSpPr>
          <p:spPr>
            <a:xfrm>
              <a:off x="-152400" y="3657600"/>
              <a:ext cx="2133600" cy="1524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685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2800" b="1" kern="1200" dirty="0" smtClean="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40080" indent="-274320" algn="l" defTabSz="914400" rtl="0" eaLnBrk="1" latinLnBrk="0" hangingPunct="1">
                <a:spcBef>
                  <a:spcPct val="20000"/>
                </a:spcBef>
                <a:buClr>
                  <a:schemeClr val="accent6">
                    <a:lumMod val="50000"/>
                  </a:schemeClr>
                </a:buClr>
                <a:buSzPct val="100000"/>
                <a:buFont typeface="Times New Roman" panose="02020603050405020304" pitchFamily="18" charset="0"/>
                <a:buChar char="●"/>
                <a:defRPr lang="en-US" sz="2000" kern="1200">
                  <a:solidFill>
                    <a:schemeClr val="tx1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Tx/>
                <a:buNone/>
                <a:defRPr lang="en-US" sz="18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896112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600" kern="120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09728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None/>
                <a:defRPr lang="en-US" sz="1400" kern="1200" baseline="0">
                  <a:solidFill>
                    <a:schemeClr val="tx1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517904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121408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itchFamily="18" charset="2"/>
                <a:buChar char="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/>
              <a:r>
                <a:rPr lang="bg-BG" sz="1800" b="0" dirty="0" smtClean="0"/>
                <a:t>Хлътнал </a:t>
              </a:r>
              <a:br>
                <a:rPr lang="bg-BG" sz="1800" b="0" dirty="0" smtClean="0"/>
              </a:br>
              <a:r>
                <a:rPr lang="bg-BG" sz="1800" b="0" dirty="0" err="1" smtClean="0"/>
                <a:t>октаедър</a:t>
              </a:r>
              <a:endParaRPr lang="bg-BG" sz="1800" b="0" dirty="0" smtClean="0"/>
            </a:p>
            <a:p>
              <a:pPr marL="0" algn="ctr"/>
              <a:endParaRPr lang="bg-BG" sz="1800" b="0" dirty="0"/>
            </a:p>
            <a:p>
              <a:pPr marL="0" algn="ctr"/>
              <a:r>
                <a:rPr lang="bg-BG" sz="1800" b="0" dirty="0" smtClean="0"/>
                <a:t>0.7</a:t>
              </a:r>
              <a:endParaRPr lang="en-GB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05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НЛО</a:t>
            </a:r>
          </a:p>
          <a:p>
            <a:pPr lvl="1"/>
            <a:r>
              <a:rPr lang="bg-BG" dirty="0" smtClean="0"/>
              <a:t>Формата е създадена само от сфероиди</a:t>
            </a:r>
          </a:p>
          <a:p>
            <a:pPr lvl="1"/>
            <a:r>
              <a:rPr lang="bg-BG" dirty="0" smtClean="0"/>
              <a:t>Централният сфероид е почти сфера</a:t>
            </a:r>
          </a:p>
          <a:p>
            <a:pPr lvl="1"/>
            <a:r>
              <a:rPr lang="bg-BG" dirty="0" smtClean="0"/>
              <a:t>Всеки следващ сфероид е малко по-нисък и по-широк</a:t>
            </a:r>
            <a:endParaRPr lang="bg-BG" dirty="0"/>
          </a:p>
        </p:txBody>
      </p:sp>
      <p:sp>
        <p:nvSpPr>
          <p:cNvPr id="23" name="Rectangle 22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95400" y="3590925"/>
            <a:ext cx="6552920" cy="2124075"/>
            <a:chOff x="1295400" y="3200400"/>
            <a:chExt cx="6552920" cy="2286000"/>
          </a:xfrm>
        </p:grpSpPr>
        <p:sp>
          <p:nvSpPr>
            <p:cNvPr id="4" name="Oval 3"/>
            <p:cNvSpPr/>
            <p:nvPr/>
          </p:nvSpPr>
          <p:spPr>
            <a:xfrm>
              <a:off x="3648075" y="3200400"/>
              <a:ext cx="1828800" cy="228600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3467100" y="3362325"/>
              <a:ext cx="2194560" cy="195072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2990850" y="3714750"/>
              <a:ext cx="3160166" cy="1248461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2667000" y="3839931"/>
              <a:ext cx="3792199" cy="998769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Oval 12"/>
            <p:cNvSpPr/>
            <p:nvPr/>
          </p:nvSpPr>
          <p:spPr>
            <a:xfrm>
              <a:off x="2286000" y="3934910"/>
              <a:ext cx="4550639" cy="799015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Oval 13"/>
            <p:cNvSpPr/>
            <p:nvPr/>
          </p:nvSpPr>
          <p:spPr>
            <a:xfrm>
              <a:off x="1838325" y="4018513"/>
              <a:ext cx="5460767" cy="639212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Oval 14"/>
            <p:cNvSpPr/>
            <p:nvPr/>
          </p:nvSpPr>
          <p:spPr>
            <a:xfrm>
              <a:off x="1295400" y="4079680"/>
              <a:ext cx="6552920" cy="511370"/>
            </a:xfrm>
            <a:prstGeom prst="ellipse">
              <a:avLst/>
            </a:prstGeom>
            <a:solidFill>
              <a:schemeClr val="accent1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Oval 9"/>
            <p:cNvSpPr/>
            <p:nvPr/>
          </p:nvSpPr>
          <p:spPr>
            <a:xfrm>
              <a:off x="3248025" y="3554349"/>
              <a:ext cx="2633472" cy="1560576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39926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527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389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Обекти</vt:lpstr>
      <vt:lpstr>PowerPoint Presentation</vt:lpstr>
      <vt:lpstr>Решение №1</vt:lpstr>
      <vt:lpstr>PowerPoint Presentation</vt:lpstr>
      <vt:lpstr>Решение №2</vt:lpstr>
      <vt:lpstr>Решение №3</vt:lpstr>
      <vt:lpstr>Решение №4</vt:lpstr>
      <vt:lpstr>Решение №5</vt:lpstr>
      <vt:lpstr>PowerPoint Presentation</vt:lpstr>
      <vt:lpstr>Решение №6</vt:lpstr>
      <vt:lpstr>Задача №7</vt:lpstr>
      <vt:lpstr>Задача №8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WebGL-Solutions-06</dc:title>
  <dc:creator>Pavel Boytchev</dc:creator>
  <cp:lastModifiedBy>Pavel Boytchev</cp:lastModifiedBy>
  <cp:revision>503</cp:revision>
  <dcterms:created xsi:type="dcterms:W3CDTF">2013-12-13T09:03:57Z</dcterms:created>
  <dcterms:modified xsi:type="dcterms:W3CDTF">2015-09-15T08:19:21Z</dcterms:modified>
</cp:coreProperties>
</file>