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5"/>
  </p:notesMasterIdLst>
  <p:sldIdLst>
    <p:sldId id="256" r:id="rId2"/>
    <p:sldId id="295" r:id="rId3"/>
    <p:sldId id="297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600"/>
    <a:srgbClr val="006600"/>
    <a:srgbClr val="A1BD63"/>
    <a:srgbClr val="336600"/>
    <a:srgbClr val="BBD979"/>
    <a:srgbClr val="003300"/>
    <a:srgbClr val="339933"/>
    <a:srgbClr val="CAF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3" autoAdjust="0"/>
    <p:restoredTop sz="94660" autoAdjust="0"/>
  </p:normalViewPr>
  <p:slideViewPr>
    <p:cSldViewPr>
      <p:cViewPr varScale="1">
        <p:scale>
          <a:sx n="59" d="100"/>
          <a:sy n="59" d="100"/>
        </p:scale>
        <p:origin x="-8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ED2C-851F-4193-8C04-09F342F60FD1}" type="datetimeFigureOut">
              <a:rPr lang="bg-BG" smtClean="0"/>
              <a:pPr/>
              <a:t>12.6.2015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F07EE-69FA-4824-B30A-1662B7D73DD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627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>
              <a:defRPr sz="1200" b="1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pPr lvl="0"/>
            <a:fld id="{8B37D5FE-740C-46F5-801A-FA5477D9711F}" type="slidenum">
              <a:rPr lang="en-US" sz="1100" b="0" smtClean="0">
                <a:latin typeface="Arial" panose="020B0604020202020204" pitchFamily="34" charset="0"/>
                <a:cs typeface="Arial" panose="020B0604020202020204" pitchFamily="34" charset="0"/>
              </a:rPr>
              <a:pPr lvl="0"/>
              <a:t>‹#›</a:t>
            </a:fld>
            <a:endParaRPr lang="en-US" sz="11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8610600" cy="541020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60894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373680"/>
            <a:ext cx="8610600" cy="6408120"/>
          </a:xfrm>
        </p:spPr>
        <p:txBody>
          <a:bodyPr/>
          <a:lstStyle>
            <a:lvl1pPr>
              <a:defRPr lang="en-US" sz="2800" b="1" kern="1200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buClr>
                <a:schemeClr val="accent6">
                  <a:lumMod val="50000"/>
                </a:schemeClr>
              </a:buClr>
              <a:defRPr sz="200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marL="6858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1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bg-BG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defPPr>
              <a:defRPr lang="en-US"/>
            </a:defPPr>
            <a:lvl1pPr lvl="0">
              <a:defRPr sz="1100" b="0" cap="none" spc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fld id="{8B37D5FE-740C-46F5-801A-FA5477D9711F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52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0" y="6492875"/>
            <a:ext cx="531049" cy="365125"/>
          </a:xfrm>
          <a:prstGeom prst="rect">
            <a:avLst/>
          </a:prstGeom>
        </p:spPr>
        <p:txBody>
          <a:bodyPr vert="horz" lIns="45720" tIns="137160" rIns="0" bIns="91440" rtlCol="0" anchor="ctr"/>
          <a:lstStyle>
            <a:lvl1pPr>
              <a:defRPr lang="bg-BG" sz="1100" b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37D5FE-740C-46F5-801A-FA5477D9711F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1396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nip Single Corner Rectangle 4"/>
          <p:cNvSpPr/>
          <p:nvPr userDrawn="1"/>
        </p:nvSpPr>
        <p:spPr>
          <a:xfrm flipH="1" flipV="1">
            <a:off x="890084" y="2505929"/>
            <a:ext cx="7796716" cy="3704864"/>
          </a:xfrm>
          <a:prstGeom prst="snip1Rect">
            <a:avLst>
              <a:gd name="adj" fmla="val 10229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033265" y="2665060"/>
            <a:ext cx="7501135" cy="20846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52388" indent="0">
              <a:buNone/>
              <a:defRPr lang="bg-BG" sz="4000" b="0" cap="none" baseline="0" dirty="0">
                <a:solidFill>
                  <a:schemeClr val="tx1"/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2510" y="4749747"/>
            <a:ext cx="7501890" cy="1274011"/>
          </a:xfrm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457200" indent="-457200">
              <a:buFontTx/>
              <a:buNone/>
              <a:defRPr lang="en-US" sz="2800" b="0" cap="none" baseline="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schemeClr val="accent6">
                      <a:lumMod val="75000"/>
                      <a:alpha val="40000"/>
                    </a:schemeClr>
                  </a:outerShdw>
                </a:effectLst>
              </a:defRPr>
            </a:lvl1pPr>
          </a:lstStyle>
          <a:p>
            <a:pPr marL="0" lvl="0" indent="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</a:pPr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12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Snip Single Corner Rectangle 45"/>
          <p:cNvSpPr/>
          <p:nvPr/>
        </p:nvSpPr>
        <p:spPr>
          <a:xfrm flipH="1" flipV="1">
            <a:off x="1865551" y="-21511"/>
            <a:ext cx="6668849" cy="4885059"/>
          </a:xfrm>
          <a:prstGeom prst="snip1Rect">
            <a:avLst>
              <a:gd name="adj" fmla="val 7714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981200" y="-21510"/>
            <a:ext cx="6440634" cy="935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905000"/>
            <a:ext cx="6440634" cy="2209799"/>
          </a:xfrm>
        </p:spPr>
        <p:txBody>
          <a:bodyPr anchor="t">
            <a:noAutofit/>
          </a:bodyPr>
          <a:lstStyle>
            <a:lvl1pPr>
              <a:defRPr lang="en-US" sz="4400" b="0" kern="1200" dirty="0">
                <a:solidFill>
                  <a:schemeClr val="accent6">
                    <a:lumMod val="50000"/>
                  </a:schemeClr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</a:t>
            </a:r>
            <a:r>
              <a:rPr lang="bg-BG" dirty="0" smtClean="0"/>
              <a:t> </a:t>
            </a: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50" name="Date Placeholder 3"/>
          <p:cNvSpPr txBox="1">
            <a:spLocks/>
          </p:cNvSpPr>
          <p:nvPr userDrawn="1"/>
        </p:nvSpPr>
        <p:spPr>
          <a:xfrm>
            <a:off x="1981200" y="0"/>
            <a:ext cx="6390042" cy="9144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400" dirty="0" err="1" smtClean="0">
                <a:solidFill>
                  <a:srgbClr val="FEFEFE"/>
                </a:solidFill>
              </a:rPr>
              <a:t>WebGL</a:t>
            </a:r>
            <a:r>
              <a:rPr lang="ru-RU" sz="2400" dirty="0" smtClean="0">
                <a:solidFill>
                  <a:srgbClr val="FEFEFE"/>
                </a:solidFill>
              </a:rPr>
              <a:t>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2015 – 2016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FEFEF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експериментален курс</a:t>
            </a:r>
          </a:p>
        </p:txBody>
      </p:sp>
      <p:sp>
        <p:nvSpPr>
          <p:cNvPr id="72" name="Title 1"/>
          <p:cNvSpPr txBox="1">
            <a:spLocks/>
          </p:cNvSpPr>
          <p:nvPr userDrawn="1"/>
        </p:nvSpPr>
        <p:spPr>
          <a:xfrm>
            <a:off x="3189642" y="4478669"/>
            <a:ext cx="5232192" cy="321931"/>
          </a:xfrm>
          <a:prstGeom prst="rect">
            <a:avLst/>
          </a:prstGeom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txBody>
          <a:bodyPr vert="horz" wrap="none" lIns="91440" tIns="45720" rIns="91440" bIns="45720" rtlCol="0">
            <a:noAutofit/>
          </a:bodyPr>
          <a:lstStyle>
            <a:lvl1pPr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000" b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63500" algn="ctr" rotWithShape="0">
                    <a:srgbClr val="003300">
                      <a:alpha val="50000"/>
                    </a:srgbClr>
                  </a:outerShdw>
                </a:effectLst>
                <a:ea typeface="+mj-ea"/>
                <a:cs typeface="Times New Roman"/>
              </a:defRPr>
            </a:lvl1pPr>
            <a:lvl2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2pPr>
            <a:lvl3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3pPr>
            <a:lvl4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4pPr>
            <a:lvl5pPr marL="0" indent="0">
              <a:spcBef>
                <a:spcPct val="0"/>
              </a:spcBef>
              <a:buClr>
                <a:schemeClr val="accent1"/>
              </a:buClr>
              <a:buSzPct val="76000"/>
              <a:buFont typeface="Wingdings 2" pitchFamily="18" charset="2"/>
              <a:buNone/>
              <a:defRPr lang="en-US" sz="2800" b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algn="ctr" rotWithShape="0">
                    <a:srgbClr val="0033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5pPr>
            <a:lvl6pPr marL="1517904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6pPr>
            <a:lvl7pPr marL="1719072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7pPr>
            <a:lvl8pPr marL="1920240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8pPr>
            <a:lvl9pPr marL="2121408" indent="-22860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>
                <a:solidFill>
                  <a:schemeClr val="tx2"/>
                </a:solidFill>
              </a:defRPr>
            </a:lvl9pPr>
          </a:lstStyle>
          <a:p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доц. П. Бойчев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КИТ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ФМИ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СУ </a:t>
            </a:r>
            <a:r>
              <a:rPr lang="bg-BG" sz="2000" dirty="0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●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201</a:t>
            </a:r>
            <a:r>
              <a:rPr lang="bg-BG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63500" algn="ctr" rotWithShape="0">
                    <a:schemeClr val="accent6">
                      <a:alpha val="67000"/>
                    </a:schemeClr>
                  </a:outerShdw>
                </a:effectLst>
              </a:rPr>
              <a:t>5</a:t>
            </a:r>
            <a:endParaRPr lang="bg-BG" sz="2000" dirty="0">
              <a:solidFill>
                <a:schemeClr val="accent6">
                  <a:lumMod val="75000"/>
                </a:schemeClr>
              </a:solidFill>
              <a:effectLst>
                <a:outerShdw blurRad="63500" algn="ctr" rotWithShape="0">
                  <a:schemeClr val="accent6">
                    <a:alpha val="67000"/>
                  </a:scheme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1200" y="1106795"/>
            <a:ext cx="6466241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3600" b="0" smtClean="0">
                <a:ln>
                  <a:solidFill>
                    <a:schemeClr val="tx1"/>
                  </a:solidFill>
                </a:ln>
                <a:solidFill>
                  <a:srgbClr val="003300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 lang="en-US" sz="1800" smtClean="0">
                <a:solidFill>
                  <a:schemeClr val="tx2"/>
                </a:solidFill>
              </a:defRPr>
            </a:lvl2pPr>
            <a:lvl3pPr>
              <a:defRPr lang="en-US" sz="1800" smtClean="0">
                <a:solidFill>
                  <a:schemeClr val="tx2"/>
                </a:solidFill>
              </a:defRPr>
            </a:lvl3pPr>
            <a:lvl4pPr>
              <a:defRPr lang="en-US" smtClean="0">
                <a:solidFill>
                  <a:schemeClr val="tx2"/>
                </a:solidFill>
              </a:defRPr>
            </a:lvl4pPr>
            <a:lvl5pPr>
              <a:defRPr lang="bg-BG" sz="1800">
                <a:solidFill>
                  <a:schemeClr val="tx2"/>
                </a:solidFill>
              </a:defRPr>
            </a:lvl5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  <a:endParaRPr lang="bg-BG" dirty="0"/>
          </a:p>
        </p:txBody>
      </p:sp>
      <p:sp>
        <p:nvSpPr>
          <p:cNvPr id="74" name="Snip Single Corner Rectangle 73"/>
          <p:cNvSpPr/>
          <p:nvPr userDrawn="1"/>
        </p:nvSpPr>
        <p:spPr>
          <a:xfrm flipH="1" flipV="1">
            <a:off x="2302463" y="4900020"/>
            <a:ext cx="6231936" cy="89423"/>
          </a:xfrm>
          <a:prstGeom prst="snip1Rect">
            <a:avLst>
              <a:gd name="adj" fmla="val 50000"/>
            </a:avLst>
          </a:prstGeom>
          <a:solidFill>
            <a:srgbClr val="F5F5F5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/>
            </a:gs>
            <a:gs pos="62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810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nip Diagonal Corner Rectangle 3"/>
          <p:cNvSpPr/>
          <p:nvPr userDrawn="1"/>
        </p:nvSpPr>
        <p:spPr>
          <a:xfrm>
            <a:off x="66260" y="72888"/>
            <a:ext cx="8993004" cy="6705600"/>
          </a:xfrm>
          <a:prstGeom prst="snip2DiagRect">
            <a:avLst>
              <a:gd name="adj1" fmla="val 0"/>
              <a:gd name="adj2" fmla="val 5797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bg-BG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912" y="228600"/>
            <a:ext cx="8661288" cy="648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0514" y="1371600"/>
            <a:ext cx="8505314" cy="5391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-6671" y="6492875"/>
            <a:ext cx="640379" cy="365125"/>
          </a:xfrm>
          <a:prstGeom prst="rect">
            <a:avLst/>
          </a:prstGeom>
        </p:spPr>
        <p:txBody>
          <a:bodyPr vert="horz" lIns="45720" tIns="91440" rIns="0" bIns="0" rtlCol="0" anchor="ctr"/>
          <a:lstStyle>
            <a:lvl1pPr algn="l">
              <a:defRPr lang="bg-BG" sz="1200" b="1" cap="none" spc="0" smtClean="0">
                <a:ln w="3175">
                  <a:noFill/>
                  <a:prstDash val="solid"/>
                </a:ln>
                <a:gradFill flip="none" rotWithShape="1">
                  <a:gsLst>
                    <a:gs pos="0">
                      <a:schemeClr val="bg2">
                        <a:tint val="85000"/>
                        <a:satMod val="155000"/>
                        <a:tint val="66000"/>
                        <a:satMod val="160000"/>
                      </a:schemeClr>
                    </a:gs>
                    <a:gs pos="50000">
                      <a:schemeClr val="bg2">
                        <a:tint val="85000"/>
                        <a:satMod val="155000"/>
                        <a:tint val="44500"/>
                        <a:satMod val="160000"/>
                      </a:schemeClr>
                    </a:gs>
                    <a:gs pos="100000">
                      <a:schemeClr val="bg2">
                        <a:tint val="85000"/>
                        <a:satMod val="155000"/>
                        <a:tint val="23500"/>
                        <a:satMod val="160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fld id="{C2B91535-A786-4613-A807-A416A35B3377}" type="slidenum">
              <a:rPr lang="bg-BG" smtClean="0"/>
              <a:pPr/>
              <a:t>‹#›</a:t>
            </a:fld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2" r:id="rId4"/>
    <p:sldLayoutId id="2147483803" r:id="rId5"/>
    <p:sldLayoutId id="2147483793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000" kern="1200" dirty="0">
          <a:solidFill>
            <a:srgbClr val="003300"/>
          </a:solidFill>
          <a:effectLst>
            <a:outerShdw blurRad="63500" algn="ctr" rotWithShape="0">
              <a:schemeClr val="accent3">
                <a:lumMod val="50000"/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2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100000"/>
        <a:buFont typeface="Times New Roman" panose="02020603050405020304" pitchFamily="18" charset="0"/>
        <a:buChar char="●"/>
        <a:defRPr lang="en-US" sz="2400" kern="1200" dirty="0" smtClean="0">
          <a:solidFill>
            <a:schemeClr val="accent6">
              <a:lumMod val="50000"/>
            </a:schemeClr>
          </a:solidFill>
          <a:effectLst>
            <a:outerShdw blurRad="63500" algn="ctr" rotWithShape="0">
              <a:schemeClr val="accent6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68580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Tx/>
        <a:buNone/>
        <a:defRPr lang="en-US" sz="20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896112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800" kern="1200" dirty="0" smtClean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097280" indent="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None/>
        <a:defRPr lang="en-US" sz="1600" kern="1200" baseline="0" dirty="0">
          <a:solidFill>
            <a:schemeClr val="tx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Problem%203%20-%20Compound%20bones" TargetMode="External"/><Relationship Id="rId2" Type="http://schemas.openxmlformats.org/officeDocument/2006/relationships/hyperlink" Target="../Solutions/Solution%203%20-%20Compound%20bones/Solution%200803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Conoid%20chain" TargetMode="External"/><Relationship Id="rId2" Type="http://schemas.openxmlformats.org/officeDocument/2006/relationships/hyperlink" Target="../Solutions/Solution%204%20-%20Conoid%20chain/Solution%200804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Problem%204%20-%20Articulated%20robot" TargetMode="External"/><Relationship Id="rId2" Type="http://schemas.openxmlformats.org/officeDocument/2006/relationships/hyperlink" Target="../Solutions/Solution%205%20-%20Finger/Solution%200805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Problem%206%20-%20Gestures" TargetMode="External"/><Relationship Id="rId2" Type="http://schemas.openxmlformats.org/officeDocument/2006/relationships/hyperlink" Target="../Solutions/Solution%206%20-%20Gestures/Solution%200806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../Solutions/Solution%207%20-%20Elbow%20to%20knee/Solution%200807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Problem%207%20-%20Elbow%20to%20kne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Problem%208%20-%20No%20gravity" TargetMode="External"/><Relationship Id="rId2" Type="http://schemas.openxmlformats.org/officeDocument/2006/relationships/hyperlink" Target="../Solutions/Solution%208%20-%20No%20gravity/Solution%200808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roblem%209%20-%20Step%20by%20step" TargetMode="External"/><Relationship Id="rId2" Type="http://schemas.openxmlformats.org/officeDocument/2006/relationships/hyperlink" Target="../Solutions/Solution%209%20-%20Step%20by%20step/Solution%200809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roblem%201%20-%20Periscope" TargetMode="External"/><Relationship Id="rId2" Type="http://schemas.openxmlformats.org/officeDocument/2006/relationships/hyperlink" Target="../Solutions/Solution%201%20-%20Periscope/Solution%20080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Problem%202%20-%20Torus%20shell" TargetMode="External"/><Relationship Id="rId2" Type="http://schemas.openxmlformats.org/officeDocument/2006/relationships/hyperlink" Target="../Solutions/Solution%202%20-%20Torus%20shell/Solution%200802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Скелети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Задачи към </a:t>
            </a:r>
            <a:r>
              <a:rPr lang="en-US" dirty="0" smtClean="0"/>
              <a:t>S08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679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10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9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Задача №4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err="1" smtClean="0"/>
              <a:t>Коноид</a:t>
            </a:r>
            <a:endParaRPr lang="bg-BG" dirty="0" smtClean="0"/>
          </a:p>
          <a:p>
            <a:pPr lvl="1"/>
            <a:r>
              <a:rPr lang="bg-BG" dirty="0" smtClean="0"/>
              <a:t>Създайте обект </a:t>
            </a:r>
            <a:r>
              <a:rPr lang="en-US" b="1" dirty="0" err="1" smtClean="0"/>
              <a:t>Conoid</a:t>
            </a:r>
            <a:r>
              <a:rPr lang="en-US" b="1" dirty="0" smtClean="0"/>
              <a:t> </a:t>
            </a:r>
            <a:endParaRPr lang="bg-BG" b="1" dirty="0" smtClean="0"/>
          </a:p>
          <a:p>
            <a:pPr lvl="1"/>
            <a:r>
              <a:rPr lang="bg-BG" dirty="0" smtClean="0"/>
              <a:t>Той е обобщен пресечен конус</a:t>
            </a:r>
            <a:endParaRPr lang="en-US" dirty="0" smtClean="0"/>
          </a:p>
          <a:p>
            <a:pPr lvl="1"/>
            <a:r>
              <a:rPr lang="bg-BG" dirty="0" smtClean="0"/>
              <a:t>Създайте верига от </a:t>
            </a:r>
            <a:r>
              <a:rPr lang="bg-BG" dirty="0" err="1" smtClean="0"/>
              <a:t>коноиди</a:t>
            </a:r>
            <a:endParaRPr lang="bg-BG" dirty="0" smtClean="0"/>
          </a:p>
          <a:p>
            <a:pPr lvl="1"/>
            <a:endParaRPr lang="bg-BG" dirty="0" smtClean="0"/>
          </a:p>
          <a:p>
            <a:r>
              <a:rPr lang="bg-BG" dirty="0" smtClean="0"/>
              <a:t>Параметри на </a:t>
            </a:r>
            <a:r>
              <a:rPr lang="en-US" dirty="0" err="1" smtClean="0"/>
              <a:t>Conoid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/>
              <a:t>center </a:t>
            </a:r>
            <a:r>
              <a:rPr lang="en-US" dirty="0" smtClean="0"/>
              <a:t>– </a:t>
            </a:r>
            <a:r>
              <a:rPr lang="bg-BG" dirty="0" smtClean="0"/>
              <a:t>център, масив от 3 числа-координати</a:t>
            </a:r>
          </a:p>
          <a:p>
            <a:pPr lvl="1"/>
            <a:r>
              <a:rPr lang="en-US" b="1" dirty="0" smtClean="0"/>
              <a:t>size</a:t>
            </a:r>
            <a:r>
              <a:rPr lang="en-US" dirty="0" smtClean="0"/>
              <a:t> –</a:t>
            </a:r>
            <a:r>
              <a:rPr lang="bg-BG" dirty="0" smtClean="0"/>
              <a:t> размер, масив от два радиуса на долната основа и височина на </a:t>
            </a:r>
            <a:r>
              <a:rPr lang="bg-BG" dirty="0" err="1" smtClean="0"/>
              <a:t>коноида</a:t>
            </a:r>
            <a:endParaRPr lang="bg-BG" dirty="0" smtClean="0"/>
          </a:p>
          <a:p>
            <a:pPr lvl="1"/>
            <a:r>
              <a:rPr lang="en-US" b="1" dirty="0" smtClean="0"/>
              <a:t>ratio</a:t>
            </a:r>
            <a:r>
              <a:rPr lang="bg-BG" b="1" dirty="0" smtClean="0"/>
              <a:t> </a:t>
            </a:r>
            <a:r>
              <a:rPr lang="bg-BG" dirty="0" smtClean="0"/>
              <a:t>– относителен размер на горната основа, масив от 2 числа – съотношенията на радиусите на горната основа спрямо тези на долната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91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12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7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№5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Пръст</a:t>
            </a:r>
          </a:p>
          <a:p>
            <a:pPr lvl="1"/>
            <a:r>
              <a:rPr lang="bg-BG" dirty="0" smtClean="0"/>
              <a:t>Създайте клас </a:t>
            </a:r>
            <a:r>
              <a:rPr lang="en-US" b="1" dirty="0" smtClean="0"/>
              <a:t>Finger</a:t>
            </a:r>
            <a:r>
              <a:rPr lang="bg-BG" dirty="0" smtClean="0"/>
              <a:t> за модел на пръс</a:t>
            </a:r>
            <a:r>
              <a:rPr lang="bg-BG" dirty="0"/>
              <a:t>т</a:t>
            </a:r>
            <a:r>
              <a:rPr lang="bg-BG" dirty="0" smtClean="0"/>
              <a:t> с нокът</a:t>
            </a:r>
          </a:p>
          <a:p>
            <a:pPr lvl="1"/>
            <a:r>
              <a:rPr lang="bg-BG" dirty="0" smtClean="0"/>
              <a:t>Да има метод </a:t>
            </a:r>
            <a:r>
              <a:rPr lang="en-US" b="1" dirty="0" smtClean="0"/>
              <a:t>hook</a:t>
            </a:r>
            <a:r>
              <a:rPr lang="bg-BG" dirty="0" smtClean="0"/>
              <a:t>, с който да се сгъва до някакво положение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334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97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№6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Жестове</a:t>
            </a:r>
          </a:p>
          <a:p>
            <a:pPr lvl="1"/>
            <a:r>
              <a:rPr lang="bg-BG" dirty="0" smtClean="0"/>
              <a:t>Създадени са класове </a:t>
            </a:r>
            <a:r>
              <a:rPr lang="en-US" b="1" dirty="0" smtClean="0"/>
              <a:t>Finger</a:t>
            </a:r>
            <a:r>
              <a:rPr lang="bg-BG" dirty="0" smtClean="0"/>
              <a:t> (пръст) и </a:t>
            </a:r>
            <a:r>
              <a:rPr lang="en-US" b="1" dirty="0" smtClean="0"/>
              <a:t>Palm</a:t>
            </a:r>
            <a:r>
              <a:rPr lang="en-US" dirty="0" smtClean="0"/>
              <a:t> (</a:t>
            </a:r>
            <a:r>
              <a:rPr lang="bg-BG" dirty="0" smtClean="0"/>
              <a:t>длан)</a:t>
            </a:r>
          </a:p>
          <a:p>
            <a:pPr lvl="1"/>
            <a:r>
              <a:rPr lang="bg-BG" dirty="0" smtClean="0"/>
              <a:t>Направете пръстите в </a:t>
            </a:r>
            <a:r>
              <a:rPr lang="en-US" b="1" dirty="0" smtClean="0"/>
              <a:t>Palm</a:t>
            </a:r>
            <a:r>
              <a:rPr lang="en-US" dirty="0" smtClean="0"/>
              <a:t> </a:t>
            </a:r>
            <a:r>
              <a:rPr lang="bg-BG" dirty="0" smtClean="0"/>
              <a:t>различни по дължина, дебелина и положение, за да приличат малко на длан с пръсти</a:t>
            </a:r>
            <a:endParaRPr lang="en-US" dirty="0" smtClean="0"/>
          </a:p>
          <a:p>
            <a:pPr lvl="1"/>
            <a:r>
              <a:rPr lang="bg-BG" dirty="0" smtClean="0"/>
              <a:t>Направете два отделни жеста с пръстите и дланите, като те ту правят единия жест, ту другия</a:t>
            </a:r>
          </a:p>
          <a:p>
            <a:pPr lvl="1"/>
            <a:r>
              <a:rPr lang="bg-BG" dirty="0" smtClean="0"/>
              <a:t>Примерна двойка жестове:</a:t>
            </a:r>
          </a:p>
          <a:p>
            <a:pPr marL="914400" lvl="2"/>
            <a:r>
              <a:rPr lang="bg-BG" dirty="0" smtClean="0"/>
              <a:t>Барабанене с пръсти</a:t>
            </a:r>
          </a:p>
          <a:p>
            <a:pPr marL="914400" lvl="2"/>
            <a:r>
              <a:rPr lang="bg-BG" dirty="0" smtClean="0"/>
              <a:t>Отрицателно-забранителен жест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69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16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2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№7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Коремни преси</a:t>
            </a:r>
          </a:p>
          <a:p>
            <a:pPr lvl="1"/>
            <a:r>
              <a:rPr lang="bg-BG" dirty="0" err="1" smtClean="0"/>
              <a:t>Анимирайте</a:t>
            </a:r>
            <a:r>
              <a:rPr lang="bg-BG" dirty="0" smtClean="0"/>
              <a:t> човечето като примера от лекциите да прави коремни преси с лакът към срещуположно коляно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718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18</a:t>
            </a:fld>
            <a:endParaRPr lang="bg-BG" dirty="0"/>
          </a:p>
        </p:txBody>
      </p:sp>
      <p:pic>
        <p:nvPicPr>
          <p:cNvPr id="8197" name="Picture 5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4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027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№8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Безтегловност</a:t>
            </a:r>
          </a:p>
          <a:p>
            <a:pPr lvl="1"/>
            <a:r>
              <a:rPr lang="bg-BG" dirty="0" smtClean="0"/>
              <a:t>Направете </a:t>
            </a:r>
            <a:r>
              <a:rPr lang="en-US" b="1" dirty="0" smtClean="0"/>
              <a:t>n</a:t>
            </a:r>
            <a:r>
              <a:rPr lang="bg-BG" dirty="0" smtClean="0"/>
              <a:t> фигурки</a:t>
            </a:r>
          </a:p>
          <a:p>
            <a:pPr lvl="1"/>
            <a:r>
              <a:rPr lang="bg-BG" dirty="0" smtClean="0"/>
              <a:t>Всяка се движи като че ли е в безтегловност</a:t>
            </a:r>
          </a:p>
          <a:p>
            <a:pPr lvl="1"/>
            <a:r>
              <a:rPr lang="bg-BG" dirty="0" smtClean="0"/>
              <a:t>По възможност да се използва само един скелет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461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Степени на свобода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916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20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921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74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№9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Стъпка по стъпка</a:t>
            </a:r>
          </a:p>
          <a:p>
            <a:pPr lvl="1"/>
            <a:r>
              <a:rPr lang="bg-BG" dirty="0" smtClean="0"/>
              <a:t>Направете човече да ходи</a:t>
            </a:r>
          </a:p>
          <a:p>
            <a:pPr lvl="1"/>
            <a:r>
              <a:rPr lang="bg-BG" dirty="0" smtClean="0"/>
              <a:t>Краката да не се плъзгат нито напред, нито назад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02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22</a:t>
            </a:fld>
            <a:endParaRPr lang="bg-BG" dirty="0"/>
          </a:p>
        </p:txBody>
      </p:sp>
      <p:sp>
        <p:nvSpPr>
          <p:cNvPr id="7" name="Rectangle 6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8" name="Rectangle 7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451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Край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5972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Перископ</a:t>
            </a:r>
            <a:endParaRPr lang="en-US" dirty="0" smtClean="0"/>
          </a:p>
          <a:p>
            <a:pPr lvl="1"/>
            <a:r>
              <a:rPr lang="bg-BG" dirty="0" smtClean="0"/>
              <a:t>Направете система с </a:t>
            </a:r>
            <a:r>
              <a:rPr lang="en-US" dirty="0" err="1" smtClean="0"/>
              <a:t>DOF</a:t>
            </a:r>
            <a:r>
              <a:rPr lang="en-US" dirty="0" smtClean="0"/>
              <a:t>=2</a:t>
            </a:r>
          </a:p>
          <a:p>
            <a:pPr lvl="1"/>
            <a:r>
              <a:rPr lang="bg-BG" dirty="0" smtClean="0"/>
              <a:t>Първото движение да е плъзгане</a:t>
            </a:r>
          </a:p>
          <a:p>
            <a:pPr lvl="1"/>
            <a:r>
              <a:rPr lang="bg-BG" dirty="0" smtClean="0"/>
              <a:t>Второто движение да е въртене</a:t>
            </a:r>
          </a:p>
        </p:txBody>
      </p:sp>
    </p:spTree>
    <p:extLst>
      <p:ext uri="{BB962C8B-B14F-4D97-AF65-F5344CB8AC3E}">
        <p14:creationId xmlns:p14="http://schemas.microsoft.com/office/powerpoint/2010/main" val="88114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4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0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Обвивка на тор</a:t>
            </a:r>
            <a:endParaRPr lang="en-US" dirty="0" smtClean="0"/>
          </a:p>
          <a:p>
            <a:pPr lvl="1"/>
            <a:r>
              <a:rPr lang="bg-BG" dirty="0" smtClean="0"/>
              <a:t>Даден е механизъм с въртящо се дълго рамо</a:t>
            </a:r>
          </a:p>
          <a:p>
            <a:pPr lvl="1"/>
            <a:r>
              <a:rPr lang="bg-BG" dirty="0" smtClean="0"/>
              <a:t>В края, на малко разстояние, се върти късо рамо</a:t>
            </a:r>
          </a:p>
          <a:p>
            <a:pPr lvl="1"/>
            <a:endParaRPr lang="bg-BG" dirty="0" smtClean="0"/>
          </a:p>
          <a:p>
            <a:r>
              <a:rPr lang="bg-BG" dirty="0" smtClean="0"/>
              <a:t>Да се добавят цилиндрични ленти</a:t>
            </a:r>
          </a:p>
          <a:p>
            <a:pPr lvl="1"/>
            <a:r>
              <a:rPr lang="bg-BG" dirty="0" smtClean="0"/>
              <a:t>Една лента е по периферията, която обхожда острия връх на последната подвижна част</a:t>
            </a:r>
          </a:p>
          <a:p>
            <a:pPr lvl="1"/>
            <a:r>
              <a:rPr lang="bg-BG" dirty="0" smtClean="0"/>
              <a:t>През определено време да се прави „копие“ на текущата лента, така че всички копия да оформят обвивка на тор</a:t>
            </a:r>
          </a:p>
        </p:txBody>
      </p:sp>
    </p:spTree>
    <p:extLst>
      <p:ext uri="{BB962C8B-B14F-4D97-AF65-F5344CB8AC3E}">
        <p14:creationId xmlns:p14="http://schemas.microsoft.com/office/powerpoint/2010/main" val="411513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37D5FE-740C-46F5-801A-FA5477D9711F}" type="slidenum">
              <a:rPr lang="bg-BG" smtClean="0"/>
              <a:pPr/>
              <a:t>6</a:t>
            </a:fld>
            <a:endParaRPr lang="bg-BG" dirty="0"/>
          </a:p>
        </p:txBody>
      </p:sp>
      <p:sp>
        <p:nvSpPr>
          <p:cNvPr id="8" name="Rectangle 7">
            <a:hlinkClick r:id="rId2" action="ppaction://hlinkfile"/>
          </p:cNvPr>
          <p:cNvSpPr/>
          <p:nvPr/>
        </p:nvSpPr>
        <p:spPr>
          <a:xfrm>
            <a:off x="3048000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err="1" smtClean="0"/>
              <a:t>Демо</a:t>
            </a:r>
            <a:endParaRPr lang="en-US" sz="1600" dirty="0"/>
          </a:p>
        </p:txBody>
      </p:sp>
      <p:sp>
        <p:nvSpPr>
          <p:cNvPr id="9" name="Rectangle 8">
            <a:hlinkClick r:id="rId3" action="ppaction://hlinkfile"/>
          </p:cNvPr>
          <p:cNvSpPr/>
          <p:nvPr/>
        </p:nvSpPr>
        <p:spPr>
          <a:xfrm>
            <a:off x="4876801" y="6248400"/>
            <a:ext cx="1219199" cy="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bg-BG" sz="1600" dirty="0" smtClean="0"/>
              <a:t>Файлове</a:t>
            </a:r>
            <a:endParaRPr lang="en-US" sz="1600" dirty="0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457200"/>
            <a:ext cx="60769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98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Скелети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526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Съставни кости</a:t>
            </a:r>
          </a:p>
          <a:p>
            <a:pPr lvl="1"/>
            <a:r>
              <a:rPr lang="bg-BG" dirty="0" smtClean="0"/>
              <a:t>Променете дефиницията на </a:t>
            </a:r>
            <a:r>
              <a:rPr lang="en-US" b="1" dirty="0" smtClean="0"/>
              <a:t>Bone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dirty="0" smtClean="0"/>
              <a:t>skeleton.js</a:t>
            </a:r>
            <a:endParaRPr lang="bg-BG" dirty="0" smtClean="0"/>
          </a:p>
          <a:p>
            <a:pPr lvl="1"/>
            <a:r>
              <a:rPr lang="bg-BG" dirty="0" smtClean="0"/>
              <a:t>Да може кост да е множество от различни обекти</a:t>
            </a:r>
          </a:p>
          <a:p>
            <a:pPr lvl="1"/>
            <a:r>
              <a:rPr lang="bg-BG" dirty="0" smtClean="0"/>
              <a:t>Конструкторът да има два параметъра – дължината на костта и масив от обектите в костта</a:t>
            </a:r>
            <a:endParaRPr lang="bg-BG" dirty="0"/>
          </a:p>
        </p:txBody>
      </p:sp>
      <p:sp>
        <p:nvSpPr>
          <p:cNvPr id="8" name="Cloud 7"/>
          <p:cNvSpPr/>
          <p:nvPr/>
        </p:nvSpPr>
        <p:spPr>
          <a:xfrm>
            <a:off x="4038600" y="4191000"/>
            <a:ext cx="1219200" cy="2286000"/>
          </a:xfrm>
          <a:prstGeom prst="cloud">
            <a:avLst/>
          </a:prstGeom>
          <a:solidFill>
            <a:srgbClr val="94C6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/>
          <p:cNvSpPr/>
          <p:nvPr/>
        </p:nvSpPr>
        <p:spPr>
          <a:xfrm>
            <a:off x="4419600" y="6019800"/>
            <a:ext cx="304800" cy="304800"/>
          </a:xfrm>
          <a:prstGeom prst="ellipse">
            <a:avLst/>
          </a:prstGeom>
          <a:solidFill>
            <a:srgbClr val="94C6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Oval 8"/>
          <p:cNvSpPr/>
          <p:nvPr/>
        </p:nvSpPr>
        <p:spPr>
          <a:xfrm>
            <a:off x="4419600" y="4648200"/>
            <a:ext cx="304800" cy="304800"/>
          </a:xfrm>
          <a:prstGeom prst="ellipse">
            <a:avLst/>
          </a:prstGeom>
          <a:solidFill>
            <a:srgbClr val="94C6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TextBox 9"/>
          <p:cNvSpPr txBox="1"/>
          <p:nvPr/>
        </p:nvSpPr>
        <p:spPr>
          <a:xfrm>
            <a:off x="5748086" y="6019800"/>
            <a:ext cx="2100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Център на костта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1200" y="44958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Точка на закачане на следващата кост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800600" y="4796118"/>
            <a:ext cx="916004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800600" y="6172200"/>
            <a:ext cx="916004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48835" y="5562600"/>
            <a:ext cx="470055" cy="0"/>
          </a:xfrm>
          <a:prstGeom prst="straightConnector1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5791200" y="5284694"/>
            <a:ext cx="2100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Масив от обекти, съставящи костта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3657600" y="4788187"/>
            <a:ext cx="304799" cy="1400890"/>
          </a:xfrm>
          <a:prstGeom prst="leftBrace">
            <a:avLst>
              <a:gd name="adj1" fmla="val 40560"/>
              <a:gd name="adj2" fmla="val 50000"/>
            </a:avLst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2286000" y="5196244"/>
            <a:ext cx="136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Дължина на костта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962399" y="4789516"/>
            <a:ext cx="457201" cy="0"/>
          </a:xfrm>
          <a:prstGeom prst="lin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962399" y="6189077"/>
            <a:ext cx="457201" cy="0"/>
          </a:xfrm>
          <a:prstGeom prst="line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 27"/>
          <p:cNvGrpSpPr/>
          <p:nvPr/>
        </p:nvGrpSpPr>
        <p:grpSpPr>
          <a:xfrm rot="17785892">
            <a:off x="3507441" y="3525991"/>
            <a:ext cx="990600" cy="1857375"/>
            <a:chOff x="381000" y="3495019"/>
            <a:chExt cx="1219200" cy="2286000"/>
          </a:xfrm>
          <a:noFill/>
        </p:grpSpPr>
        <p:sp>
          <p:nvSpPr>
            <p:cNvPr id="25" name="Cloud 24"/>
            <p:cNvSpPr/>
            <p:nvPr/>
          </p:nvSpPr>
          <p:spPr>
            <a:xfrm>
              <a:off x="381000" y="3495019"/>
              <a:ext cx="1219200" cy="2286000"/>
            </a:xfrm>
            <a:prstGeom prst="cloud">
              <a:avLst/>
            </a:prstGeom>
            <a:grp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" y="3952219"/>
              <a:ext cx="304800" cy="304800"/>
            </a:xfrm>
            <a:prstGeom prst="ellipse">
              <a:avLst/>
            </a:prstGeom>
            <a:grp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07660" y="3834825"/>
            <a:ext cx="139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Следваща</a:t>
            </a:r>
          </a:p>
          <a:p>
            <a:pPr algn="r"/>
            <a:r>
              <a:rPr lang="bg-BG" sz="1600" dirty="0" smtClean="0"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a:rPr>
              <a:t>кост</a:t>
            </a:r>
            <a:endParaRPr lang="bg-BG" sz="1600" dirty="0"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47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На базата на тази дефиниция</a:t>
            </a:r>
          </a:p>
          <a:p>
            <a:pPr lvl="1"/>
            <a:r>
              <a:rPr lang="bg-BG" dirty="0" smtClean="0"/>
              <a:t>Направете 3 кости</a:t>
            </a:r>
          </a:p>
          <a:p>
            <a:pPr lvl="1"/>
            <a:r>
              <a:rPr lang="bg-BG" dirty="0" smtClean="0"/>
              <a:t>Първата кост е от две успоредни плоскости и се върти хоризонтално и вертикално</a:t>
            </a:r>
          </a:p>
          <a:p>
            <a:pPr lvl="1"/>
            <a:r>
              <a:rPr lang="bg-BG" dirty="0" smtClean="0"/>
              <a:t>Втората кост е конус с въртене само в една равнина (успоредна на двете плоскости)</a:t>
            </a:r>
          </a:p>
          <a:p>
            <a:pPr lvl="1"/>
            <a:r>
              <a:rPr lang="bg-BG" dirty="0" smtClean="0"/>
              <a:t>Третата кост е перка, която се върти перпендикулярно на втората кост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237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ustom 15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38342D"/>
      </a:hlink>
      <a:folHlink>
        <a:srgbClr val="38342D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5">
    <a:dk1>
      <a:sysClr val="windowText" lastClr="000000"/>
    </a:dk1>
    <a:lt1>
      <a:sysClr val="window" lastClr="FFFFFF"/>
    </a:lt1>
    <a:dk2>
      <a:srgbClr val="3E3D2D"/>
    </a:dk2>
    <a:lt2>
      <a:srgbClr val="CAF278"/>
    </a:lt2>
    <a:accent1>
      <a:srgbClr val="94C600"/>
    </a:accent1>
    <a:accent2>
      <a:srgbClr val="71685A"/>
    </a:accent2>
    <a:accent3>
      <a:srgbClr val="FF6700"/>
    </a:accent3>
    <a:accent4>
      <a:srgbClr val="909465"/>
    </a:accent4>
    <a:accent5>
      <a:srgbClr val="956B43"/>
    </a:accent5>
    <a:accent6>
      <a:srgbClr val="FEA022"/>
    </a:accent6>
    <a:hlink>
      <a:srgbClr val="38342D"/>
    </a:hlink>
    <a:folHlink>
      <a:srgbClr val="38342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12043</TotalTime>
  <Words>443</Words>
  <Application>Microsoft Office PowerPoint</Application>
  <PresentationFormat>On-screen Show (4:3)</PresentationFormat>
  <Paragraphs>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Austin</vt:lpstr>
      <vt:lpstr>Скелети</vt:lpstr>
      <vt:lpstr>PowerPoint Presentation</vt:lpstr>
      <vt:lpstr>Задача №1</vt:lpstr>
      <vt:lpstr>PowerPoint Presentation</vt:lpstr>
      <vt:lpstr>Задача №2</vt:lpstr>
      <vt:lpstr>PowerPoint Presentation</vt:lpstr>
      <vt:lpstr>PowerPoint Presentation</vt:lpstr>
      <vt:lpstr>Задача №3</vt:lpstr>
      <vt:lpstr>PowerPoint Presentation</vt:lpstr>
      <vt:lpstr>PowerPoint Presentation</vt:lpstr>
      <vt:lpstr>Задача №4</vt:lpstr>
      <vt:lpstr>PowerPoint Presentation</vt:lpstr>
      <vt:lpstr>Задача №5</vt:lpstr>
      <vt:lpstr>PowerPoint Presentation</vt:lpstr>
      <vt:lpstr>Задача №6</vt:lpstr>
      <vt:lpstr>PowerPoint Presentation</vt:lpstr>
      <vt:lpstr>Задача №7</vt:lpstr>
      <vt:lpstr>PowerPoint Presentation</vt:lpstr>
      <vt:lpstr>Задача №8</vt:lpstr>
      <vt:lpstr>PowerPoint Presentation</vt:lpstr>
      <vt:lpstr>Задача №9</vt:lpstr>
      <vt:lpstr>PowerPoint Presentation</vt:lpstr>
      <vt:lpstr>PowerPoint Presentation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WebGL-Problems-08</dc:title>
  <dc:creator>Pavel Boytchev</dc:creator>
  <cp:lastModifiedBy>Pavel Boytchev</cp:lastModifiedBy>
  <cp:revision>535</cp:revision>
  <dcterms:created xsi:type="dcterms:W3CDTF">2013-12-13T09:03:57Z</dcterms:created>
  <dcterms:modified xsi:type="dcterms:W3CDTF">2015-06-11T21:51:46Z</dcterms:modified>
</cp:coreProperties>
</file>