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sldIdLst>
    <p:sldId id="256" r:id="rId2"/>
    <p:sldId id="299" r:id="rId3"/>
    <p:sldId id="297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8" r:id="rId12"/>
    <p:sldId id="307" r:id="rId13"/>
    <p:sldId id="309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3AF"/>
    <a:srgbClr val="FF0000"/>
    <a:srgbClr val="000000"/>
    <a:srgbClr val="FFFFFF"/>
    <a:srgbClr val="6F9500"/>
    <a:srgbClr val="94C600"/>
    <a:srgbClr val="008000"/>
    <a:srgbClr val="6B9100"/>
    <a:srgbClr val="74A51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9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19.9.2015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201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5</a:t>
            </a:r>
            <a:endParaRPr lang="bg-BG" sz="200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63500" algn="ctr" rotWithShape="0">
                  <a:schemeClr val="accent5">
                    <a:lumMod val="40000"/>
                    <a:lumOff val="60000"/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Solution%206%20-%20Gesture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Solution%207%20-%20Elbow%20to%20knee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olution%208%20-%20No%20gravity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Solution%209%20-%20Step%20by%20step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olution%201%20-%20Periscop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Solution%202%20-%20Torus%20shel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olution%203%20-%20Compound%20bon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Solution%204%20-%20Conoid%20chain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olution%205%20-%20Fing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Скелети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Решения на </a:t>
            </a:r>
            <a:r>
              <a:rPr lang="en-US" dirty="0" smtClean="0"/>
              <a:t>S0</a:t>
            </a:r>
            <a:r>
              <a:rPr lang="bg-BG" dirty="0" smtClean="0"/>
              <a:t>8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Модел на пръсти</a:t>
            </a:r>
            <a:endParaRPr lang="en-US" dirty="0"/>
          </a:p>
          <a:p>
            <a:pPr lvl="1"/>
            <a:r>
              <a:rPr lang="bg-BG" dirty="0" smtClean="0"/>
              <a:t>Добавяме параметър за дебелина на пръст</a:t>
            </a:r>
          </a:p>
          <a:p>
            <a:pPr lvl="1"/>
            <a:r>
              <a:rPr lang="bg-BG" dirty="0" smtClean="0"/>
              <a:t>В </a:t>
            </a:r>
            <a:r>
              <a:rPr lang="en-US" b="1" dirty="0" smtClean="0"/>
              <a:t>draw</a:t>
            </a:r>
            <a:r>
              <a:rPr lang="bg-BG" dirty="0" smtClean="0"/>
              <a:t> на </a:t>
            </a:r>
            <a:r>
              <a:rPr lang="en-US" b="1" dirty="0" smtClean="0"/>
              <a:t>Palm</a:t>
            </a:r>
            <a:r>
              <a:rPr lang="bg-BG" dirty="0" smtClean="0"/>
              <a:t> добавяме отместване на всеки пръст</a:t>
            </a:r>
          </a:p>
          <a:p>
            <a:pPr lvl="1"/>
            <a:r>
              <a:rPr lang="bg-BG" dirty="0" smtClean="0"/>
              <a:t>Методът </a:t>
            </a:r>
            <a:r>
              <a:rPr lang="en-US" b="1" dirty="0" smtClean="0"/>
              <a:t>hook</a:t>
            </a:r>
            <a:r>
              <a:rPr lang="bg-BG" dirty="0" smtClean="0"/>
              <a:t> е с параметър масив от два ъгъла – единият е за движение наляво-надясно, другият е за сгъване</a:t>
            </a:r>
          </a:p>
          <a:p>
            <a:pPr lvl="1"/>
            <a:endParaRPr lang="bg-BG" dirty="0"/>
          </a:p>
          <a:p>
            <a:r>
              <a:rPr lang="bg-BG" dirty="0" smtClean="0"/>
              <a:t>Модел на жестове</a:t>
            </a:r>
          </a:p>
          <a:p>
            <a:pPr lvl="1"/>
            <a:r>
              <a:rPr lang="bg-BG" dirty="0" smtClean="0"/>
              <a:t>Функцията </a:t>
            </a:r>
            <a:r>
              <a:rPr lang="en-GB" b="1" dirty="0" smtClean="0"/>
              <a:t>gesture</a:t>
            </a:r>
            <a:r>
              <a:rPr lang="bg-BG" dirty="0" smtClean="0"/>
              <a:t> изчислява </a:t>
            </a:r>
            <a:r>
              <a:rPr lang="en-US" dirty="0" smtClean="0"/>
              <a:t>hook-</a:t>
            </a:r>
            <a:r>
              <a:rPr lang="bg-BG" dirty="0" smtClean="0"/>
              <a:t>ъглите на пръст</a:t>
            </a:r>
          </a:p>
          <a:p>
            <a:pPr lvl="1"/>
            <a:r>
              <a:rPr lang="bg-BG" dirty="0" smtClean="0"/>
              <a:t>В </a:t>
            </a:r>
            <a:r>
              <a:rPr lang="en-US" b="1" dirty="0" smtClean="0"/>
              <a:t>a1</a:t>
            </a:r>
            <a:r>
              <a:rPr lang="bg-BG" dirty="0" smtClean="0"/>
              <a:t> и </a:t>
            </a:r>
            <a:r>
              <a:rPr lang="en-US" b="1" dirty="0" smtClean="0"/>
              <a:t>b1</a:t>
            </a:r>
            <a:r>
              <a:rPr lang="bg-BG" dirty="0" smtClean="0"/>
              <a:t> се изчислява единия жест, в </a:t>
            </a:r>
            <a:r>
              <a:rPr lang="en-US" b="1" dirty="0" smtClean="0"/>
              <a:t>a2</a:t>
            </a:r>
            <a:r>
              <a:rPr lang="bg-BG" dirty="0" smtClean="0"/>
              <a:t> и </a:t>
            </a:r>
            <a:r>
              <a:rPr lang="en-US" b="1" dirty="0" smtClean="0"/>
              <a:t>b2</a:t>
            </a:r>
            <a:r>
              <a:rPr lang="en-US" dirty="0" smtClean="0"/>
              <a:t> –</a:t>
            </a:r>
            <a:r>
              <a:rPr lang="bg-BG" dirty="0" smtClean="0"/>
              <a:t> другия</a:t>
            </a:r>
          </a:p>
          <a:p>
            <a:pPr lvl="1"/>
            <a:r>
              <a:rPr lang="bg-BG" dirty="0" smtClean="0"/>
              <a:t>С линейна комбинация по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bg-BG" dirty="0" smtClean="0"/>
              <a:t>се сливат двата жеста в един</a:t>
            </a:r>
          </a:p>
          <a:p>
            <a:pPr lvl="1"/>
            <a:endParaRPr lang="bg-BG" dirty="0" smtClean="0"/>
          </a:p>
        </p:txBody>
      </p:sp>
      <p:sp>
        <p:nvSpPr>
          <p:cNvPr id="27" name="Rectangle 2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712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Коремни преси</a:t>
            </a:r>
            <a:endParaRPr lang="en-US" dirty="0"/>
          </a:p>
          <a:p>
            <a:pPr lvl="1"/>
            <a:r>
              <a:rPr lang="bg-BG" dirty="0" smtClean="0"/>
              <a:t>Използваме, че центъра на скелета е в пъпа</a:t>
            </a:r>
            <a:endParaRPr lang="en-US" dirty="0" smtClean="0"/>
          </a:p>
          <a:p>
            <a:pPr lvl="1"/>
            <a:r>
              <a:rPr lang="bg-BG" dirty="0" smtClean="0"/>
              <a:t>Завъртаме цялата фигура, за да „легне“ по гръб</a:t>
            </a:r>
          </a:p>
          <a:p>
            <a:pPr lvl="1"/>
            <a:r>
              <a:rPr lang="bg-BG" dirty="0" smtClean="0"/>
              <a:t>Движението на ляв и десен крайник е напълно симетрично</a:t>
            </a:r>
          </a:p>
          <a:p>
            <a:pPr lvl="1"/>
            <a:r>
              <a:rPr lang="bg-BG" dirty="0" smtClean="0"/>
              <a:t>И тук някои от ъглите са намерени експериментално</a:t>
            </a:r>
          </a:p>
        </p:txBody>
      </p:sp>
      <p:sp>
        <p:nvSpPr>
          <p:cNvPr id="27" name="Rectangle 2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29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Безтегловност</a:t>
            </a:r>
            <a:endParaRPr lang="en-US" dirty="0"/>
          </a:p>
          <a:p>
            <a:pPr lvl="1"/>
            <a:r>
              <a:rPr lang="bg-BG" dirty="0" smtClean="0"/>
              <a:t>За (почти) всяка степен на свобода определяме допустимия диапазон на промяна</a:t>
            </a:r>
          </a:p>
          <a:p>
            <a:pPr lvl="1"/>
            <a:r>
              <a:rPr lang="bg-BG" dirty="0" smtClean="0"/>
              <a:t>Със </a:t>
            </a:r>
            <a:r>
              <a:rPr lang="en-US" dirty="0" smtClean="0"/>
              <a:t>sin</a:t>
            </a:r>
            <a:r>
              <a:rPr lang="bg-BG" dirty="0" smtClean="0"/>
              <a:t> или </a:t>
            </a:r>
            <a:r>
              <a:rPr lang="en-US" dirty="0" smtClean="0"/>
              <a:t>cos</a:t>
            </a:r>
            <a:r>
              <a:rPr lang="bg-BG" dirty="0" smtClean="0"/>
              <a:t> правим тази промяна, като скоростите правим да са различни (за да не се вижда синхрон в движенията)</a:t>
            </a:r>
          </a:p>
          <a:p>
            <a:pPr lvl="1"/>
            <a:r>
              <a:rPr lang="bg-BG" dirty="0" smtClean="0"/>
              <a:t>За въртене на цялото тяло в пространството е удобно да добавим свойство </a:t>
            </a:r>
            <a:r>
              <a:rPr lang="en-US" b="1" dirty="0" smtClean="0"/>
              <a:t>rot</a:t>
            </a:r>
            <a:r>
              <a:rPr lang="bg-BG" dirty="0" smtClean="0"/>
              <a:t> в </a:t>
            </a:r>
            <a:r>
              <a:rPr lang="en-US" b="1" dirty="0" smtClean="0"/>
              <a:t>Skeleton</a:t>
            </a:r>
          </a:p>
          <a:p>
            <a:pPr lvl="1"/>
            <a:r>
              <a:rPr lang="bg-BG" dirty="0" smtClean="0"/>
              <a:t>При използването на един скелет можем да сменяме времето, за да получим друга поза, видимо различна от първоначалната</a:t>
            </a:r>
          </a:p>
        </p:txBody>
      </p:sp>
      <p:sp>
        <p:nvSpPr>
          <p:cNvPr id="27" name="Rectangle 2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50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№9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Ходене</a:t>
            </a:r>
            <a:endParaRPr lang="en-US" dirty="0"/>
          </a:p>
          <a:p>
            <a:pPr lvl="1"/>
            <a:r>
              <a:rPr lang="bg-BG" dirty="0" smtClean="0"/>
              <a:t>В дефиницията на скелет добавяме код да помним в </a:t>
            </a:r>
            <a:r>
              <a:rPr lang="en-US" b="1" dirty="0" err="1" smtClean="0"/>
              <a:t>posL</a:t>
            </a:r>
            <a:r>
              <a:rPr lang="bg-BG" dirty="0" smtClean="0"/>
              <a:t> и </a:t>
            </a:r>
            <a:r>
              <a:rPr lang="en-US" b="1" dirty="0" err="1" smtClean="0"/>
              <a:t>posR</a:t>
            </a:r>
            <a:r>
              <a:rPr lang="en-US" dirty="0" smtClean="0"/>
              <a:t> </a:t>
            </a:r>
            <a:r>
              <a:rPr lang="bg-BG" dirty="0" smtClean="0"/>
              <a:t>координатите на върховете на пръстите на краката</a:t>
            </a:r>
          </a:p>
          <a:p>
            <a:pPr lvl="1"/>
            <a:r>
              <a:rPr lang="bg-BG" dirty="0" smtClean="0"/>
              <a:t>Според фазата на </a:t>
            </a:r>
            <a:r>
              <a:rPr lang="bg-BG" dirty="0" smtClean="0"/>
              <a:t>ходене </a:t>
            </a:r>
            <a:r>
              <a:rPr lang="bg-BG" dirty="0" smtClean="0"/>
              <a:t>можем да намерим кой крак е опрян фиксирано в земята</a:t>
            </a:r>
          </a:p>
          <a:p>
            <a:pPr lvl="1"/>
            <a:r>
              <a:rPr lang="bg-BG" dirty="0" smtClean="0"/>
              <a:t>За този крак смятаме отместването на </a:t>
            </a:r>
            <a:r>
              <a:rPr lang="en-US" b="1" dirty="0" err="1" smtClean="0"/>
              <a:t>posL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 err="1" smtClean="0"/>
              <a:t>posR</a:t>
            </a:r>
            <a:endParaRPr lang="en-US" b="1" dirty="0" smtClean="0"/>
          </a:p>
          <a:p>
            <a:pPr lvl="1"/>
            <a:r>
              <a:rPr lang="bg-BG" dirty="0" smtClean="0"/>
              <a:t>Изтриваме екрана и рисуваме пак скелета, но с такова отместване, че </a:t>
            </a:r>
            <a:r>
              <a:rPr lang="en-US" b="1" dirty="0" err="1" smtClean="0"/>
              <a:t>posL</a:t>
            </a:r>
            <a:r>
              <a:rPr lang="bg-BG" dirty="0" smtClean="0"/>
              <a:t> или </a:t>
            </a:r>
            <a:r>
              <a:rPr lang="en-US" b="1" dirty="0" err="1" smtClean="0"/>
              <a:t>posR</a:t>
            </a:r>
            <a:r>
              <a:rPr lang="bg-BG" dirty="0" smtClean="0"/>
              <a:t> да се запази непроменено</a:t>
            </a:r>
          </a:p>
        </p:txBody>
      </p:sp>
      <p:sp>
        <p:nvSpPr>
          <p:cNvPr id="27" name="Rectangle 2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7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Степени на свобода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0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№1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Добавени елементи</a:t>
            </a:r>
            <a:endParaRPr lang="en-US" dirty="0"/>
          </a:p>
          <a:p>
            <a:pPr lvl="1"/>
            <a:r>
              <a:rPr lang="bg-BG" dirty="0" smtClean="0"/>
              <a:t>Сфера, която да се плъзга напред-назад</a:t>
            </a:r>
          </a:p>
          <a:p>
            <a:pPr lvl="1"/>
            <a:r>
              <a:rPr lang="bg-BG" dirty="0" smtClean="0"/>
              <a:t>Вертикална ос, прикрепена към тази сфера</a:t>
            </a:r>
          </a:p>
          <a:p>
            <a:pPr lvl="1"/>
            <a:endParaRPr lang="bg-BG" dirty="0"/>
          </a:p>
          <a:p>
            <a:r>
              <a:rPr lang="bg-BG" dirty="0" smtClean="0"/>
              <a:t>Въртене</a:t>
            </a:r>
          </a:p>
          <a:p>
            <a:pPr lvl="1"/>
            <a:r>
              <a:rPr lang="bg-BG" dirty="0" smtClean="0"/>
              <a:t>Подвижния</a:t>
            </a:r>
            <a:r>
              <a:rPr lang="bg-BG" dirty="0"/>
              <a:t>т</a:t>
            </a:r>
            <a:r>
              <a:rPr lang="bg-BG" dirty="0" smtClean="0"/>
              <a:t> обект е закачен към вертикалната ос</a:t>
            </a:r>
          </a:p>
          <a:p>
            <a:pPr lvl="1"/>
            <a:r>
              <a:rPr lang="bg-BG" dirty="0" smtClean="0"/>
              <a:t>Хоризонталната ориентация е зададена при конструирането на </a:t>
            </a:r>
            <a:r>
              <a:rPr lang="en-US" b="1" dirty="0" smtClean="0"/>
              <a:t>ball2</a:t>
            </a:r>
            <a:r>
              <a:rPr lang="en-US" dirty="0" smtClean="0"/>
              <a:t> </a:t>
            </a:r>
            <a:r>
              <a:rPr lang="bg-BG" dirty="0" smtClean="0"/>
              <a:t>с </a:t>
            </a:r>
            <a:r>
              <a:rPr lang="en-GB" b="1" dirty="0" smtClean="0"/>
              <a:t>rot </a:t>
            </a:r>
            <a:r>
              <a:rPr lang="en-GB" b="1" dirty="0"/>
              <a:t>= [0,90,0</a:t>
            </a:r>
            <a:r>
              <a:rPr lang="en-GB" b="1" dirty="0" smtClean="0"/>
              <a:t>]</a:t>
            </a:r>
            <a:endParaRPr lang="en-GB" b="1" dirty="0"/>
          </a:p>
          <a:p>
            <a:pPr lvl="1"/>
            <a:r>
              <a:rPr lang="bg-BG" dirty="0" smtClean="0"/>
              <a:t>Хоризонталното въртене е с промяна на </a:t>
            </a:r>
            <a:r>
              <a:rPr lang="en-US" b="1" dirty="0" smtClean="0"/>
              <a:t>rot[0]</a:t>
            </a:r>
            <a:endParaRPr lang="bg-BG" b="1" dirty="0" smtClean="0"/>
          </a:p>
        </p:txBody>
      </p:sp>
      <p:sp>
        <p:nvSpPr>
          <p:cNvPr id="27" name="Rectangle 2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Рисуване на лента</a:t>
            </a:r>
          </a:p>
          <a:p>
            <a:pPr lvl="1"/>
            <a:r>
              <a:rPr lang="bg-BG" dirty="0" smtClean="0"/>
              <a:t>Добавя се лесно,  точно преди </a:t>
            </a:r>
            <a:r>
              <a:rPr lang="en-US" b="1" dirty="0" err="1" smtClean="0"/>
              <a:t>popMatrix</a:t>
            </a:r>
            <a:r>
              <a:rPr lang="bg-BG" dirty="0" smtClean="0"/>
              <a:t> текущата трансформация е подходяща </a:t>
            </a:r>
          </a:p>
          <a:p>
            <a:pPr lvl="1"/>
            <a:endParaRPr lang="bg-BG" dirty="0"/>
          </a:p>
          <a:p>
            <a:r>
              <a:rPr lang="bg-BG" dirty="0" smtClean="0"/>
              <a:t>Оставяне на следа</a:t>
            </a:r>
          </a:p>
          <a:p>
            <a:pPr lvl="1"/>
            <a:r>
              <a:rPr lang="bg-BG" dirty="0" smtClean="0"/>
              <a:t>Следите са също цилиндрични ленти, но с какъв център?</a:t>
            </a:r>
          </a:p>
          <a:p>
            <a:pPr lvl="1"/>
            <a:r>
              <a:rPr lang="bg-BG" dirty="0" smtClean="0"/>
              <a:t>Центъра на подвижната лента е (0,</a:t>
            </a:r>
            <a:r>
              <a:rPr lang="bg-BG" dirty="0" err="1" smtClean="0"/>
              <a:t>0</a:t>
            </a:r>
            <a:r>
              <a:rPr lang="bg-BG" dirty="0" smtClean="0"/>
              <a:t>,</a:t>
            </a:r>
            <a:r>
              <a:rPr lang="bg-BG" dirty="0" err="1" smtClean="0"/>
              <a:t>0</a:t>
            </a:r>
            <a:r>
              <a:rPr lang="bg-BG" dirty="0" smtClean="0"/>
              <a:t>), но е трансформиран от текущата матрица</a:t>
            </a:r>
          </a:p>
          <a:p>
            <a:pPr lvl="1"/>
            <a:r>
              <a:rPr lang="bg-BG" dirty="0" smtClean="0"/>
              <a:t>Вариант №1: помним цялата матрица</a:t>
            </a:r>
            <a:r>
              <a:rPr lang="en-US" dirty="0" smtClean="0"/>
              <a:t> </a:t>
            </a:r>
            <a:r>
              <a:rPr lang="en-US" b="1" dirty="0" err="1" smtClean="0"/>
              <a:t>glmat</a:t>
            </a:r>
            <a:r>
              <a:rPr lang="en-US" dirty="0" smtClean="0"/>
              <a:t> </a:t>
            </a:r>
            <a:r>
              <a:rPr lang="bg-BG" dirty="0" smtClean="0"/>
              <a:t>и всяко рисуване на следа рисува със запомнената си матрица</a:t>
            </a:r>
          </a:p>
          <a:p>
            <a:pPr lvl="1"/>
            <a:r>
              <a:rPr lang="bg-BG" dirty="0" smtClean="0"/>
              <a:t>Вариант №2: извличаме центъра (т.е. транслацията) от матрицата – това е последния ред на </a:t>
            </a:r>
            <a:r>
              <a:rPr lang="en-US" b="1" dirty="0" err="1" smtClean="0"/>
              <a:t>glmat</a:t>
            </a:r>
            <a:r>
              <a:rPr lang="bg-BG" dirty="0" smtClean="0"/>
              <a:t> – а рисуването е без нужда от допълнителни матрици</a:t>
            </a:r>
          </a:p>
        </p:txBody>
      </p:sp>
    </p:spTree>
    <p:extLst>
      <p:ext uri="{BB962C8B-B14F-4D97-AF65-F5344CB8AC3E}">
        <p14:creationId xmlns:p14="http://schemas.microsoft.com/office/powerpoint/2010/main" val="37734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 smtClean="0"/>
                  <a:t>Усукване</a:t>
                </a:r>
                <a:r>
                  <a:rPr lang="en-US" dirty="0" smtClean="0"/>
                  <a:t> </a:t>
                </a:r>
                <a:r>
                  <a:rPr lang="bg-BG" dirty="0" smtClean="0"/>
                  <a:t>в тора</a:t>
                </a:r>
              </a:p>
              <a:p>
                <a:pPr lvl="1"/>
                <a:r>
                  <a:rPr lang="bg-BG" dirty="0" smtClean="0"/>
                  <a:t>Движението на </a:t>
                </a:r>
                <a:r>
                  <a:rPr lang="bg-BG" dirty="0" smtClean="0"/>
                  <a:t>върха описва </a:t>
                </a:r>
                <a:r>
                  <a:rPr lang="bg-BG" dirty="0" smtClean="0"/>
                  <a:t>тор с елипсовидно сечение</a:t>
                </a:r>
              </a:p>
              <a:p>
                <a:pPr lvl="1"/>
                <a:r>
                  <a:rPr lang="bg-BG" dirty="0" smtClean="0"/>
                  <a:t>Равнината на движение не минава през центъра на тора</a:t>
                </a:r>
              </a:p>
              <a:p>
                <a:pPr lvl="1"/>
                <a:r>
                  <a:rPr lang="bg-BG" dirty="0" smtClean="0"/>
                  <a:t>Необходимо е допълнително завъртане на около 23.58</a:t>
                </a:r>
                <a:r>
                  <a:rPr lang="bg-BG" dirty="0" smtClean="0">
                    <a:sym typeface="Symbol"/>
                  </a:rPr>
                  <a:t>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bg-BG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arcs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/>
                              <a:ea typeface="Cambria Math"/>
                            </a:rPr>
                            <m:t>in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20</m:t>
                              </m:r>
                            </m:den>
                          </m:f>
                        </m:e>
                      </m:func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23.57818</m:t>
                      </m:r>
                      <m:r>
                        <a:rPr lang="en-US" i="1" smtClean="0">
                          <a:latin typeface="Cambria Math"/>
                          <a:ea typeface="Cambria Math"/>
                          <a:sym typeface="Symbol"/>
                        </a:rPr>
                        <m:t></m:t>
                      </m:r>
                    </m:oMath>
                  </m:oMathPara>
                </a14:m>
                <a:endParaRPr lang="bg-BG" dirty="0" smtClean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42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3600198" y="2958685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3614486" y="5244685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 rot="5400000" flipH="1">
            <a:off x="4335879" y="4751892"/>
            <a:ext cx="152400" cy="12903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TextBox 12"/>
          <p:cNvSpPr txBox="1"/>
          <p:nvPr/>
        </p:nvSpPr>
        <p:spPr>
          <a:xfrm>
            <a:off x="5976120" y="3505200"/>
            <a:ext cx="2100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Първоначална равнина на лента</a:t>
            </a:r>
            <a:endParaRPr lang="bg-BG" sz="16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7" name="Group 16"/>
          <p:cNvGrpSpPr/>
          <p:nvPr/>
        </p:nvGrpSpPr>
        <p:grpSpPr>
          <a:xfrm rot="19800000">
            <a:off x="3794438" y="3158700"/>
            <a:ext cx="1531227" cy="2652162"/>
            <a:chOff x="5126496" y="3329346"/>
            <a:chExt cx="1531227" cy="2652162"/>
          </a:xfrm>
        </p:grpSpPr>
        <p:cxnSp>
          <p:nvCxnSpPr>
            <p:cNvPr id="18" name="Straight Connector 17"/>
            <p:cNvCxnSpPr/>
            <p:nvPr/>
          </p:nvCxnSpPr>
          <p:spPr>
            <a:xfrm rot="1800000">
              <a:off x="5126496" y="3329346"/>
              <a:ext cx="1531227" cy="2652162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Isosceles Triangle 18"/>
            <p:cNvSpPr/>
            <p:nvPr/>
          </p:nvSpPr>
          <p:spPr>
            <a:xfrm>
              <a:off x="5684668" y="4862512"/>
              <a:ext cx="426621" cy="9144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Oval 19"/>
            <p:cNvSpPr/>
            <p:nvPr/>
          </p:nvSpPr>
          <p:spPr>
            <a:xfrm>
              <a:off x="5666872" y="5483893"/>
              <a:ext cx="462214" cy="46221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942671" y="2971097"/>
            <a:ext cx="2019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Правилна равнина на лента</a:t>
            </a:r>
            <a:endParaRPr lang="bg-BG" sz="16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172326" y="3328472"/>
            <a:ext cx="755846" cy="392214"/>
          </a:xfrm>
          <a:custGeom>
            <a:avLst/>
            <a:gdLst>
              <a:gd name="connsiteX0" fmla="*/ 914400 w 914400"/>
              <a:gd name="connsiteY0" fmla="*/ 0 h 94890"/>
              <a:gd name="connsiteX1" fmla="*/ 0 w 914400"/>
              <a:gd name="connsiteY1" fmla="*/ 94890 h 94890"/>
              <a:gd name="connsiteX0" fmla="*/ 1155940 w 1155940"/>
              <a:gd name="connsiteY0" fmla="*/ 715993 h 715993"/>
              <a:gd name="connsiteX1" fmla="*/ 0 w 1155940"/>
              <a:gd name="connsiteY1" fmla="*/ 0 h 715993"/>
              <a:gd name="connsiteX0" fmla="*/ 992039 w 992039"/>
              <a:gd name="connsiteY0" fmla="*/ 0 h 8626"/>
              <a:gd name="connsiteX1" fmla="*/ 0 w 992039"/>
              <a:gd name="connsiteY1" fmla="*/ 8626 h 8626"/>
              <a:gd name="connsiteX0" fmla="*/ 10000 w 10000"/>
              <a:gd name="connsiteY0" fmla="*/ 86710 h 96710"/>
              <a:gd name="connsiteX1" fmla="*/ 0 w 10000"/>
              <a:gd name="connsiteY1" fmla="*/ 96710 h 96710"/>
              <a:gd name="connsiteX0" fmla="*/ 10000 w 10000"/>
              <a:gd name="connsiteY0" fmla="*/ 311443 h 321443"/>
              <a:gd name="connsiteX1" fmla="*/ 0 w 10000"/>
              <a:gd name="connsiteY1" fmla="*/ 321443 h 321443"/>
              <a:gd name="connsiteX0" fmla="*/ 10000 w 10000"/>
              <a:gd name="connsiteY0" fmla="*/ 263361 h 273361"/>
              <a:gd name="connsiteX1" fmla="*/ 0 w 10000"/>
              <a:gd name="connsiteY1" fmla="*/ 273361 h 273361"/>
              <a:gd name="connsiteX0" fmla="*/ 7043 w 7043"/>
              <a:gd name="connsiteY0" fmla="*/ 158096 h 828128"/>
              <a:gd name="connsiteX1" fmla="*/ 0 w 7043"/>
              <a:gd name="connsiteY1" fmla="*/ 828128 h 828128"/>
              <a:gd name="connsiteX0" fmla="*/ 10000 w 10005"/>
              <a:gd name="connsiteY0" fmla="*/ 0 h 8091"/>
              <a:gd name="connsiteX1" fmla="*/ 0 w 10005"/>
              <a:gd name="connsiteY1" fmla="*/ 8091 h 8091"/>
              <a:gd name="connsiteX0" fmla="*/ 9995 w 9999"/>
              <a:gd name="connsiteY0" fmla="*/ 0 h 10000"/>
              <a:gd name="connsiteX1" fmla="*/ 0 w 9999"/>
              <a:gd name="connsiteY1" fmla="*/ 10000 h 10000"/>
              <a:gd name="connsiteX0" fmla="*/ 10814 w 10818"/>
              <a:gd name="connsiteY0" fmla="*/ 0 h 6786"/>
              <a:gd name="connsiteX1" fmla="*/ 0 w 10818"/>
              <a:gd name="connsiteY1" fmla="*/ 6786 h 6786"/>
              <a:gd name="connsiteX0" fmla="*/ 9996 w 9996"/>
              <a:gd name="connsiteY0" fmla="*/ 0 h 10000"/>
              <a:gd name="connsiteX1" fmla="*/ 0 w 9996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96" h="10000">
                <a:moveTo>
                  <a:pt x="9996" y="0"/>
                </a:moveTo>
                <a:cubicBezTo>
                  <a:pt x="2819" y="849"/>
                  <a:pt x="3346" y="7946"/>
                  <a:pt x="0" y="100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4" name="TextBox 23"/>
          <p:cNvSpPr txBox="1"/>
          <p:nvPr/>
        </p:nvSpPr>
        <p:spPr>
          <a:xfrm>
            <a:off x="3791344" y="5473285"/>
            <a:ext cx="133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endParaRPr lang="bg-BG" sz="16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13684" y="4195097"/>
            <a:ext cx="133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20</a:t>
            </a:r>
            <a:endParaRPr lang="bg-BG" sz="16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48734" y="2743200"/>
            <a:ext cx="1170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Център на тор</a:t>
            </a:r>
            <a:endParaRPr lang="bg-BG" sz="16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Arc 27"/>
          <p:cNvSpPr/>
          <p:nvPr/>
        </p:nvSpPr>
        <p:spPr>
          <a:xfrm>
            <a:off x="2700883" y="2043112"/>
            <a:ext cx="2111341" cy="2111341"/>
          </a:xfrm>
          <a:prstGeom prst="arc">
            <a:avLst>
              <a:gd name="adj1" fmla="val 3556060"/>
              <a:gd name="adj2" fmla="val 5475213"/>
            </a:avLst>
          </a:prstGeom>
          <a:solidFill>
            <a:srgbClr val="FF0000">
              <a:alpha val="1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TextBox 28"/>
          <p:cNvSpPr txBox="1"/>
          <p:nvPr/>
        </p:nvSpPr>
        <p:spPr>
          <a:xfrm>
            <a:off x="3934784" y="403656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α</a:t>
            </a:r>
            <a:endParaRPr lang="bg-BG" sz="16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90686" y="3111085"/>
            <a:ext cx="152400" cy="228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Arc 29"/>
          <p:cNvSpPr/>
          <p:nvPr/>
        </p:nvSpPr>
        <p:spPr>
          <a:xfrm flipH="1" flipV="1">
            <a:off x="4017099" y="4288956"/>
            <a:ext cx="2111341" cy="2111341"/>
          </a:xfrm>
          <a:prstGeom prst="arc">
            <a:avLst>
              <a:gd name="adj1" fmla="val 3556060"/>
              <a:gd name="adj2" fmla="val 5475213"/>
            </a:avLst>
          </a:prstGeom>
          <a:solidFill>
            <a:srgbClr val="FF0000">
              <a:alpha val="1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4861758" y="3720685"/>
            <a:ext cx="462214" cy="2222915"/>
            <a:chOff x="5666872" y="4038600"/>
            <a:chExt cx="462214" cy="222291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892110" y="4038600"/>
              <a:ext cx="0" cy="2222915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sosceles Triangle 7"/>
            <p:cNvSpPr/>
            <p:nvPr/>
          </p:nvSpPr>
          <p:spPr>
            <a:xfrm>
              <a:off x="5684668" y="4862512"/>
              <a:ext cx="426621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Oval 6"/>
            <p:cNvSpPr/>
            <p:nvPr/>
          </p:nvSpPr>
          <p:spPr>
            <a:xfrm>
              <a:off x="5666872" y="5483893"/>
              <a:ext cx="462214" cy="462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642388" y="4025539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α</a:t>
            </a:r>
            <a:endParaRPr lang="bg-BG" sz="16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Rectangle 31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sp>
        <p:nvSpPr>
          <p:cNvPr id="35" name="Freeform 34"/>
          <p:cNvSpPr/>
          <p:nvPr/>
        </p:nvSpPr>
        <p:spPr>
          <a:xfrm>
            <a:off x="5181600" y="3815642"/>
            <a:ext cx="841559" cy="277923"/>
          </a:xfrm>
          <a:custGeom>
            <a:avLst/>
            <a:gdLst>
              <a:gd name="connsiteX0" fmla="*/ 914400 w 914400"/>
              <a:gd name="connsiteY0" fmla="*/ 0 h 94890"/>
              <a:gd name="connsiteX1" fmla="*/ 0 w 914400"/>
              <a:gd name="connsiteY1" fmla="*/ 94890 h 94890"/>
              <a:gd name="connsiteX0" fmla="*/ 1155940 w 1155940"/>
              <a:gd name="connsiteY0" fmla="*/ 715993 h 715993"/>
              <a:gd name="connsiteX1" fmla="*/ 0 w 1155940"/>
              <a:gd name="connsiteY1" fmla="*/ 0 h 715993"/>
              <a:gd name="connsiteX0" fmla="*/ 992039 w 992039"/>
              <a:gd name="connsiteY0" fmla="*/ 0 h 8626"/>
              <a:gd name="connsiteX1" fmla="*/ 0 w 992039"/>
              <a:gd name="connsiteY1" fmla="*/ 8626 h 8626"/>
              <a:gd name="connsiteX0" fmla="*/ 10000 w 10000"/>
              <a:gd name="connsiteY0" fmla="*/ 86710 h 96710"/>
              <a:gd name="connsiteX1" fmla="*/ 0 w 10000"/>
              <a:gd name="connsiteY1" fmla="*/ 96710 h 96710"/>
              <a:gd name="connsiteX0" fmla="*/ 10000 w 10000"/>
              <a:gd name="connsiteY0" fmla="*/ 311443 h 321443"/>
              <a:gd name="connsiteX1" fmla="*/ 0 w 10000"/>
              <a:gd name="connsiteY1" fmla="*/ 321443 h 321443"/>
              <a:gd name="connsiteX0" fmla="*/ 10000 w 10000"/>
              <a:gd name="connsiteY0" fmla="*/ 263361 h 273361"/>
              <a:gd name="connsiteX1" fmla="*/ 0 w 10000"/>
              <a:gd name="connsiteY1" fmla="*/ 273361 h 273361"/>
              <a:gd name="connsiteX0" fmla="*/ 7043 w 7043"/>
              <a:gd name="connsiteY0" fmla="*/ 158096 h 828128"/>
              <a:gd name="connsiteX1" fmla="*/ 0 w 7043"/>
              <a:gd name="connsiteY1" fmla="*/ 828128 h 828128"/>
              <a:gd name="connsiteX0" fmla="*/ 10000 w 10005"/>
              <a:gd name="connsiteY0" fmla="*/ 0 h 8091"/>
              <a:gd name="connsiteX1" fmla="*/ 0 w 10005"/>
              <a:gd name="connsiteY1" fmla="*/ 8091 h 8091"/>
              <a:gd name="connsiteX0" fmla="*/ 9995 w 9999"/>
              <a:gd name="connsiteY0" fmla="*/ 0 h 10000"/>
              <a:gd name="connsiteX1" fmla="*/ 0 w 9999"/>
              <a:gd name="connsiteY1" fmla="*/ 10000 h 10000"/>
              <a:gd name="connsiteX0" fmla="*/ 10814 w 10818"/>
              <a:gd name="connsiteY0" fmla="*/ 0 h 6786"/>
              <a:gd name="connsiteX1" fmla="*/ 0 w 10818"/>
              <a:gd name="connsiteY1" fmla="*/ 6786 h 6786"/>
              <a:gd name="connsiteX0" fmla="*/ 9996 w 9996"/>
              <a:gd name="connsiteY0" fmla="*/ 0 h 10000"/>
              <a:gd name="connsiteX1" fmla="*/ 0 w 9996"/>
              <a:gd name="connsiteY1" fmla="*/ 10000 h 10000"/>
              <a:gd name="connsiteX0" fmla="*/ 11134 w 11134"/>
              <a:gd name="connsiteY0" fmla="*/ 0 h 7086"/>
              <a:gd name="connsiteX1" fmla="*/ 0 w 11134"/>
              <a:gd name="connsiteY1" fmla="*/ 7086 h 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34" h="7086">
                <a:moveTo>
                  <a:pt x="11134" y="0"/>
                </a:moveTo>
                <a:cubicBezTo>
                  <a:pt x="3954" y="849"/>
                  <a:pt x="3347" y="5032"/>
                  <a:pt x="0" y="708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7" name="TextBox 26"/>
          <p:cNvSpPr txBox="1"/>
          <p:nvPr/>
        </p:nvSpPr>
        <p:spPr>
          <a:xfrm>
            <a:off x="5976120" y="4116905"/>
            <a:ext cx="2100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Връх</a:t>
            </a:r>
            <a:endParaRPr lang="bg-BG" sz="16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5127812" y="4280630"/>
            <a:ext cx="841559" cy="277923"/>
          </a:xfrm>
          <a:custGeom>
            <a:avLst/>
            <a:gdLst>
              <a:gd name="connsiteX0" fmla="*/ 914400 w 914400"/>
              <a:gd name="connsiteY0" fmla="*/ 0 h 94890"/>
              <a:gd name="connsiteX1" fmla="*/ 0 w 914400"/>
              <a:gd name="connsiteY1" fmla="*/ 94890 h 94890"/>
              <a:gd name="connsiteX0" fmla="*/ 1155940 w 1155940"/>
              <a:gd name="connsiteY0" fmla="*/ 715993 h 715993"/>
              <a:gd name="connsiteX1" fmla="*/ 0 w 1155940"/>
              <a:gd name="connsiteY1" fmla="*/ 0 h 715993"/>
              <a:gd name="connsiteX0" fmla="*/ 992039 w 992039"/>
              <a:gd name="connsiteY0" fmla="*/ 0 h 8626"/>
              <a:gd name="connsiteX1" fmla="*/ 0 w 992039"/>
              <a:gd name="connsiteY1" fmla="*/ 8626 h 8626"/>
              <a:gd name="connsiteX0" fmla="*/ 10000 w 10000"/>
              <a:gd name="connsiteY0" fmla="*/ 86710 h 96710"/>
              <a:gd name="connsiteX1" fmla="*/ 0 w 10000"/>
              <a:gd name="connsiteY1" fmla="*/ 96710 h 96710"/>
              <a:gd name="connsiteX0" fmla="*/ 10000 w 10000"/>
              <a:gd name="connsiteY0" fmla="*/ 311443 h 321443"/>
              <a:gd name="connsiteX1" fmla="*/ 0 w 10000"/>
              <a:gd name="connsiteY1" fmla="*/ 321443 h 321443"/>
              <a:gd name="connsiteX0" fmla="*/ 10000 w 10000"/>
              <a:gd name="connsiteY0" fmla="*/ 263361 h 273361"/>
              <a:gd name="connsiteX1" fmla="*/ 0 w 10000"/>
              <a:gd name="connsiteY1" fmla="*/ 273361 h 273361"/>
              <a:gd name="connsiteX0" fmla="*/ 7043 w 7043"/>
              <a:gd name="connsiteY0" fmla="*/ 158096 h 828128"/>
              <a:gd name="connsiteX1" fmla="*/ 0 w 7043"/>
              <a:gd name="connsiteY1" fmla="*/ 828128 h 828128"/>
              <a:gd name="connsiteX0" fmla="*/ 10000 w 10005"/>
              <a:gd name="connsiteY0" fmla="*/ 0 h 8091"/>
              <a:gd name="connsiteX1" fmla="*/ 0 w 10005"/>
              <a:gd name="connsiteY1" fmla="*/ 8091 h 8091"/>
              <a:gd name="connsiteX0" fmla="*/ 9995 w 9999"/>
              <a:gd name="connsiteY0" fmla="*/ 0 h 10000"/>
              <a:gd name="connsiteX1" fmla="*/ 0 w 9999"/>
              <a:gd name="connsiteY1" fmla="*/ 10000 h 10000"/>
              <a:gd name="connsiteX0" fmla="*/ 10814 w 10818"/>
              <a:gd name="connsiteY0" fmla="*/ 0 h 6786"/>
              <a:gd name="connsiteX1" fmla="*/ 0 w 10818"/>
              <a:gd name="connsiteY1" fmla="*/ 6786 h 6786"/>
              <a:gd name="connsiteX0" fmla="*/ 9996 w 9996"/>
              <a:gd name="connsiteY0" fmla="*/ 0 h 10000"/>
              <a:gd name="connsiteX1" fmla="*/ 0 w 9996"/>
              <a:gd name="connsiteY1" fmla="*/ 10000 h 10000"/>
              <a:gd name="connsiteX0" fmla="*/ 11134 w 11134"/>
              <a:gd name="connsiteY0" fmla="*/ 0 h 7086"/>
              <a:gd name="connsiteX1" fmla="*/ 0 w 11134"/>
              <a:gd name="connsiteY1" fmla="*/ 7086 h 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34" h="7086">
                <a:moveTo>
                  <a:pt x="11134" y="0"/>
                </a:moveTo>
                <a:cubicBezTo>
                  <a:pt x="3954" y="849"/>
                  <a:pt x="3347" y="5032"/>
                  <a:pt x="0" y="708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44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Скелети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173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№3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Промяна в класа </a:t>
            </a:r>
            <a:r>
              <a:rPr lang="en-US" dirty="0" smtClean="0"/>
              <a:t>Body</a:t>
            </a:r>
            <a:endParaRPr lang="en-US" dirty="0"/>
          </a:p>
          <a:p>
            <a:pPr lvl="1"/>
            <a:r>
              <a:rPr lang="bg-BG" dirty="0" smtClean="0"/>
              <a:t>Елементът </a:t>
            </a:r>
            <a:r>
              <a:rPr lang="en-US" b="1" dirty="0" smtClean="0"/>
              <a:t>bone</a:t>
            </a:r>
            <a:r>
              <a:rPr lang="bg-BG" dirty="0" smtClean="0"/>
              <a:t> е вече параметър</a:t>
            </a:r>
            <a:r>
              <a:rPr lang="en-US" dirty="0" smtClean="0"/>
              <a:t> (</a:t>
            </a:r>
            <a:r>
              <a:rPr lang="bg-BG" dirty="0" smtClean="0"/>
              <a:t>масив от обекти)</a:t>
            </a:r>
          </a:p>
          <a:p>
            <a:pPr lvl="1"/>
            <a:r>
              <a:rPr lang="bg-BG" dirty="0"/>
              <a:t>Н</a:t>
            </a:r>
            <a:r>
              <a:rPr lang="bg-BG" dirty="0" smtClean="0"/>
              <a:t>е добавяме никакви свойства на </a:t>
            </a:r>
            <a:r>
              <a:rPr lang="en-US" b="1" dirty="0" smtClean="0"/>
              <a:t>bone</a:t>
            </a:r>
            <a:endParaRPr lang="bg-BG" b="1" dirty="0" smtClean="0"/>
          </a:p>
          <a:p>
            <a:pPr lvl="1"/>
            <a:r>
              <a:rPr lang="bg-BG" dirty="0" smtClean="0"/>
              <a:t>При рисуването обхождаме масива и рисуваме всички елементи на </a:t>
            </a:r>
            <a:r>
              <a:rPr lang="en-US" b="1" dirty="0" smtClean="0"/>
              <a:t>bone</a:t>
            </a:r>
          </a:p>
          <a:p>
            <a:pPr lvl="1"/>
            <a:r>
              <a:rPr lang="bg-BG" dirty="0" smtClean="0"/>
              <a:t>Транслацията до края на костта правим според параметъра </a:t>
            </a:r>
            <a:r>
              <a:rPr lang="en-US" b="1" dirty="0" smtClean="0"/>
              <a:t>length</a:t>
            </a:r>
            <a:r>
              <a:rPr lang="en-US" dirty="0" smtClean="0"/>
              <a:t>, </a:t>
            </a:r>
            <a:r>
              <a:rPr lang="bg-BG" dirty="0" smtClean="0"/>
              <a:t>а не според </a:t>
            </a:r>
            <a:r>
              <a:rPr lang="en-US" b="1" dirty="0" smtClean="0"/>
              <a:t>bone</a:t>
            </a:r>
          </a:p>
          <a:p>
            <a:pPr lvl="1"/>
            <a:r>
              <a:rPr lang="bg-BG" dirty="0" smtClean="0"/>
              <a:t>По този начин краят на костта може да не съвпада с края на образа на костта</a:t>
            </a:r>
            <a:endParaRPr lang="en-US" dirty="0" smtClean="0"/>
          </a:p>
        </p:txBody>
      </p:sp>
      <p:sp>
        <p:nvSpPr>
          <p:cNvPr id="27" name="Rectangle 2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44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43"/>
          <p:cNvSpPr/>
          <p:nvPr/>
        </p:nvSpPr>
        <p:spPr>
          <a:xfrm>
            <a:off x="3356658" y="3101716"/>
            <a:ext cx="2418342" cy="2825757"/>
          </a:xfrm>
          <a:custGeom>
            <a:avLst/>
            <a:gdLst>
              <a:gd name="connsiteX0" fmla="*/ 3343116 w 3376367"/>
              <a:gd name="connsiteY0" fmla="*/ 0 h 3127064"/>
              <a:gd name="connsiteX1" fmla="*/ 2661472 w 3376367"/>
              <a:gd name="connsiteY1" fmla="*/ 1479666 h 3127064"/>
              <a:gd name="connsiteX2" fmla="*/ 1264934 w 3376367"/>
              <a:gd name="connsiteY2" fmla="*/ 1596044 h 3127064"/>
              <a:gd name="connsiteX3" fmla="*/ 1399 w 3376367"/>
              <a:gd name="connsiteY3" fmla="*/ 2776451 h 3127064"/>
              <a:gd name="connsiteX4" fmla="*/ 1065429 w 3376367"/>
              <a:gd name="connsiteY4" fmla="*/ 3125586 h 3127064"/>
              <a:gd name="connsiteX5" fmla="*/ 3193487 w 3376367"/>
              <a:gd name="connsiteY5" fmla="*/ 2842953 h 3127064"/>
              <a:gd name="connsiteX6" fmla="*/ 3276614 w 3376367"/>
              <a:gd name="connsiteY6" fmla="*/ 1645920 h 3127064"/>
              <a:gd name="connsiteX7" fmla="*/ 3376367 w 3376367"/>
              <a:gd name="connsiteY7" fmla="*/ 49877 h 3127064"/>
              <a:gd name="connsiteX0" fmla="*/ 3343116 w 3376367"/>
              <a:gd name="connsiteY0" fmla="*/ 0 h 3127064"/>
              <a:gd name="connsiteX1" fmla="*/ 2661472 w 3376367"/>
              <a:gd name="connsiteY1" fmla="*/ 1479666 h 3127064"/>
              <a:gd name="connsiteX2" fmla="*/ 1264934 w 3376367"/>
              <a:gd name="connsiteY2" fmla="*/ 1596044 h 3127064"/>
              <a:gd name="connsiteX3" fmla="*/ 1399 w 3376367"/>
              <a:gd name="connsiteY3" fmla="*/ 2776451 h 3127064"/>
              <a:gd name="connsiteX4" fmla="*/ 1065429 w 3376367"/>
              <a:gd name="connsiteY4" fmla="*/ 3125586 h 3127064"/>
              <a:gd name="connsiteX5" fmla="*/ 3193487 w 3376367"/>
              <a:gd name="connsiteY5" fmla="*/ 2842953 h 3127064"/>
              <a:gd name="connsiteX6" fmla="*/ 3276614 w 3376367"/>
              <a:gd name="connsiteY6" fmla="*/ 1645920 h 3127064"/>
              <a:gd name="connsiteX7" fmla="*/ 3376367 w 3376367"/>
              <a:gd name="connsiteY7" fmla="*/ 49877 h 3127064"/>
              <a:gd name="connsiteX8" fmla="*/ 3343116 w 3376367"/>
              <a:gd name="connsiteY8" fmla="*/ 0 h 3127064"/>
              <a:gd name="connsiteX0" fmla="*/ 3343116 w 3379505"/>
              <a:gd name="connsiteY0" fmla="*/ 456 h 3127520"/>
              <a:gd name="connsiteX1" fmla="*/ 2661472 w 3379505"/>
              <a:gd name="connsiteY1" fmla="*/ 1480122 h 3127520"/>
              <a:gd name="connsiteX2" fmla="*/ 1264934 w 3379505"/>
              <a:gd name="connsiteY2" fmla="*/ 1596500 h 3127520"/>
              <a:gd name="connsiteX3" fmla="*/ 1399 w 3379505"/>
              <a:gd name="connsiteY3" fmla="*/ 2776907 h 3127520"/>
              <a:gd name="connsiteX4" fmla="*/ 1065429 w 3379505"/>
              <a:gd name="connsiteY4" fmla="*/ 3126042 h 3127520"/>
              <a:gd name="connsiteX5" fmla="*/ 3193487 w 3379505"/>
              <a:gd name="connsiteY5" fmla="*/ 2843409 h 3127520"/>
              <a:gd name="connsiteX6" fmla="*/ 3276614 w 3379505"/>
              <a:gd name="connsiteY6" fmla="*/ 1646376 h 3127520"/>
              <a:gd name="connsiteX7" fmla="*/ 3343116 w 3379505"/>
              <a:gd name="connsiteY7" fmla="*/ 456 h 3127520"/>
              <a:gd name="connsiteX0" fmla="*/ 3066891 w 3388045"/>
              <a:gd name="connsiteY0" fmla="*/ 441 h 3179893"/>
              <a:gd name="connsiteX1" fmla="*/ 2661472 w 3388045"/>
              <a:gd name="connsiteY1" fmla="*/ 1532495 h 3179893"/>
              <a:gd name="connsiteX2" fmla="*/ 1264934 w 3388045"/>
              <a:gd name="connsiteY2" fmla="*/ 1648873 h 3179893"/>
              <a:gd name="connsiteX3" fmla="*/ 1399 w 3388045"/>
              <a:gd name="connsiteY3" fmla="*/ 2829280 h 3179893"/>
              <a:gd name="connsiteX4" fmla="*/ 1065429 w 3388045"/>
              <a:gd name="connsiteY4" fmla="*/ 3178415 h 3179893"/>
              <a:gd name="connsiteX5" fmla="*/ 3193487 w 3388045"/>
              <a:gd name="connsiteY5" fmla="*/ 2895782 h 3179893"/>
              <a:gd name="connsiteX6" fmla="*/ 3276614 w 3388045"/>
              <a:gd name="connsiteY6" fmla="*/ 1698749 h 3179893"/>
              <a:gd name="connsiteX7" fmla="*/ 3066891 w 3388045"/>
              <a:gd name="connsiteY7" fmla="*/ 441 h 3179893"/>
              <a:gd name="connsiteX0" fmla="*/ 3066891 w 3388045"/>
              <a:gd name="connsiteY0" fmla="*/ 441 h 3179893"/>
              <a:gd name="connsiteX1" fmla="*/ 2661472 w 3388045"/>
              <a:gd name="connsiteY1" fmla="*/ 1532495 h 3179893"/>
              <a:gd name="connsiteX2" fmla="*/ 1264934 w 3388045"/>
              <a:gd name="connsiteY2" fmla="*/ 1648873 h 3179893"/>
              <a:gd name="connsiteX3" fmla="*/ 1399 w 3388045"/>
              <a:gd name="connsiteY3" fmla="*/ 2829280 h 3179893"/>
              <a:gd name="connsiteX4" fmla="*/ 1065429 w 3388045"/>
              <a:gd name="connsiteY4" fmla="*/ 3178415 h 3179893"/>
              <a:gd name="connsiteX5" fmla="*/ 3193487 w 3388045"/>
              <a:gd name="connsiteY5" fmla="*/ 2895782 h 3179893"/>
              <a:gd name="connsiteX6" fmla="*/ 3276614 w 3388045"/>
              <a:gd name="connsiteY6" fmla="*/ 1698749 h 3179893"/>
              <a:gd name="connsiteX7" fmla="*/ 3066891 w 3388045"/>
              <a:gd name="connsiteY7" fmla="*/ 441 h 3179893"/>
              <a:gd name="connsiteX0" fmla="*/ 3066648 w 3387802"/>
              <a:gd name="connsiteY0" fmla="*/ 420 h 3179872"/>
              <a:gd name="connsiteX1" fmla="*/ 2661229 w 3387802"/>
              <a:gd name="connsiteY1" fmla="*/ 1532474 h 3179872"/>
              <a:gd name="connsiteX2" fmla="*/ 897979 w 3387802"/>
              <a:gd name="connsiteY2" fmla="*/ 1244040 h 3179872"/>
              <a:gd name="connsiteX3" fmla="*/ 1156 w 3387802"/>
              <a:gd name="connsiteY3" fmla="*/ 2829259 h 3179872"/>
              <a:gd name="connsiteX4" fmla="*/ 1065186 w 3387802"/>
              <a:gd name="connsiteY4" fmla="*/ 3178394 h 3179872"/>
              <a:gd name="connsiteX5" fmla="*/ 3193244 w 3387802"/>
              <a:gd name="connsiteY5" fmla="*/ 2895761 h 3179872"/>
              <a:gd name="connsiteX6" fmla="*/ 3276371 w 3387802"/>
              <a:gd name="connsiteY6" fmla="*/ 1698728 h 3179872"/>
              <a:gd name="connsiteX7" fmla="*/ 3066648 w 3387802"/>
              <a:gd name="connsiteY7" fmla="*/ 420 h 3179872"/>
              <a:gd name="connsiteX0" fmla="*/ 3066648 w 3387802"/>
              <a:gd name="connsiteY0" fmla="*/ 420 h 3179872"/>
              <a:gd name="connsiteX1" fmla="*/ 2661229 w 3387802"/>
              <a:gd name="connsiteY1" fmla="*/ 1532474 h 3179872"/>
              <a:gd name="connsiteX2" fmla="*/ 897979 w 3387802"/>
              <a:gd name="connsiteY2" fmla="*/ 1244040 h 3179872"/>
              <a:gd name="connsiteX3" fmla="*/ 1156 w 3387802"/>
              <a:gd name="connsiteY3" fmla="*/ 2829259 h 3179872"/>
              <a:gd name="connsiteX4" fmla="*/ 1065186 w 3387802"/>
              <a:gd name="connsiteY4" fmla="*/ 3178394 h 3179872"/>
              <a:gd name="connsiteX5" fmla="*/ 3193244 w 3387802"/>
              <a:gd name="connsiteY5" fmla="*/ 2895761 h 3179872"/>
              <a:gd name="connsiteX6" fmla="*/ 3276371 w 3387802"/>
              <a:gd name="connsiteY6" fmla="*/ 1698728 h 3179872"/>
              <a:gd name="connsiteX7" fmla="*/ 3066648 w 3387802"/>
              <a:gd name="connsiteY7" fmla="*/ 420 h 3179872"/>
              <a:gd name="connsiteX0" fmla="*/ 3066648 w 3387802"/>
              <a:gd name="connsiteY0" fmla="*/ 420 h 3179872"/>
              <a:gd name="connsiteX1" fmla="*/ 2661229 w 3387802"/>
              <a:gd name="connsiteY1" fmla="*/ 1532474 h 3179872"/>
              <a:gd name="connsiteX2" fmla="*/ 897979 w 3387802"/>
              <a:gd name="connsiteY2" fmla="*/ 1244040 h 3179872"/>
              <a:gd name="connsiteX3" fmla="*/ 1156 w 3387802"/>
              <a:gd name="connsiteY3" fmla="*/ 2829259 h 3179872"/>
              <a:gd name="connsiteX4" fmla="*/ 1065186 w 3387802"/>
              <a:gd name="connsiteY4" fmla="*/ 3178394 h 3179872"/>
              <a:gd name="connsiteX5" fmla="*/ 3193244 w 3387802"/>
              <a:gd name="connsiteY5" fmla="*/ 2895761 h 3179872"/>
              <a:gd name="connsiteX6" fmla="*/ 3276371 w 3387802"/>
              <a:gd name="connsiteY6" fmla="*/ 1698728 h 3179872"/>
              <a:gd name="connsiteX7" fmla="*/ 3066648 w 3387802"/>
              <a:gd name="connsiteY7" fmla="*/ 420 h 3179872"/>
              <a:gd name="connsiteX0" fmla="*/ 3066648 w 3387802"/>
              <a:gd name="connsiteY0" fmla="*/ 0 h 3179452"/>
              <a:gd name="connsiteX1" fmla="*/ 2661229 w 3387802"/>
              <a:gd name="connsiteY1" fmla="*/ 1532054 h 3179452"/>
              <a:gd name="connsiteX2" fmla="*/ 897979 w 3387802"/>
              <a:gd name="connsiteY2" fmla="*/ 1243620 h 3179452"/>
              <a:gd name="connsiteX3" fmla="*/ 1156 w 3387802"/>
              <a:gd name="connsiteY3" fmla="*/ 2828839 h 3179452"/>
              <a:gd name="connsiteX4" fmla="*/ 1065186 w 3387802"/>
              <a:gd name="connsiteY4" fmla="*/ 3177974 h 3179452"/>
              <a:gd name="connsiteX5" fmla="*/ 3193244 w 3387802"/>
              <a:gd name="connsiteY5" fmla="*/ 2895341 h 3179452"/>
              <a:gd name="connsiteX6" fmla="*/ 3276371 w 3387802"/>
              <a:gd name="connsiteY6" fmla="*/ 1698308 h 3179452"/>
              <a:gd name="connsiteX7" fmla="*/ 3066648 w 3387802"/>
              <a:gd name="connsiteY7" fmla="*/ 0 h 3179452"/>
              <a:gd name="connsiteX0" fmla="*/ 3066648 w 3387802"/>
              <a:gd name="connsiteY0" fmla="*/ 0 h 3179452"/>
              <a:gd name="connsiteX1" fmla="*/ 2218317 w 3387802"/>
              <a:gd name="connsiteY1" fmla="*/ 1031991 h 3179452"/>
              <a:gd name="connsiteX2" fmla="*/ 897979 w 3387802"/>
              <a:gd name="connsiteY2" fmla="*/ 1243620 h 3179452"/>
              <a:gd name="connsiteX3" fmla="*/ 1156 w 3387802"/>
              <a:gd name="connsiteY3" fmla="*/ 2828839 h 3179452"/>
              <a:gd name="connsiteX4" fmla="*/ 1065186 w 3387802"/>
              <a:gd name="connsiteY4" fmla="*/ 3177974 h 3179452"/>
              <a:gd name="connsiteX5" fmla="*/ 3193244 w 3387802"/>
              <a:gd name="connsiteY5" fmla="*/ 2895341 h 3179452"/>
              <a:gd name="connsiteX6" fmla="*/ 3276371 w 3387802"/>
              <a:gd name="connsiteY6" fmla="*/ 1698308 h 3179452"/>
              <a:gd name="connsiteX7" fmla="*/ 3066648 w 3387802"/>
              <a:gd name="connsiteY7" fmla="*/ 0 h 3179452"/>
              <a:gd name="connsiteX0" fmla="*/ 3066648 w 3387802"/>
              <a:gd name="connsiteY0" fmla="*/ 0 h 3179452"/>
              <a:gd name="connsiteX1" fmla="*/ 2218317 w 3387802"/>
              <a:gd name="connsiteY1" fmla="*/ 1031991 h 3179452"/>
              <a:gd name="connsiteX2" fmla="*/ 897979 w 3387802"/>
              <a:gd name="connsiteY2" fmla="*/ 1243620 h 3179452"/>
              <a:gd name="connsiteX3" fmla="*/ 1156 w 3387802"/>
              <a:gd name="connsiteY3" fmla="*/ 2828839 h 3179452"/>
              <a:gd name="connsiteX4" fmla="*/ 1065186 w 3387802"/>
              <a:gd name="connsiteY4" fmla="*/ 3177974 h 3179452"/>
              <a:gd name="connsiteX5" fmla="*/ 3193244 w 3387802"/>
              <a:gd name="connsiteY5" fmla="*/ 2895341 h 3179452"/>
              <a:gd name="connsiteX6" fmla="*/ 3276371 w 3387802"/>
              <a:gd name="connsiteY6" fmla="*/ 1698308 h 3179452"/>
              <a:gd name="connsiteX7" fmla="*/ 3066648 w 3387802"/>
              <a:gd name="connsiteY7" fmla="*/ 0 h 3179452"/>
              <a:gd name="connsiteX0" fmla="*/ 3066648 w 3387802"/>
              <a:gd name="connsiteY0" fmla="*/ 0 h 3179452"/>
              <a:gd name="connsiteX1" fmla="*/ 2218317 w 3387802"/>
              <a:gd name="connsiteY1" fmla="*/ 1031991 h 3179452"/>
              <a:gd name="connsiteX2" fmla="*/ 897979 w 3387802"/>
              <a:gd name="connsiteY2" fmla="*/ 1243620 h 3179452"/>
              <a:gd name="connsiteX3" fmla="*/ 1156 w 3387802"/>
              <a:gd name="connsiteY3" fmla="*/ 2828839 h 3179452"/>
              <a:gd name="connsiteX4" fmla="*/ 1065186 w 3387802"/>
              <a:gd name="connsiteY4" fmla="*/ 3177974 h 3179452"/>
              <a:gd name="connsiteX5" fmla="*/ 3193244 w 3387802"/>
              <a:gd name="connsiteY5" fmla="*/ 2895341 h 3179452"/>
              <a:gd name="connsiteX6" fmla="*/ 3276371 w 3387802"/>
              <a:gd name="connsiteY6" fmla="*/ 1698308 h 3179452"/>
              <a:gd name="connsiteX7" fmla="*/ 3066648 w 3387802"/>
              <a:gd name="connsiteY7" fmla="*/ 0 h 3179452"/>
              <a:gd name="connsiteX0" fmla="*/ 3066648 w 3381271"/>
              <a:gd name="connsiteY0" fmla="*/ 0 h 3179268"/>
              <a:gd name="connsiteX1" fmla="*/ 2218317 w 3381271"/>
              <a:gd name="connsiteY1" fmla="*/ 1031991 h 3179268"/>
              <a:gd name="connsiteX2" fmla="*/ 897979 w 3381271"/>
              <a:gd name="connsiteY2" fmla="*/ 1243620 h 3179268"/>
              <a:gd name="connsiteX3" fmla="*/ 1156 w 3381271"/>
              <a:gd name="connsiteY3" fmla="*/ 2828839 h 3179268"/>
              <a:gd name="connsiteX4" fmla="*/ 1065186 w 3381271"/>
              <a:gd name="connsiteY4" fmla="*/ 3177974 h 3179268"/>
              <a:gd name="connsiteX5" fmla="*/ 3183719 w 3381271"/>
              <a:gd name="connsiteY5" fmla="*/ 2771516 h 3179268"/>
              <a:gd name="connsiteX6" fmla="*/ 3276371 w 3381271"/>
              <a:gd name="connsiteY6" fmla="*/ 1698308 h 3179268"/>
              <a:gd name="connsiteX7" fmla="*/ 3066648 w 3381271"/>
              <a:gd name="connsiteY7" fmla="*/ 0 h 3179268"/>
              <a:gd name="connsiteX0" fmla="*/ 3066648 w 3279650"/>
              <a:gd name="connsiteY0" fmla="*/ 0 h 3179268"/>
              <a:gd name="connsiteX1" fmla="*/ 2218317 w 3279650"/>
              <a:gd name="connsiteY1" fmla="*/ 1031991 h 3179268"/>
              <a:gd name="connsiteX2" fmla="*/ 897979 w 3279650"/>
              <a:gd name="connsiteY2" fmla="*/ 1243620 h 3179268"/>
              <a:gd name="connsiteX3" fmla="*/ 1156 w 3279650"/>
              <a:gd name="connsiteY3" fmla="*/ 2828839 h 3179268"/>
              <a:gd name="connsiteX4" fmla="*/ 1065186 w 3279650"/>
              <a:gd name="connsiteY4" fmla="*/ 3177974 h 3179268"/>
              <a:gd name="connsiteX5" fmla="*/ 3183719 w 3279650"/>
              <a:gd name="connsiteY5" fmla="*/ 2771516 h 3179268"/>
              <a:gd name="connsiteX6" fmla="*/ 3276371 w 3279650"/>
              <a:gd name="connsiteY6" fmla="*/ 1698308 h 3179268"/>
              <a:gd name="connsiteX7" fmla="*/ 3066648 w 3279650"/>
              <a:gd name="connsiteY7" fmla="*/ 0 h 3179268"/>
              <a:gd name="connsiteX0" fmla="*/ 3066648 w 3279650"/>
              <a:gd name="connsiteY0" fmla="*/ 0 h 3179268"/>
              <a:gd name="connsiteX1" fmla="*/ 2218317 w 3279650"/>
              <a:gd name="connsiteY1" fmla="*/ 1031991 h 3179268"/>
              <a:gd name="connsiteX2" fmla="*/ 897979 w 3279650"/>
              <a:gd name="connsiteY2" fmla="*/ 1243620 h 3179268"/>
              <a:gd name="connsiteX3" fmla="*/ 1156 w 3279650"/>
              <a:gd name="connsiteY3" fmla="*/ 2828839 h 3179268"/>
              <a:gd name="connsiteX4" fmla="*/ 1065186 w 3279650"/>
              <a:gd name="connsiteY4" fmla="*/ 3177974 h 3179268"/>
              <a:gd name="connsiteX5" fmla="*/ 3183719 w 3279650"/>
              <a:gd name="connsiteY5" fmla="*/ 2771516 h 3179268"/>
              <a:gd name="connsiteX6" fmla="*/ 3276371 w 3279650"/>
              <a:gd name="connsiteY6" fmla="*/ 1698308 h 3179268"/>
              <a:gd name="connsiteX7" fmla="*/ 3066648 w 3279650"/>
              <a:gd name="connsiteY7" fmla="*/ 0 h 3179268"/>
              <a:gd name="connsiteX0" fmla="*/ 2414761 w 2627763"/>
              <a:gd name="connsiteY0" fmla="*/ 0 h 3202933"/>
              <a:gd name="connsiteX1" fmla="*/ 1566430 w 2627763"/>
              <a:gd name="connsiteY1" fmla="*/ 1031991 h 3202933"/>
              <a:gd name="connsiteX2" fmla="*/ 246092 w 2627763"/>
              <a:gd name="connsiteY2" fmla="*/ 1243620 h 3202933"/>
              <a:gd name="connsiteX3" fmla="*/ 116032 w 2627763"/>
              <a:gd name="connsiteY3" fmla="*/ 2133514 h 3202933"/>
              <a:gd name="connsiteX4" fmla="*/ 413299 w 2627763"/>
              <a:gd name="connsiteY4" fmla="*/ 3177974 h 3202933"/>
              <a:gd name="connsiteX5" fmla="*/ 2531832 w 2627763"/>
              <a:gd name="connsiteY5" fmla="*/ 2771516 h 3202933"/>
              <a:gd name="connsiteX6" fmla="*/ 2624484 w 2627763"/>
              <a:gd name="connsiteY6" fmla="*/ 1698308 h 3202933"/>
              <a:gd name="connsiteX7" fmla="*/ 2414761 w 2627763"/>
              <a:gd name="connsiteY7" fmla="*/ 0 h 3202933"/>
              <a:gd name="connsiteX0" fmla="*/ 2414761 w 2627763"/>
              <a:gd name="connsiteY0" fmla="*/ 0 h 3202933"/>
              <a:gd name="connsiteX1" fmla="*/ 1566430 w 2627763"/>
              <a:gd name="connsiteY1" fmla="*/ 1031991 h 3202933"/>
              <a:gd name="connsiteX2" fmla="*/ 246092 w 2627763"/>
              <a:gd name="connsiteY2" fmla="*/ 1243620 h 3202933"/>
              <a:gd name="connsiteX3" fmla="*/ 116032 w 2627763"/>
              <a:gd name="connsiteY3" fmla="*/ 2133514 h 3202933"/>
              <a:gd name="connsiteX4" fmla="*/ 413299 w 2627763"/>
              <a:gd name="connsiteY4" fmla="*/ 3177974 h 3202933"/>
              <a:gd name="connsiteX5" fmla="*/ 2531832 w 2627763"/>
              <a:gd name="connsiteY5" fmla="*/ 2771516 h 3202933"/>
              <a:gd name="connsiteX6" fmla="*/ 2624484 w 2627763"/>
              <a:gd name="connsiteY6" fmla="*/ 1698308 h 3202933"/>
              <a:gd name="connsiteX7" fmla="*/ 2414761 w 2627763"/>
              <a:gd name="connsiteY7" fmla="*/ 0 h 3202933"/>
              <a:gd name="connsiteX0" fmla="*/ 2414761 w 2627763"/>
              <a:gd name="connsiteY0" fmla="*/ 0 h 3202933"/>
              <a:gd name="connsiteX1" fmla="*/ 1566430 w 2627763"/>
              <a:gd name="connsiteY1" fmla="*/ 1031991 h 3202933"/>
              <a:gd name="connsiteX2" fmla="*/ 246092 w 2627763"/>
              <a:gd name="connsiteY2" fmla="*/ 1243620 h 3202933"/>
              <a:gd name="connsiteX3" fmla="*/ 116032 w 2627763"/>
              <a:gd name="connsiteY3" fmla="*/ 2133514 h 3202933"/>
              <a:gd name="connsiteX4" fmla="*/ 413299 w 2627763"/>
              <a:gd name="connsiteY4" fmla="*/ 3177974 h 3202933"/>
              <a:gd name="connsiteX5" fmla="*/ 2531832 w 2627763"/>
              <a:gd name="connsiteY5" fmla="*/ 2771516 h 3202933"/>
              <a:gd name="connsiteX6" fmla="*/ 2624484 w 2627763"/>
              <a:gd name="connsiteY6" fmla="*/ 1698308 h 3202933"/>
              <a:gd name="connsiteX7" fmla="*/ 2414761 w 2627763"/>
              <a:gd name="connsiteY7" fmla="*/ 0 h 3202933"/>
              <a:gd name="connsiteX0" fmla="*/ 2414761 w 2627763"/>
              <a:gd name="connsiteY0" fmla="*/ 0 h 2977288"/>
              <a:gd name="connsiteX1" fmla="*/ 1566430 w 2627763"/>
              <a:gd name="connsiteY1" fmla="*/ 1031991 h 2977288"/>
              <a:gd name="connsiteX2" fmla="*/ 246092 w 2627763"/>
              <a:gd name="connsiteY2" fmla="*/ 1243620 h 2977288"/>
              <a:gd name="connsiteX3" fmla="*/ 116032 w 2627763"/>
              <a:gd name="connsiteY3" fmla="*/ 2133514 h 2977288"/>
              <a:gd name="connsiteX4" fmla="*/ 1194349 w 2627763"/>
              <a:gd name="connsiteY4" fmla="*/ 2901749 h 2977288"/>
              <a:gd name="connsiteX5" fmla="*/ 2531832 w 2627763"/>
              <a:gd name="connsiteY5" fmla="*/ 2771516 h 2977288"/>
              <a:gd name="connsiteX6" fmla="*/ 2624484 w 2627763"/>
              <a:gd name="connsiteY6" fmla="*/ 1698308 h 2977288"/>
              <a:gd name="connsiteX7" fmla="*/ 2414761 w 2627763"/>
              <a:gd name="connsiteY7" fmla="*/ 0 h 2977288"/>
              <a:gd name="connsiteX0" fmla="*/ 2414761 w 2627763"/>
              <a:gd name="connsiteY0" fmla="*/ 0 h 3013635"/>
              <a:gd name="connsiteX1" fmla="*/ 1566430 w 2627763"/>
              <a:gd name="connsiteY1" fmla="*/ 1031991 h 3013635"/>
              <a:gd name="connsiteX2" fmla="*/ 246092 w 2627763"/>
              <a:gd name="connsiteY2" fmla="*/ 1243620 h 3013635"/>
              <a:gd name="connsiteX3" fmla="*/ 116032 w 2627763"/>
              <a:gd name="connsiteY3" fmla="*/ 2133514 h 3013635"/>
              <a:gd name="connsiteX4" fmla="*/ 1194349 w 2627763"/>
              <a:gd name="connsiteY4" fmla="*/ 2901749 h 3013635"/>
              <a:gd name="connsiteX5" fmla="*/ 2531832 w 2627763"/>
              <a:gd name="connsiteY5" fmla="*/ 2771516 h 3013635"/>
              <a:gd name="connsiteX6" fmla="*/ 2624484 w 2627763"/>
              <a:gd name="connsiteY6" fmla="*/ 1698308 h 3013635"/>
              <a:gd name="connsiteX7" fmla="*/ 2414761 w 2627763"/>
              <a:gd name="connsiteY7" fmla="*/ 0 h 3013635"/>
              <a:gd name="connsiteX0" fmla="*/ 2301033 w 2514035"/>
              <a:gd name="connsiteY0" fmla="*/ 0 h 3013635"/>
              <a:gd name="connsiteX1" fmla="*/ 1452702 w 2514035"/>
              <a:gd name="connsiteY1" fmla="*/ 1031991 h 3013635"/>
              <a:gd name="connsiteX2" fmla="*/ 132364 w 2514035"/>
              <a:gd name="connsiteY2" fmla="*/ 1243620 h 3013635"/>
              <a:gd name="connsiteX3" fmla="*/ 2304 w 2514035"/>
              <a:gd name="connsiteY3" fmla="*/ 2133514 h 3013635"/>
              <a:gd name="connsiteX4" fmla="*/ 1080621 w 2514035"/>
              <a:gd name="connsiteY4" fmla="*/ 2901749 h 3013635"/>
              <a:gd name="connsiteX5" fmla="*/ 2418104 w 2514035"/>
              <a:gd name="connsiteY5" fmla="*/ 2771516 h 3013635"/>
              <a:gd name="connsiteX6" fmla="*/ 2510756 w 2514035"/>
              <a:gd name="connsiteY6" fmla="*/ 1698308 h 3013635"/>
              <a:gd name="connsiteX7" fmla="*/ 2301033 w 2514035"/>
              <a:gd name="connsiteY7" fmla="*/ 0 h 3013635"/>
              <a:gd name="connsiteX0" fmla="*/ 2301033 w 2514035"/>
              <a:gd name="connsiteY0" fmla="*/ 0 h 3013635"/>
              <a:gd name="connsiteX1" fmla="*/ 1452702 w 2514035"/>
              <a:gd name="connsiteY1" fmla="*/ 1031991 h 3013635"/>
              <a:gd name="connsiteX2" fmla="*/ 132364 w 2514035"/>
              <a:gd name="connsiteY2" fmla="*/ 1243620 h 3013635"/>
              <a:gd name="connsiteX3" fmla="*/ 2304 w 2514035"/>
              <a:gd name="connsiteY3" fmla="*/ 2133514 h 3013635"/>
              <a:gd name="connsiteX4" fmla="*/ 1080621 w 2514035"/>
              <a:gd name="connsiteY4" fmla="*/ 2901749 h 3013635"/>
              <a:gd name="connsiteX5" fmla="*/ 2418104 w 2514035"/>
              <a:gd name="connsiteY5" fmla="*/ 2771516 h 3013635"/>
              <a:gd name="connsiteX6" fmla="*/ 2510756 w 2514035"/>
              <a:gd name="connsiteY6" fmla="*/ 1698308 h 3013635"/>
              <a:gd name="connsiteX7" fmla="*/ 2301033 w 2514035"/>
              <a:gd name="connsiteY7" fmla="*/ 0 h 3013635"/>
              <a:gd name="connsiteX0" fmla="*/ 2301033 w 2513916"/>
              <a:gd name="connsiteY0" fmla="*/ 47817 h 3061452"/>
              <a:gd name="connsiteX1" fmla="*/ 1452702 w 2513916"/>
              <a:gd name="connsiteY1" fmla="*/ 1079808 h 3061452"/>
              <a:gd name="connsiteX2" fmla="*/ 132364 w 2513916"/>
              <a:gd name="connsiteY2" fmla="*/ 1291437 h 3061452"/>
              <a:gd name="connsiteX3" fmla="*/ 2304 w 2513916"/>
              <a:gd name="connsiteY3" fmla="*/ 2181331 h 3061452"/>
              <a:gd name="connsiteX4" fmla="*/ 1080621 w 2513916"/>
              <a:gd name="connsiteY4" fmla="*/ 2949566 h 3061452"/>
              <a:gd name="connsiteX5" fmla="*/ 2418104 w 2513916"/>
              <a:gd name="connsiteY5" fmla="*/ 2819333 h 3061452"/>
              <a:gd name="connsiteX6" fmla="*/ 2301033 w 2513916"/>
              <a:gd name="connsiteY6" fmla="*/ 47817 h 3061452"/>
              <a:gd name="connsiteX0" fmla="*/ 2301033 w 2513916"/>
              <a:gd name="connsiteY0" fmla="*/ 47817 h 3061452"/>
              <a:gd name="connsiteX1" fmla="*/ 1452702 w 2513916"/>
              <a:gd name="connsiteY1" fmla="*/ 1079808 h 3061452"/>
              <a:gd name="connsiteX2" fmla="*/ 132364 w 2513916"/>
              <a:gd name="connsiteY2" fmla="*/ 1291437 h 3061452"/>
              <a:gd name="connsiteX3" fmla="*/ 2304 w 2513916"/>
              <a:gd name="connsiteY3" fmla="*/ 2181331 h 3061452"/>
              <a:gd name="connsiteX4" fmla="*/ 1080621 w 2513916"/>
              <a:gd name="connsiteY4" fmla="*/ 2949566 h 3061452"/>
              <a:gd name="connsiteX5" fmla="*/ 2418104 w 2513916"/>
              <a:gd name="connsiteY5" fmla="*/ 2819333 h 3061452"/>
              <a:gd name="connsiteX6" fmla="*/ 2301033 w 2513916"/>
              <a:gd name="connsiteY6" fmla="*/ 47817 h 3061452"/>
              <a:gd name="connsiteX0" fmla="*/ 2301033 w 2418104"/>
              <a:gd name="connsiteY0" fmla="*/ 47817 h 3061452"/>
              <a:gd name="connsiteX1" fmla="*/ 1452702 w 2418104"/>
              <a:gd name="connsiteY1" fmla="*/ 1079808 h 3061452"/>
              <a:gd name="connsiteX2" fmla="*/ 132364 w 2418104"/>
              <a:gd name="connsiteY2" fmla="*/ 1291437 h 3061452"/>
              <a:gd name="connsiteX3" fmla="*/ 2304 w 2418104"/>
              <a:gd name="connsiteY3" fmla="*/ 2181331 h 3061452"/>
              <a:gd name="connsiteX4" fmla="*/ 1080621 w 2418104"/>
              <a:gd name="connsiteY4" fmla="*/ 2949566 h 3061452"/>
              <a:gd name="connsiteX5" fmla="*/ 2418104 w 2418104"/>
              <a:gd name="connsiteY5" fmla="*/ 2819333 h 3061452"/>
              <a:gd name="connsiteX6" fmla="*/ 2301033 w 2418104"/>
              <a:gd name="connsiteY6" fmla="*/ 47817 h 3061452"/>
              <a:gd name="connsiteX0" fmla="*/ 2301033 w 2418104"/>
              <a:gd name="connsiteY0" fmla="*/ 47817 h 3014535"/>
              <a:gd name="connsiteX1" fmla="*/ 1452702 w 2418104"/>
              <a:gd name="connsiteY1" fmla="*/ 1079808 h 3014535"/>
              <a:gd name="connsiteX2" fmla="*/ 132364 w 2418104"/>
              <a:gd name="connsiteY2" fmla="*/ 1291437 h 3014535"/>
              <a:gd name="connsiteX3" fmla="*/ 2304 w 2418104"/>
              <a:gd name="connsiteY3" fmla="*/ 2181331 h 3014535"/>
              <a:gd name="connsiteX4" fmla="*/ 1080621 w 2418104"/>
              <a:gd name="connsiteY4" fmla="*/ 2949566 h 3014535"/>
              <a:gd name="connsiteX5" fmla="*/ 2418104 w 2418104"/>
              <a:gd name="connsiteY5" fmla="*/ 2723917 h 3014535"/>
              <a:gd name="connsiteX6" fmla="*/ 2301033 w 2418104"/>
              <a:gd name="connsiteY6" fmla="*/ 47817 h 3014535"/>
              <a:gd name="connsiteX0" fmla="*/ 2301033 w 2418342"/>
              <a:gd name="connsiteY0" fmla="*/ 47817 h 3055878"/>
              <a:gd name="connsiteX1" fmla="*/ 1452702 w 2418342"/>
              <a:gd name="connsiteY1" fmla="*/ 1079808 h 3055878"/>
              <a:gd name="connsiteX2" fmla="*/ 132364 w 2418342"/>
              <a:gd name="connsiteY2" fmla="*/ 1291437 h 3055878"/>
              <a:gd name="connsiteX3" fmla="*/ 2304 w 2418342"/>
              <a:gd name="connsiteY3" fmla="*/ 2181331 h 3055878"/>
              <a:gd name="connsiteX4" fmla="*/ 1080621 w 2418342"/>
              <a:gd name="connsiteY4" fmla="*/ 2949566 h 3055878"/>
              <a:gd name="connsiteX5" fmla="*/ 2418104 w 2418342"/>
              <a:gd name="connsiteY5" fmla="*/ 2723917 h 3055878"/>
              <a:gd name="connsiteX6" fmla="*/ 2301033 w 2418342"/>
              <a:gd name="connsiteY6" fmla="*/ 47817 h 3055878"/>
              <a:gd name="connsiteX0" fmla="*/ 2301033 w 2418342"/>
              <a:gd name="connsiteY0" fmla="*/ 47817 h 3055878"/>
              <a:gd name="connsiteX1" fmla="*/ 1452702 w 2418342"/>
              <a:gd name="connsiteY1" fmla="*/ 1079808 h 3055878"/>
              <a:gd name="connsiteX2" fmla="*/ 132364 w 2418342"/>
              <a:gd name="connsiteY2" fmla="*/ 1291437 h 3055878"/>
              <a:gd name="connsiteX3" fmla="*/ 2304 w 2418342"/>
              <a:gd name="connsiteY3" fmla="*/ 2181331 h 3055878"/>
              <a:gd name="connsiteX4" fmla="*/ 1080621 w 2418342"/>
              <a:gd name="connsiteY4" fmla="*/ 2949566 h 3055878"/>
              <a:gd name="connsiteX5" fmla="*/ 2418104 w 2418342"/>
              <a:gd name="connsiteY5" fmla="*/ 2723917 h 3055878"/>
              <a:gd name="connsiteX6" fmla="*/ 2301033 w 2418342"/>
              <a:gd name="connsiteY6" fmla="*/ 47817 h 3055878"/>
              <a:gd name="connsiteX0" fmla="*/ 2293082 w 2418342"/>
              <a:gd name="connsiteY0" fmla="*/ 51996 h 2932836"/>
              <a:gd name="connsiteX1" fmla="*/ 1452702 w 2418342"/>
              <a:gd name="connsiteY1" fmla="*/ 956766 h 2932836"/>
              <a:gd name="connsiteX2" fmla="*/ 132364 w 2418342"/>
              <a:gd name="connsiteY2" fmla="*/ 1168395 h 2932836"/>
              <a:gd name="connsiteX3" fmla="*/ 2304 w 2418342"/>
              <a:gd name="connsiteY3" fmla="*/ 2058289 h 2932836"/>
              <a:gd name="connsiteX4" fmla="*/ 1080621 w 2418342"/>
              <a:gd name="connsiteY4" fmla="*/ 2826524 h 2932836"/>
              <a:gd name="connsiteX5" fmla="*/ 2418104 w 2418342"/>
              <a:gd name="connsiteY5" fmla="*/ 2600875 h 2932836"/>
              <a:gd name="connsiteX6" fmla="*/ 2293082 w 2418342"/>
              <a:gd name="connsiteY6" fmla="*/ 51996 h 2932836"/>
              <a:gd name="connsiteX0" fmla="*/ 2293082 w 2418342"/>
              <a:gd name="connsiteY0" fmla="*/ 0 h 2880840"/>
              <a:gd name="connsiteX1" fmla="*/ 1452702 w 2418342"/>
              <a:gd name="connsiteY1" fmla="*/ 904770 h 2880840"/>
              <a:gd name="connsiteX2" fmla="*/ 132364 w 2418342"/>
              <a:gd name="connsiteY2" fmla="*/ 1116399 h 2880840"/>
              <a:gd name="connsiteX3" fmla="*/ 2304 w 2418342"/>
              <a:gd name="connsiteY3" fmla="*/ 2006293 h 2880840"/>
              <a:gd name="connsiteX4" fmla="*/ 1080621 w 2418342"/>
              <a:gd name="connsiteY4" fmla="*/ 2774528 h 2880840"/>
              <a:gd name="connsiteX5" fmla="*/ 2418104 w 2418342"/>
              <a:gd name="connsiteY5" fmla="*/ 2548879 h 2880840"/>
              <a:gd name="connsiteX6" fmla="*/ 2293082 w 2418342"/>
              <a:gd name="connsiteY6" fmla="*/ 0 h 2880840"/>
              <a:gd name="connsiteX0" fmla="*/ 2316936 w 2418342"/>
              <a:gd name="connsiteY0" fmla="*/ 0 h 2912645"/>
              <a:gd name="connsiteX1" fmla="*/ 1452702 w 2418342"/>
              <a:gd name="connsiteY1" fmla="*/ 936575 h 2912645"/>
              <a:gd name="connsiteX2" fmla="*/ 132364 w 2418342"/>
              <a:gd name="connsiteY2" fmla="*/ 1148204 h 2912645"/>
              <a:gd name="connsiteX3" fmla="*/ 2304 w 2418342"/>
              <a:gd name="connsiteY3" fmla="*/ 2038098 h 2912645"/>
              <a:gd name="connsiteX4" fmla="*/ 1080621 w 2418342"/>
              <a:gd name="connsiteY4" fmla="*/ 2806333 h 2912645"/>
              <a:gd name="connsiteX5" fmla="*/ 2418104 w 2418342"/>
              <a:gd name="connsiteY5" fmla="*/ 2580684 h 2912645"/>
              <a:gd name="connsiteX6" fmla="*/ 2316936 w 2418342"/>
              <a:gd name="connsiteY6" fmla="*/ 0 h 2912645"/>
              <a:gd name="connsiteX0" fmla="*/ 2316936 w 2418342"/>
              <a:gd name="connsiteY0" fmla="*/ 0 h 2912645"/>
              <a:gd name="connsiteX1" fmla="*/ 1452702 w 2418342"/>
              <a:gd name="connsiteY1" fmla="*/ 936575 h 2912645"/>
              <a:gd name="connsiteX2" fmla="*/ 132364 w 2418342"/>
              <a:gd name="connsiteY2" fmla="*/ 1148204 h 2912645"/>
              <a:gd name="connsiteX3" fmla="*/ 2304 w 2418342"/>
              <a:gd name="connsiteY3" fmla="*/ 2038098 h 2912645"/>
              <a:gd name="connsiteX4" fmla="*/ 1080621 w 2418342"/>
              <a:gd name="connsiteY4" fmla="*/ 2806333 h 2912645"/>
              <a:gd name="connsiteX5" fmla="*/ 2418104 w 2418342"/>
              <a:gd name="connsiteY5" fmla="*/ 2580684 h 2912645"/>
              <a:gd name="connsiteX6" fmla="*/ 2316936 w 2418342"/>
              <a:gd name="connsiteY6" fmla="*/ 0 h 2912645"/>
              <a:gd name="connsiteX0" fmla="*/ 2316936 w 2418342"/>
              <a:gd name="connsiteY0" fmla="*/ 0 h 2912645"/>
              <a:gd name="connsiteX1" fmla="*/ 1452702 w 2418342"/>
              <a:gd name="connsiteY1" fmla="*/ 936575 h 2912645"/>
              <a:gd name="connsiteX2" fmla="*/ 132364 w 2418342"/>
              <a:gd name="connsiteY2" fmla="*/ 1148204 h 2912645"/>
              <a:gd name="connsiteX3" fmla="*/ 2304 w 2418342"/>
              <a:gd name="connsiteY3" fmla="*/ 2038098 h 2912645"/>
              <a:gd name="connsiteX4" fmla="*/ 1080621 w 2418342"/>
              <a:gd name="connsiteY4" fmla="*/ 2806333 h 2912645"/>
              <a:gd name="connsiteX5" fmla="*/ 2418104 w 2418342"/>
              <a:gd name="connsiteY5" fmla="*/ 2580684 h 2912645"/>
              <a:gd name="connsiteX6" fmla="*/ 2316936 w 2418342"/>
              <a:gd name="connsiteY6" fmla="*/ 0 h 2912645"/>
              <a:gd name="connsiteX0" fmla="*/ 2312798 w 2418342"/>
              <a:gd name="connsiteY0" fmla="*/ 0 h 2879544"/>
              <a:gd name="connsiteX1" fmla="*/ 1452702 w 2418342"/>
              <a:gd name="connsiteY1" fmla="*/ 903474 h 2879544"/>
              <a:gd name="connsiteX2" fmla="*/ 132364 w 2418342"/>
              <a:gd name="connsiteY2" fmla="*/ 1115103 h 2879544"/>
              <a:gd name="connsiteX3" fmla="*/ 2304 w 2418342"/>
              <a:gd name="connsiteY3" fmla="*/ 2004997 h 2879544"/>
              <a:gd name="connsiteX4" fmla="*/ 1080621 w 2418342"/>
              <a:gd name="connsiteY4" fmla="*/ 2773232 h 2879544"/>
              <a:gd name="connsiteX5" fmla="*/ 2418104 w 2418342"/>
              <a:gd name="connsiteY5" fmla="*/ 2547583 h 2879544"/>
              <a:gd name="connsiteX6" fmla="*/ 2312798 w 2418342"/>
              <a:gd name="connsiteY6" fmla="*/ 0 h 2879544"/>
              <a:gd name="connsiteX0" fmla="*/ 2300385 w 2418342"/>
              <a:gd name="connsiteY0" fmla="*/ 0 h 2821619"/>
              <a:gd name="connsiteX1" fmla="*/ 1452702 w 2418342"/>
              <a:gd name="connsiteY1" fmla="*/ 845549 h 2821619"/>
              <a:gd name="connsiteX2" fmla="*/ 132364 w 2418342"/>
              <a:gd name="connsiteY2" fmla="*/ 1057178 h 2821619"/>
              <a:gd name="connsiteX3" fmla="*/ 2304 w 2418342"/>
              <a:gd name="connsiteY3" fmla="*/ 1947072 h 2821619"/>
              <a:gd name="connsiteX4" fmla="*/ 1080621 w 2418342"/>
              <a:gd name="connsiteY4" fmla="*/ 2715307 h 2821619"/>
              <a:gd name="connsiteX5" fmla="*/ 2418104 w 2418342"/>
              <a:gd name="connsiteY5" fmla="*/ 2489658 h 2821619"/>
              <a:gd name="connsiteX6" fmla="*/ 2300385 w 2418342"/>
              <a:gd name="connsiteY6" fmla="*/ 0 h 2821619"/>
              <a:gd name="connsiteX0" fmla="*/ 2300385 w 2418342"/>
              <a:gd name="connsiteY0" fmla="*/ 0 h 2821619"/>
              <a:gd name="connsiteX1" fmla="*/ 1452702 w 2418342"/>
              <a:gd name="connsiteY1" fmla="*/ 845549 h 2821619"/>
              <a:gd name="connsiteX2" fmla="*/ 132364 w 2418342"/>
              <a:gd name="connsiteY2" fmla="*/ 1057178 h 2821619"/>
              <a:gd name="connsiteX3" fmla="*/ 2304 w 2418342"/>
              <a:gd name="connsiteY3" fmla="*/ 1947072 h 2821619"/>
              <a:gd name="connsiteX4" fmla="*/ 1080621 w 2418342"/>
              <a:gd name="connsiteY4" fmla="*/ 2715307 h 2821619"/>
              <a:gd name="connsiteX5" fmla="*/ 2418104 w 2418342"/>
              <a:gd name="connsiteY5" fmla="*/ 2489658 h 2821619"/>
              <a:gd name="connsiteX6" fmla="*/ 2300385 w 2418342"/>
              <a:gd name="connsiteY6" fmla="*/ 0 h 2821619"/>
              <a:gd name="connsiteX0" fmla="*/ 2308660 w 2418342"/>
              <a:gd name="connsiteY0" fmla="*/ 0 h 2825757"/>
              <a:gd name="connsiteX1" fmla="*/ 1452702 w 2418342"/>
              <a:gd name="connsiteY1" fmla="*/ 849687 h 2825757"/>
              <a:gd name="connsiteX2" fmla="*/ 132364 w 2418342"/>
              <a:gd name="connsiteY2" fmla="*/ 1061316 h 2825757"/>
              <a:gd name="connsiteX3" fmla="*/ 2304 w 2418342"/>
              <a:gd name="connsiteY3" fmla="*/ 1951210 h 2825757"/>
              <a:gd name="connsiteX4" fmla="*/ 1080621 w 2418342"/>
              <a:gd name="connsiteY4" fmla="*/ 2719445 h 2825757"/>
              <a:gd name="connsiteX5" fmla="*/ 2418104 w 2418342"/>
              <a:gd name="connsiteY5" fmla="*/ 2493796 h 2825757"/>
              <a:gd name="connsiteX6" fmla="*/ 2308660 w 2418342"/>
              <a:gd name="connsiteY6" fmla="*/ 0 h 2825757"/>
              <a:gd name="connsiteX0" fmla="*/ 2308660 w 2418342"/>
              <a:gd name="connsiteY0" fmla="*/ 0 h 2825757"/>
              <a:gd name="connsiteX1" fmla="*/ 1452702 w 2418342"/>
              <a:gd name="connsiteY1" fmla="*/ 849687 h 2825757"/>
              <a:gd name="connsiteX2" fmla="*/ 132364 w 2418342"/>
              <a:gd name="connsiteY2" fmla="*/ 1061316 h 2825757"/>
              <a:gd name="connsiteX3" fmla="*/ 2304 w 2418342"/>
              <a:gd name="connsiteY3" fmla="*/ 1951210 h 2825757"/>
              <a:gd name="connsiteX4" fmla="*/ 1080621 w 2418342"/>
              <a:gd name="connsiteY4" fmla="*/ 2719445 h 2825757"/>
              <a:gd name="connsiteX5" fmla="*/ 2418104 w 2418342"/>
              <a:gd name="connsiteY5" fmla="*/ 2493796 h 2825757"/>
              <a:gd name="connsiteX6" fmla="*/ 2308660 w 2418342"/>
              <a:gd name="connsiteY6" fmla="*/ 0 h 282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8342" h="2825757">
                <a:moveTo>
                  <a:pt x="2308660" y="0"/>
                </a:moveTo>
                <a:cubicBezTo>
                  <a:pt x="2314091" y="184243"/>
                  <a:pt x="1815418" y="672801"/>
                  <a:pt x="1452702" y="849687"/>
                </a:cubicBezTo>
                <a:cubicBezTo>
                  <a:pt x="1089986" y="1026573"/>
                  <a:pt x="356634" y="1378585"/>
                  <a:pt x="132364" y="1061316"/>
                </a:cubicBezTo>
                <a:cubicBezTo>
                  <a:pt x="231944" y="1491760"/>
                  <a:pt x="160174" y="1576431"/>
                  <a:pt x="2304" y="1951210"/>
                </a:cubicBezTo>
                <a:cubicBezTo>
                  <a:pt x="-46028" y="2287890"/>
                  <a:pt x="677988" y="2629014"/>
                  <a:pt x="1080621" y="2719445"/>
                </a:cubicBezTo>
                <a:cubicBezTo>
                  <a:pt x="1483254" y="2809876"/>
                  <a:pt x="2435625" y="2986690"/>
                  <a:pt x="2418104" y="2493796"/>
                </a:cubicBezTo>
                <a:cubicBezTo>
                  <a:pt x="1992648" y="1456313"/>
                  <a:pt x="2002125" y="1117685"/>
                  <a:pt x="230866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  <a:alpha val="87000"/>
                </a:schemeClr>
              </a:gs>
              <a:gs pos="50000">
                <a:schemeClr val="accent1">
                  <a:tint val="44500"/>
                  <a:satMod val="160000"/>
                  <a:alpha val="66000"/>
                </a:schemeClr>
              </a:gs>
              <a:gs pos="100000">
                <a:schemeClr val="accent1">
                  <a:tint val="23500"/>
                  <a:satMod val="160000"/>
                  <a:alpha val="66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endParaRPr lang="en-US" dirty="0" smtClean="0"/>
          </a:p>
          <a:p>
            <a:pPr lvl="1"/>
            <a:r>
              <a:rPr lang="bg-BG" dirty="0" smtClean="0"/>
              <a:t>Поради </a:t>
            </a:r>
            <a:r>
              <a:rPr lang="en-US" b="1" dirty="0" smtClean="0"/>
              <a:t>ratio</a:t>
            </a:r>
            <a:r>
              <a:rPr lang="bg-BG" dirty="0" smtClean="0"/>
              <a:t> е по-добре да е без канонична форма</a:t>
            </a:r>
          </a:p>
          <a:p>
            <a:pPr lvl="1"/>
            <a:r>
              <a:rPr lang="bg-BG" dirty="0" smtClean="0"/>
              <a:t>Кодът е </a:t>
            </a:r>
            <a:r>
              <a:rPr lang="bg-BG" dirty="0" err="1" smtClean="0"/>
              <a:t>слята</a:t>
            </a:r>
            <a:r>
              <a:rPr lang="bg-BG" dirty="0" smtClean="0"/>
              <a:t> версия на </a:t>
            </a:r>
            <a:r>
              <a:rPr lang="en-US" b="1" dirty="0"/>
              <a:t>Cylinder</a:t>
            </a:r>
            <a:r>
              <a:rPr lang="en-US" dirty="0"/>
              <a:t> </a:t>
            </a:r>
            <a:r>
              <a:rPr lang="bg-BG" dirty="0" smtClean="0"/>
              <a:t>и </a:t>
            </a:r>
            <a:r>
              <a:rPr lang="en-US" b="1" dirty="0" err="1" smtClean="0"/>
              <a:t>CanonicalCylinder</a:t>
            </a:r>
            <a:endParaRPr lang="en-US" b="1" dirty="0"/>
          </a:p>
        </p:txBody>
      </p:sp>
      <p:sp>
        <p:nvSpPr>
          <p:cNvPr id="27" name="Rectangle 2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sp>
        <p:nvSpPr>
          <p:cNvPr id="4" name="Oval 3"/>
          <p:cNvSpPr/>
          <p:nvPr/>
        </p:nvSpPr>
        <p:spPr>
          <a:xfrm rot="900000">
            <a:off x="3326185" y="4901871"/>
            <a:ext cx="2491631" cy="940459"/>
          </a:xfrm>
          <a:prstGeom prst="ellipse">
            <a:avLst/>
          </a:prstGeom>
          <a:solidFill>
            <a:srgbClr val="E0F3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7" name="Straight Connector 6"/>
          <p:cNvCxnSpPr>
            <a:endCxn id="4" idx="6"/>
          </p:cNvCxnSpPr>
          <p:nvPr/>
        </p:nvCxnSpPr>
        <p:spPr>
          <a:xfrm>
            <a:off x="5031874" y="3807326"/>
            <a:ext cx="743492" cy="1887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6"/>
            <a:endCxn id="4" idx="0"/>
          </p:cNvCxnSpPr>
          <p:nvPr/>
        </p:nvCxnSpPr>
        <p:spPr>
          <a:xfrm flipH="1">
            <a:off x="4693705" y="2924837"/>
            <a:ext cx="957204" cy="1993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  <a:endCxn id="4" idx="4"/>
          </p:cNvCxnSpPr>
          <p:nvPr/>
        </p:nvCxnSpPr>
        <p:spPr>
          <a:xfrm>
            <a:off x="3493093" y="4170653"/>
            <a:ext cx="957204" cy="1655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4" idx="2"/>
          </p:cNvCxnSpPr>
          <p:nvPr/>
        </p:nvCxnSpPr>
        <p:spPr>
          <a:xfrm flipH="1">
            <a:off x="3368635" y="3251200"/>
            <a:ext cx="796965" cy="1798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 rot="19800000">
            <a:off x="3326185" y="3077515"/>
            <a:ext cx="2491631" cy="940459"/>
          </a:xfrm>
          <a:prstGeom prst="ellipse">
            <a:avLst/>
          </a:prstGeom>
          <a:solidFill>
            <a:srgbClr val="E0F3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32" name="Straight Connector 31"/>
          <p:cNvCxnSpPr>
            <a:stCxn id="4" idx="0"/>
            <a:endCxn id="4" idx="4"/>
          </p:cNvCxnSpPr>
          <p:nvPr/>
        </p:nvCxnSpPr>
        <p:spPr>
          <a:xfrm flipH="1">
            <a:off x="4450297" y="4917894"/>
            <a:ext cx="243408" cy="9084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6"/>
            <a:endCxn id="4" idx="2"/>
          </p:cNvCxnSpPr>
          <p:nvPr/>
        </p:nvCxnSpPr>
        <p:spPr>
          <a:xfrm flipH="1" flipV="1">
            <a:off x="3368635" y="5049660"/>
            <a:ext cx="2406731" cy="6448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6" idx="2"/>
          </p:cNvCxnSpPr>
          <p:nvPr/>
        </p:nvCxnSpPr>
        <p:spPr>
          <a:xfrm flipH="1">
            <a:off x="3493093" y="2924837"/>
            <a:ext cx="2157816" cy="12458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191000" y="3276601"/>
            <a:ext cx="851568" cy="5307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№5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Модел на пръст</a:t>
            </a:r>
            <a:endParaRPr lang="en-US" dirty="0"/>
          </a:p>
          <a:p>
            <a:pPr lvl="1"/>
            <a:r>
              <a:rPr lang="bg-BG" dirty="0" smtClean="0"/>
              <a:t>Съставен от сфери, пресечени конуси и сфероид</a:t>
            </a:r>
            <a:endParaRPr lang="en-US" dirty="0" smtClean="0"/>
          </a:p>
          <a:p>
            <a:pPr lvl="1"/>
            <a:r>
              <a:rPr lang="bg-BG" dirty="0" smtClean="0"/>
              <a:t>Размерът на костите намалява така, че края на една кост да е широка колкото началото на следващата</a:t>
            </a:r>
          </a:p>
          <a:p>
            <a:pPr lvl="1"/>
            <a:r>
              <a:rPr lang="bg-BG" smtClean="0"/>
              <a:t>Свиването се </a:t>
            </a:r>
            <a:r>
              <a:rPr lang="bg-BG" dirty="0" smtClean="0"/>
              <a:t>контролира от един параметър, който влияе на завъртането на всички кости</a:t>
            </a:r>
          </a:p>
          <a:p>
            <a:pPr lvl="1"/>
            <a:endParaRPr lang="bg-BG" dirty="0" smtClean="0"/>
          </a:p>
        </p:txBody>
      </p:sp>
      <p:sp>
        <p:nvSpPr>
          <p:cNvPr id="27" name="Rectangle 2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 rot="1503322">
            <a:off x="3498073" y="4523494"/>
            <a:ext cx="916179" cy="1671463"/>
            <a:chOff x="2743537" y="4498848"/>
            <a:chExt cx="916179" cy="1671463"/>
          </a:xfrm>
        </p:grpSpPr>
        <p:sp>
          <p:nvSpPr>
            <p:cNvPr id="4" name="Oval 3"/>
            <p:cNvSpPr/>
            <p:nvPr/>
          </p:nvSpPr>
          <p:spPr>
            <a:xfrm>
              <a:off x="2743537" y="5255911"/>
              <a:ext cx="914400" cy="914400"/>
            </a:xfrm>
            <a:prstGeom prst="ellipse">
              <a:avLst/>
            </a:prstGeom>
            <a:solidFill>
              <a:schemeClr val="accent1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Trapezoid 6"/>
            <p:cNvSpPr/>
            <p:nvPr/>
          </p:nvSpPr>
          <p:spPr>
            <a:xfrm>
              <a:off x="2745316" y="4498848"/>
              <a:ext cx="914400" cy="1216152"/>
            </a:xfrm>
            <a:prstGeom prst="trapezoid">
              <a:avLst>
                <a:gd name="adj" fmla="val 17593"/>
              </a:avLst>
            </a:prstGeom>
            <a:solidFill>
              <a:schemeClr val="accent1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0" name="Group 9"/>
          <p:cNvGrpSpPr/>
          <p:nvPr/>
        </p:nvGrpSpPr>
        <p:grpSpPr>
          <a:xfrm rot="3540692">
            <a:off x="4278574" y="3824506"/>
            <a:ext cx="601132" cy="1246381"/>
            <a:chOff x="2739496" y="4315033"/>
            <a:chExt cx="920219" cy="1857167"/>
          </a:xfrm>
        </p:grpSpPr>
        <p:sp>
          <p:nvSpPr>
            <p:cNvPr id="11" name="Oval 10"/>
            <p:cNvSpPr/>
            <p:nvPr/>
          </p:nvSpPr>
          <p:spPr>
            <a:xfrm>
              <a:off x="2739496" y="5257800"/>
              <a:ext cx="914400" cy="914400"/>
            </a:xfrm>
            <a:prstGeom prst="ellipse">
              <a:avLst/>
            </a:prstGeom>
            <a:solidFill>
              <a:schemeClr val="accent1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Trapezoid 11"/>
            <p:cNvSpPr/>
            <p:nvPr/>
          </p:nvSpPr>
          <p:spPr>
            <a:xfrm>
              <a:off x="2745315" y="4315033"/>
              <a:ext cx="914400" cy="1399968"/>
            </a:xfrm>
            <a:prstGeom prst="trapezoid">
              <a:avLst>
                <a:gd name="adj" fmla="val 17593"/>
              </a:avLst>
            </a:prstGeom>
            <a:solidFill>
              <a:schemeClr val="accent1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3" name="Group 12"/>
          <p:cNvGrpSpPr/>
          <p:nvPr/>
        </p:nvGrpSpPr>
        <p:grpSpPr>
          <a:xfrm rot="5928985">
            <a:off x="5143442" y="3737795"/>
            <a:ext cx="396853" cy="830719"/>
            <a:chOff x="2739496" y="4184148"/>
            <a:chExt cx="920219" cy="1988052"/>
          </a:xfrm>
        </p:grpSpPr>
        <p:sp>
          <p:nvSpPr>
            <p:cNvPr id="14" name="Oval 13"/>
            <p:cNvSpPr/>
            <p:nvPr/>
          </p:nvSpPr>
          <p:spPr>
            <a:xfrm>
              <a:off x="2739496" y="5257800"/>
              <a:ext cx="914400" cy="914400"/>
            </a:xfrm>
            <a:prstGeom prst="ellipse">
              <a:avLst/>
            </a:prstGeom>
            <a:solidFill>
              <a:schemeClr val="accent1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Trapezoid 14"/>
            <p:cNvSpPr/>
            <p:nvPr/>
          </p:nvSpPr>
          <p:spPr>
            <a:xfrm>
              <a:off x="2745315" y="4184148"/>
              <a:ext cx="914400" cy="1530856"/>
            </a:xfrm>
            <a:prstGeom prst="trapezoid">
              <a:avLst>
                <a:gd name="adj" fmla="val 17593"/>
              </a:avLst>
            </a:prstGeom>
            <a:solidFill>
              <a:schemeClr val="accent1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6" name="Oval 15"/>
          <p:cNvSpPr/>
          <p:nvPr/>
        </p:nvSpPr>
        <p:spPr>
          <a:xfrm rot="378363">
            <a:off x="5623592" y="4095236"/>
            <a:ext cx="248565" cy="247270"/>
          </a:xfrm>
          <a:prstGeom prst="ellipse">
            <a:avLst/>
          </a:prstGeom>
          <a:solidFill>
            <a:schemeClr val="accent1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Oval 16"/>
          <p:cNvSpPr/>
          <p:nvPr/>
        </p:nvSpPr>
        <p:spPr>
          <a:xfrm rot="961573">
            <a:off x="5550184" y="4053375"/>
            <a:ext cx="465142" cy="97887"/>
          </a:xfrm>
          <a:prstGeom prst="ellipse">
            <a:avLst/>
          </a:prstGeom>
          <a:solidFill>
            <a:schemeClr val="accent1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36" name="Group 35"/>
          <p:cNvGrpSpPr/>
          <p:nvPr/>
        </p:nvGrpSpPr>
        <p:grpSpPr>
          <a:xfrm>
            <a:off x="3445460" y="5153369"/>
            <a:ext cx="699180" cy="909940"/>
            <a:chOff x="2581880" y="4285040"/>
            <a:chExt cx="699180" cy="909940"/>
          </a:xfrm>
        </p:grpSpPr>
        <p:sp>
          <p:nvSpPr>
            <p:cNvPr id="20" name="Arc 19"/>
            <p:cNvSpPr/>
            <p:nvPr/>
          </p:nvSpPr>
          <p:spPr>
            <a:xfrm>
              <a:off x="2581880" y="4495800"/>
              <a:ext cx="699180" cy="699180"/>
            </a:xfrm>
            <a:prstGeom prst="arc">
              <a:avLst>
                <a:gd name="adj1" fmla="val 16200000"/>
                <a:gd name="adj2" fmla="val 17673284"/>
              </a:avLst>
            </a:prstGeom>
            <a:solidFill>
              <a:srgbClr val="FF0000">
                <a:alpha val="3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928945" y="4285040"/>
              <a:ext cx="0" cy="55422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>
            <a:stCxn id="12" idx="2"/>
            <a:endCxn id="7" idx="2"/>
          </p:cNvCxnSpPr>
          <p:nvPr/>
        </p:nvCxnSpPr>
        <p:spPr>
          <a:xfrm flipH="1">
            <a:off x="3795863" y="4612207"/>
            <a:ext cx="513054" cy="109201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2"/>
            <a:endCxn id="12" idx="2"/>
          </p:cNvCxnSpPr>
          <p:nvPr/>
        </p:nvCxnSpPr>
        <p:spPr>
          <a:xfrm flipH="1">
            <a:off x="4308917" y="4120013"/>
            <a:ext cx="811093" cy="49219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5120010" y="4133393"/>
            <a:ext cx="627864" cy="988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479166">
            <a:off x="3999099" y="4059815"/>
            <a:ext cx="699180" cy="918046"/>
            <a:chOff x="2581141" y="4285040"/>
            <a:chExt cx="699180" cy="918046"/>
          </a:xfrm>
        </p:grpSpPr>
        <p:sp>
          <p:nvSpPr>
            <p:cNvPr id="38" name="Arc 37"/>
            <p:cNvSpPr/>
            <p:nvPr/>
          </p:nvSpPr>
          <p:spPr>
            <a:xfrm>
              <a:off x="2581141" y="4503906"/>
              <a:ext cx="699180" cy="699180"/>
            </a:xfrm>
            <a:prstGeom prst="arc">
              <a:avLst>
                <a:gd name="adj1" fmla="val 16200000"/>
                <a:gd name="adj2" fmla="val 18173364"/>
              </a:avLst>
            </a:prstGeom>
            <a:solidFill>
              <a:srgbClr val="FF0000">
                <a:alpha val="3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928945" y="4285040"/>
              <a:ext cx="0" cy="55422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rot="3520760">
            <a:off x="4846298" y="3620003"/>
            <a:ext cx="699180" cy="903813"/>
            <a:chOff x="2575930" y="4285040"/>
            <a:chExt cx="699180" cy="903813"/>
          </a:xfrm>
        </p:grpSpPr>
        <p:sp>
          <p:nvSpPr>
            <p:cNvPr id="41" name="Arc 40"/>
            <p:cNvSpPr/>
            <p:nvPr/>
          </p:nvSpPr>
          <p:spPr>
            <a:xfrm>
              <a:off x="2575930" y="4489673"/>
              <a:ext cx="699180" cy="699180"/>
            </a:xfrm>
            <a:prstGeom prst="arc">
              <a:avLst>
                <a:gd name="adj1" fmla="val 16200000"/>
                <a:gd name="adj2" fmla="val 18706375"/>
              </a:avLst>
            </a:prstGeom>
            <a:solidFill>
              <a:srgbClr val="FF0000">
                <a:alpha val="3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928945" y="4285040"/>
              <a:ext cx="0" cy="55422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726207" y="4983595"/>
                <a:ext cx="312393" cy="381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bg-BG" sz="110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bg-BG" dirty="0">
                  <a:effectLst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207" y="4983595"/>
                <a:ext cx="312393" cy="3810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438956" y="4138232"/>
                <a:ext cx="3123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1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bg-BG" dirty="0">
                  <a:effectLst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56" y="4138232"/>
                <a:ext cx="312393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375847" y="3961143"/>
                <a:ext cx="3123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1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bg-BG" dirty="0">
                  <a:effectLst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47" y="3961143"/>
                <a:ext cx="312393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9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alpha val="30196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11513</TotalTime>
  <Words>616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Скелети</vt:lpstr>
      <vt:lpstr>PowerPoint Presentation</vt:lpstr>
      <vt:lpstr>Решение №1</vt:lpstr>
      <vt:lpstr>Решение №2</vt:lpstr>
      <vt:lpstr>PowerPoint Presentation</vt:lpstr>
      <vt:lpstr>PowerPoint Presentation</vt:lpstr>
      <vt:lpstr>Решение №3</vt:lpstr>
      <vt:lpstr>Решение №4</vt:lpstr>
      <vt:lpstr>Решение №5</vt:lpstr>
      <vt:lpstr>Решение №6</vt:lpstr>
      <vt:lpstr>Решение №7</vt:lpstr>
      <vt:lpstr>Решение №8</vt:lpstr>
      <vt:lpstr>Решение №9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WebGL-Solutions-08</dc:title>
  <dc:creator>Pavel Boytchev</dc:creator>
  <cp:lastModifiedBy>Pavel Boytchev</cp:lastModifiedBy>
  <cp:revision>546</cp:revision>
  <dcterms:created xsi:type="dcterms:W3CDTF">2013-12-13T09:03:57Z</dcterms:created>
  <dcterms:modified xsi:type="dcterms:W3CDTF">2015-09-19T08:49:03Z</dcterms:modified>
</cp:coreProperties>
</file>