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sldIdLst>
    <p:sldId id="256" r:id="rId2"/>
    <p:sldId id="299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600"/>
    <a:srgbClr val="E0F3AF"/>
    <a:srgbClr val="FF0000"/>
    <a:srgbClr val="000000"/>
    <a:srgbClr val="FFFFFF"/>
    <a:srgbClr val="6F9500"/>
    <a:srgbClr val="008000"/>
    <a:srgbClr val="6B9100"/>
    <a:srgbClr val="74A51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30.6.2015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Bioluminescent%20creatu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Plastic%20chai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Viking%20boa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Knightly%20padlock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Koch%20islan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Menger%20spong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Dynamic%20tre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%204%20-%20Dragon%20maz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Deciduous%20fores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Фрактали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Решения на </a:t>
            </a:r>
            <a:r>
              <a:rPr lang="en-US" dirty="0" smtClean="0"/>
              <a:t>S0</a:t>
            </a:r>
            <a:r>
              <a:rPr lang="bg-BG" dirty="0" smtClean="0"/>
              <a:t>9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 rot="5400000">
            <a:off x="5827778" y="2313972"/>
            <a:ext cx="490025" cy="1244217"/>
            <a:chOff x="7146388" y="4639262"/>
            <a:chExt cx="490025" cy="124421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391406" y="4639262"/>
              <a:ext cx="0" cy="12442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146388" y="4809456"/>
              <a:ext cx="490025" cy="868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31935" y="2057400"/>
            <a:ext cx="490025" cy="1821658"/>
            <a:chOff x="7146388" y="4350542"/>
            <a:chExt cx="490025" cy="182165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7391400" y="4350542"/>
              <a:ext cx="0" cy="182165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146388" y="4809456"/>
              <a:ext cx="490025" cy="868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15112" y="4295776"/>
            <a:ext cx="490025" cy="1821658"/>
            <a:chOff x="7146388" y="4350542"/>
            <a:chExt cx="490025" cy="182165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391400" y="4350542"/>
              <a:ext cx="0" cy="182165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146388" y="4809456"/>
              <a:ext cx="490025" cy="8681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Модел на пипало</a:t>
            </a:r>
          </a:p>
          <a:p>
            <a:pPr lvl="1"/>
            <a:r>
              <a:rPr lang="bg-BG" dirty="0" smtClean="0"/>
              <a:t>Крива на </a:t>
            </a:r>
            <a:r>
              <a:rPr lang="bg-BG" dirty="0" err="1" smtClean="0"/>
              <a:t>Безие</a:t>
            </a:r>
            <a:endParaRPr lang="bg-BG" dirty="0" smtClean="0"/>
          </a:p>
          <a:p>
            <a:pPr lvl="1"/>
            <a:r>
              <a:rPr lang="bg-BG" dirty="0" smtClean="0"/>
              <a:t>Най-лек вариант – квадратична</a:t>
            </a:r>
          </a:p>
          <a:p>
            <a:pPr lvl="1"/>
            <a:r>
              <a:rPr lang="en-US" dirty="0"/>
              <a:t>T</a:t>
            </a:r>
            <a:r>
              <a:rPr lang="bg-BG" dirty="0" smtClean="0"/>
              <a:t>ри контролни точки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3864770"/>
            <a:ext cx="2057400" cy="2057400"/>
          </a:xfrm>
          <a:prstGeom prst="ellipse">
            <a:avLst/>
          </a:prstGeom>
          <a:solidFill>
            <a:schemeClr val="accent2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 4"/>
          <p:cNvSpPr/>
          <p:nvPr/>
        </p:nvSpPr>
        <p:spPr>
          <a:xfrm>
            <a:off x="3986212" y="2936081"/>
            <a:ext cx="2886075" cy="2328863"/>
          </a:xfrm>
          <a:custGeom>
            <a:avLst/>
            <a:gdLst>
              <a:gd name="connsiteX0" fmla="*/ 0 w 2371725"/>
              <a:gd name="connsiteY0" fmla="*/ 928688 h 928688"/>
              <a:gd name="connsiteX1" fmla="*/ 1014412 w 2371725"/>
              <a:gd name="connsiteY1" fmla="*/ 0 h 928688"/>
              <a:gd name="connsiteX2" fmla="*/ 2371725 w 2371725"/>
              <a:gd name="connsiteY2" fmla="*/ 357188 h 928688"/>
              <a:gd name="connsiteX0" fmla="*/ 0 w 2886075"/>
              <a:gd name="connsiteY0" fmla="*/ 928688 h 1828800"/>
              <a:gd name="connsiteX1" fmla="*/ 1014412 w 2886075"/>
              <a:gd name="connsiteY1" fmla="*/ 0 h 1828800"/>
              <a:gd name="connsiteX2" fmla="*/ 2886075 w 2886075"/>
              <a:gd name="connsiteY2" fmla="*/ 1828800 h 1828800"/>
              <a:gd name="connsiteX0" fmla="*/ 0 w 2886075"/>
              <a:gd name="connsiteY0" fmla="*/ 1428751 h 2328863"/>
              <a:gd name="connsiteX1" fmla="*/ 2114549 w 2886075"/>
              <a:gd name="connsiteY1" fmla="*/ 0 h 2328863"/>
              <a:gd name="connsiteX2" fmla="*/ 2886075 w 2886075"/>
              <a:gd name="connsiteY2" fmla="*/ 2328863 h 232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6075" h="2328863">
                <a:moveTo>
                  <a:pt x="0" y="1428751"/>
                </a:moveTo>
                <a:lnTo>
                  <a:pt x="2114549" y="0"/>
                </a:lnTo>
                <a:lnTo>
                  <a:pt x="2886075" y="232886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Freeform 5"/>
          <p:cNvSpPr/>
          <p:nvPr/>
        </p:nvSpPr>
        <p:spPr>
          <a:xfrm>
            <a:off x="4014787" y="3521251"/>
            <a:ext cx="2843214" cy="1686543"/>
          </a:xfrm>
          <a:custGeom>
            <a:avLst/>
            <a:gdLst>
              <a:gd name="connsiteX0" fmla="*/ 0 w 2071688"/>
              <a:gd name="connsiteY0" fmla="*/ 566873 h 981210"/>
              <a:gd name="connsiteX1" fmla="*/ 1285875 w 2071688"/>
              <a:gd name="connsiteY1" fmla="*/ 9660 h 981210"/>
              <a:gd name="connsiteX2" fmla="*/ 2071688 w 2071688"/>
              <a:gd name="connsiteY2" fmla="*/ 981210 h 981210"/>
              <a:gd name="connsiteX0" fmla="*/ 0 w 2714626"/>
              <a:gd name="connsiteY0" fmla="*/ 72700 h 1801487"/>
              <a:gd name="connsiteX1" fmla="*/ 1928813 w 2714626"/>
              <a:gd name="connsiteY1" fmla="*/ 829937 h 1801487"/>
              <a:gd name="connsiteX2" fmla="*/ 2714626 w 2714626"/>
              <a:gd name="connsiteY2" fmla="*/ 1801487 h 1801487"/>
              <a:gd name="connsiteX0" fmla="*/ 0 w 2843214"/>
              <a:gd name="connsiteY0" fmla="*/ 64274 h 935811"/>
              <a:gd name="connsiteX1" fmla="*/ 1928813 w 2843214"/>
              <a:gd name="connsiteY1" fmla="*/ 821511 h 935811"/>
              <a:gd name="connsiteX2" fmla="*/ 2843214 w 2843214"/>
              <a:gd name="connsiteY2" fmla="*/ 935811 h 935811"/>
              <a:gd name="connsiteX0" fmla="*/ 0 w 2843214"/>
              <a:gd name="connsiteY0" fmla="*/ 64274 h 935811"/>
              <a:gd name="connsiteX1" fmla="*/ 1928813 w 2843214"/>
              <a:gd name="connsiteY1" fmla="*/ 821511 h 935811"/>
              <a:gd name="connsiteX2" fmla="*/ 2843214 w 2843214"/>
              <a:gd name="connsiteY2" fmla="*/ 935811 h 935811"/>
              <a:gd name="connsiteX0" fmla="*/ 0 w 2843214"/>
              <a:gd name="connsiteY0" fmla="*/ 133176 h 1004713"/>
              <a:gd name="connsiteX1" fmla="*/ 1928813 w 2843214"/>
              <a:gd name="connsiteY1" fmla="*/ 890413 h 1004713"/>
              <a:gd name="connsiteX2" fmla="*/ 2843214 w 2843214"/>
              <a:gd name="connsiteY2" fmla="*/ 1004713 h 1004713"/>
              <a:gd name="connsiteX0" fmla="*/ 0 w 2843214"/>
              <a:gd name="connsiteY0" fmla="*/ 815006 h 1686543"/>
              <a:gd name="connsiteX1" fmla="*/ 1871663 w 2843214"/>
              <a:gd name="connsiteY1" fmla="*/ 29193 h 1686543"/>
              <a:gd name="connsiteX2" fmla="*/ 2843214 w 2843214"/>
              <a:gd name="connsiteY2" fmla="*/ 1686543 h 168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3214" h="1686543">
                <a:moveTo>
                  <a:pt x="0" y="815006"/>
                </a:moveTo>
                <a:cubicBezTo>
                  <a:pt x="770335" y="301846"/>
                  <a:pt x="1397794" y="-116063"/>
                  <a:pt x="1871663" y="29193"/>
                </a:cubicBezTo>
                <a:cubicBezTo>
                  <a:pt x="2345532" y="174449"/>
                  <a:pt x="2465786" y="563783"/>
                  <a:pt x="2843214" y="168654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3886199" y="422164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5962648" y="282178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6743699" y="509349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54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Светещи възли</a:t>
            </a:r>
          </a:p>
          <a:p>
            <a:pPr lvl="1"/>
            <a:r>
              <a:rPr lang="bg-BG" dirty="0" smtClean="0"/>
              <a:t>Пипалото е съставено от </a:t>
            </a:r>
            <a:r>
              <a:rPr lang="en-US" b="1" dirty="0" smtClean="0"/>
              <a:t>N</a:t>
            </a:r>
            <a:r>
              <a:rPr lang="bg-BG" dirty="0" smtClean="0"/>
              <a:t> възли, рисува се като </a:t>
            </a:r>
            <a:r>
              <a:rPr lang="en-US" b="1" dirty="0" err="1" smtClean="0"/>
              <a:t>LINE_STRIP</a:t>
            </a:r>
            <a:endParaRPr lang="en-US" b="1" dirty="0" smtClean="0"/>
          </a:p>
          <a:p>
            <a:pPr lvl="1"/>
            <a:r>
              <a:rPr lang="bg-BG" dirty="0" smtClean="0"/>
              <a:t>Допълнително последните 3 върха се рисуват с по-светъл цвят като </a:t>
            </a:r>
            <a:r>
              <a:rPr lang="en-US" b="1" dirty="0" smtClean="0"/>
              <a:t>POINTS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bg-BG" dirty="0" smtClean="0"/>
              <a:t>в </a:t>
            </a:r>
            <a:r>
              <a:rPr lang="bg-BG" dirty="0" err="1" smtClean="0"/>
              <a:t>шейдъра</a:t>
            </a:r>
            <a:r>
              <a:rPr lang="bg-BG" dirty="0" smtClean="0"/>
              <a:t> е указан размер на точките)</a:t>
            </a:r>
          </a:p>
          <a:p>
            <a:pPr lvl="1"/>
            <a:endParaRPr lang="bg-BG" dirty="0"/>
          </a:p>
          <a:p>
            <a:r>
              <a:rPr lang="bg-BG" dirty="0" smtClean="0"/>
              <a:t>Тяло</a:t>
            </a:r>
            <a:r>
              <a:rPr lang="en-US" dirty="0" smtClean="0"/>
              <a:t>-</a:t>
            </a:r>
            <a:r>
              <a:rPr lang="bg-BG" dirty="0" smtClean="0"/>
              <a:t>негатив</a:t>
            </a:r>
          </a:p>
          <a:p>
            <a:pPr lvl="1"/>
            <a:r>
              <a:rPr lang="bg-BG" dirty="0" smtClean="0"/>
              <a:t>В </a:t>
            </a:r>
            <a:r>
              <a:rPr lang="bg-BG" dirty="0" err="1" smtClean="0"/>
              <a:t>шейдъра</a:t>
            </a:r>
            <a:r>
              <a:rPr lang="bg-BG" dirty="0" smtClean="0"/>
              <a:t> вместо </a:t>
            </a:r>
            <a:r>
              <a:rPr lang="en-GB" b="1" dirty="0" smtClean="0"/>
              <a:t>dot(</a:t>
            </a:r>
            <a:r>
              <a:rPr lang="en-GB" b="1" dirty="0" err="1" smtClean="0"/>
              <a:t>normal,light</a:t>
            </a:r>
            <a:r>
              <a:rPr lang="en-GB" b="1" dirty="0" smtClean="0"/>
              <a:t>)</a:t>
            </a:r>
            <a:r>
              <a:rPr lang="bg-BG" dirty="0" smtClean="0"/>
              <a:t> е </a:t>
            </a:r>
            <a:r>
              <a:rPr lang="en-GB" b="1" dirty="0"/>
              <a:t>1.0-dot(</a:t>
            </a:r>
            <a:r>
              <a:rPr lang="en-GB" b="1" dirty="0" err="1"/>
              <a:t>normal,light</a:t>
            </a:r>
            <a:r>
              <a:rPr lang="en-GB" b="1" dirty="0"/>
              <a:t>)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362200" y="3871912"/>
            <a:ext cx="2057400" cy="2057400"/>
          </a:xfrm>
          <a:prstGeom prst="ellipse">
            <a:avLst/>
          </a:prstGeom>
          <a:solidFill>
            <a:schemeClr val="accent2">
              <a:alpha val="3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Freeform 7"/>
          <p:cNvSpPr/>
          <p:nvPr/>
        </p:nvSpPr>
        <p:spPr>
          <a:xfrm>
            <a:off x="4029959" y="3556113"/>
            <a:ext cx="2715044" cy="1653701"/>
          </a:xfrm>
          <a:custGeom>
            <a:avLst/>
            <a:gdLst>
              <a:gd name="connsiteX0" fmla="*/ 0 w 2158738"/>
              <a:gd name="connsiteY0" fmla="*/ 226243 h 1607270"/>
              <a:gd name="connsiteX1" fmla="*/ 278091 w 2158738"/>
              <a:gd name="connsiteY1" fmla="*/ 0 h 1607270"/>
              <a:gd name="connsiteX2" fmla="*/ 565608 w 2158738"/>
              <a:gd name="connsiteY2" fmla="*/ 0 h 1607270"/>
              <a:gd name="connsiteX3" fmla="*/ 1102936 w 2158738"/>
              <a:gd name="connsiteY3" fmla="*/ 306371 h 1607270"/>
              <a:gd name="connsiteX4" fmla="*/ 1131217 w 2158738"/>
              <a:gd name="connsiteY4" fmla="*/ 612742 h 1607270"/>
              <a:gd name="connsiteX5" fmla="*/ 1470582 w 2158738"/>
              <a:gd name="connsiteY5" fmla="*/ 711723 h 1607270"/>
              <a:gd name="connsiteX6" fmla="*/ 1447015 w 2158738"/>
              <a:gd name="connsiteY6" fmla="*/ 1135929 h 1607270"/>
              <a:gd name="connsiteX7" fmla="*/ 1767526 w 2158738"/>
              <a:gd name="connsiteY7" fmla="*/ 1267905 h 1607270"/>
              <a:gd name="connsiteX8" fmla="*/ 1819373 w 2158738"/>
              <a:gd name="connsiteY8" fmla="*/ 1527142 h 1607270"/>
              <a:gd name="connsiteX9" fmla="*/ 2158738 w 2158738"/>
              <a:gd name="connsiteY9" fmla="*/ 1607270 h 1607270"/>
              <a:gd name="connsiteX0" fmla="*/ 0 w 2700780"/>
              <a:gd name="connsiteY0" fmla="*/ 226243 h 1527142"/>
              <a:gd name="connsiteX1" fmla="*/ 278091 w 2700780"/>
              <a:gd name="connsiteY1" fmla="*/ 0 h 1527142"/>
              <a:gd name="connsiteX2" fmla="*/ 565608 w 2700780"/>
              <a:gd name="connsiteY2" fmla="*/ 0 h 1527142"/>
              <a:gd name="connsiteX3" fmla="*/ 1102936 w 2700780"/>
              <a:gd name="connsiteY3" fmla="*/ 306371 h 1527142"/>
              <a:gd name="connsiteX4" fmla="*/ 1131217 w 2700780"/>
              <a:gd name="connsiteY4" fmla="*/ 612742 h 1527142"/>
              <a:gd name="connsiteX5" fmla="*/ 1470582 w 2700780"/>
              <a:gd name="connsiteY5" fmla="*/ 711723 h 1527142"/>
              <a:gd name="connsiteX6" fmla="*/ 1447015 w 2700780"/>
              <a:gd name="connsiteY6" fmla="*/ 1135929 h 1527142"/>
              <a:gd name="connsiteX7" fmla="*/ 1767526 w 2700780"/>
              <a:gd name="connsiteY7" fmla="*/ 1267905 h 1527142"/>
              <a:gd name="connsiteX8" fmla="*/ 1819373 w 2700780"/>
              <a:gd name="connsiteY8" fmla="*/ 1527142 h 1527142"/>
              <a:gd name="connsiteX9" fmla="*/ 2700780 w 2700780"/>
              <a:gd name="connsiteY9" fmla="*/ 1480008 h 1527142"/>
              <a:gd name="connsiteX0" fmla="*/ 0 w 2823328"/>
              <a:gd name="connsiteY0" fmla="*/ 608028 h 1527142"/>
              <a:gd name="connsiteX1" fmla="*/ 400639 w 2823328"/>
              <a:gd name="connsiteY1" fmla="*/ 0 h 1527142"/>
              <a:gd name="connsiteX2" fmla="*/ 688156 w 2823328"/>
              <a:gd name="connsiteY2" fmla="*/ 0 h 1527142"/>
              <a:gd name="connsiteX3" fmla="*/ 1225484 w 2823328"/>
              <a:gd name="connsiteY3" fmla="*/ 306371 h 1527142"/>
              <a:gd name="connsiteX4" fmla="*/ 1253765 w 2823328"/>
              <a:gd name="connsiteY4" fmla="*/ 612742 h 1527142"/>
              <a:gd name="connsiteX5" fmla="*/ 1593130 w 2823328"/>
              <a:gd name="connsiteY5" fmla="*/ 711723 h 1527142"/>
              <a:gd name="connsiteX6" fmla="*/ 1569563 w 2823328"/>
              <a:gd name="connsiteY6" fmla="*/ 1135929 h 1527142"/>
              <a:gd name="connsiteX7" fmla="*/ 1890074 w 2823328"/>
              <a:gd name="connsiteY7" fmla="*/ 1267905 h 1527142"/>
              <a:gd name="connsiteX8" fmla="*/ 1941921 w 2823328"/>
              <a:gd name="connsiteY8" fmla="*/ 1527142 h 1527142"/>
              <a:gd name="connsiteX9" fmla="*/ 2823328 w 2823328"/>
              <a:gd name="connsiteY9" fmla="*/ 1480008 h 1527142"/>
              <a:gd name="connsiteX0" fmla="*/ 0 w 2823328"/>
              <a:gd name="connsiteY0" fmla="*/ 608028 h 1527142"/>
              <a:gd name="connsiteX1" fmla="*/ 329938 w 2823328"/>
              <a:gd name="connsiteY1" fmla="*/ 94268 h 1527142"/>
              <a:gd name="connsiteX2" fmla="*/ 688156 w 2823328"/>
              <a:gd name="connsiteY2" fmla="*/ 0 h 1527142"/>
              <a:gd name="connsiteX3" fmla="*/ 1225484 w 2823328"/>
              <a:gd name="connsiteY3" fmla="*/ 306371 h 1527142"/>
              <a:gd name="connsiteX4" fmla="*/ 1253765 w 2823328"/>
              <a:gd name="connsiteY4" fmla="*/ 612742 h 1527142"/>
              <a:gd name="connsiteX5" fmla="*/ 1593130 w 2823328"/>
              <a:gd name="connsiteY5" fmla="*/ 711723 h 1527142"/>
              <a:gd name="connsiteX6" fmla="*/ 1569563 w 2823328"/>
              <a:gd name="connsiteY6" fmla="*/ 1135929 h 1527142"/>
              <a:gd name="connsiteX7" fmla="*/ 1890074 w 2823328"/>
              <a:gd name="connsiteY7" fmla="*/ 1267905 h 1527142"/>
              <a:gd name="connsiteX8" fmla="*/ 1941921 w 2823328"/>
              <a:gd name="connsiteY8" fmla="*/ 1527142 h 1527142"/>
              <a:gd name="connsiteX9" fmla="*/ 2823328 w 2823328"/>
              <a:gd name="connsiteY9" fmla="*/ 1480008 h 1527142"/>
              <a:gd name="connsiteX0" fmla="*/ 0 w 2823328"/>
              <a:gd name="connsiteY0" fmla="*/ 608028 h 1527142"/>
              <a:gd name="connsiteX1" fmla="*/ 329938 w 2823328"/>
              <a:gd name="connsiteY1" fmla="*/ 94268 h 1527142"/>
              <a:gd name="connsiteX2" fmla="*/ 688156 w 2823328"/>
              <a:gd name="connsiteY2" fmla="*/ 0 h 1527142"/>
              <a:gd name="connsiteX3" fmla="*/ 1225484 w 2823328"/>
              <a:gd name="connsiteY3" fmla="*/ 306371 h 1527142"/>
              <a:gd name="connsiteX4" fmla="*/ 1593130 w 2823328"/>
              <a:gd name="connsiteY4" fmla="*/ 711723 h 1527142"/>
              <a:gd name="connsiteX5" fmla="*/ 1569563 w 2823328"/>
              <a:gd name="connsiteY5" fmla="*/ 1135929 h 1527142"/>
              <a:gd name="connsiteX6" fmla="*/ 1890074 w 2823328"/>
              <a:gd name="connsiteY6" fmla="*/ 1267905 h 1527142"/>
              <a:gd name="connsiteX7" fmla="*/ 1941921 w 2823328"/>
              <a:gd name="connsiteY7" fmla="*/ 1527142 h 1527142"/>
              <a:gd name="connsiteX8" fmla="*/ 2823328 w 2823328"/>
              <a:gd name="connsiteY8" fmla="*/ 1480008 h 1527142"/>
              <a:gd name="connsiteX0" fmla="*/ 0 w 2823328"/>
              <a:gd name="connsiteY0" fmla="*/ 777711 h 1696825"/>
              <a:gd name="connsiteX1" fmla="*/ 329938 w 2823328"/>
              <a:gd name="connsiteY1" fmla="*/ 263951 h 1696825"/>
              <a:gd name="connsiteX2" fmla="*/ 688156 w 2823328"/>
              <a:gd name="connsiteY2" fmla="*/ 169683 h 1696825"/>
              <a:gd name="connsiteX3" fmla="*/ 1225484 w 2823328"/>
              <a:gd name="connsiteY3" fmla="*/ 476054 h 1696825"/>
              <a:gd name="connsiteX4" fmla="*/ 1838227 w 2823328"/>
              <a:gd name="connsiteY4" fmla="*/ 0 h 1696825"/>
              <a:gd name="connsiteX5" fmla="*/ 1569563 w 2823328"/>
              <a:gd name="connsiteY5" fmla="*/ 1305612 h 1696825"/>
              <a:gd name="connsiteX6" fmla="*/ 1890074 w 2823328"/>
              <a:gd name="connsiteY6" fmla="*/ 1437588 h 1696825"/>
              <a:gd name="connsiteX7" fmla="*/ 1941921 w 2823328"/>
              <a:gd name="connsiteY7" fmla="*/ 1696825 h 1696825"/>
              <a:gd name="connsiteX8" fmla="*/ 2823328 w 2823328"/>
              <a:gd name="connsiteY8" fmla="*/ 1649691 h 1696825"/>
              <a:gd name="connsiteX0" fmla="*/ 0 w 2823328"/>
              <a:gd name="connsiteY0" fmla="*/ 777711 h 1696825"/>
              <a:gd name="connsiteX1" fmla="*/ 329938 w 2823328"/>
              <a:gd name="connsiteY1" fmla="*/ 263951 h 1696825"/>
              <a:gd name="connsiteX2" fmla="*/ 688156 w 2823328"/>
              <a:gd name="connsiteY2" fmla="*/ 169683 h 1696825"/>
              <a:gd name="connsiteX3" fmla="*/ 1225484 w 2823328"/>
              <a:gd name="connsiteY3" fmla="*/ 476054 h 1696825"/>
              <a:gd name="connsiteX4" fmla="*/ 1838227 w 2823328"/>
              <a:gd name="connsiteY4" fmla="*/ 0 h 1696825"/>
              <a:gd name="connsiteX5" fmla="*/ 1569563 w 2823328"/>
              <a:gd name="connsiteY5" fmla="*/ 1305612 h 1696825"/>
              <a:gd name="connsiteX6" fmla="*/ 2507530 w 2823328"/>
              <a:gd name="connsiteY6" fmla="*/ 740005 h 1696825"/>
              <a:gd name="connsiteX7" fmla="*/ 1941921 w 2823328"/>
              <a:gd name="connsiteY7" fmla="*/ 1696825 h 1696825"/>
              <a:gd name="connsiteX8" fmla="*/ 2823328 w 2823328"/>
              <a:gd name="connsiteY8" fmla="*/ 1649691 h 1696825"/>
              <a:gd name="connsiteX0" fmla="*/ 0 w 2823328"/>
              <a:gd name="connsiteY0" fmla="*/ 777711 h 1649691"/>
              <a:gd name="connsiteX1" fmla="*/ 329938 w 2823328"/>
              <a:gd name="connsiteY1" fmla="*/ 263951 h 1649691"/>
              <a:gd name="connsiteX2" fmla="*/ 688156 w 2823328"/>
              <a:gd name="connsiteY2" fmla="*/ 169683 h 1649691"/>
              <a:gd name="connsiteX3" fmla="*/ 1225484 w 2823328"/>
              <a:gd name="connsiteY3" fmla="*/ 476054 h 1649691"/>
              <a:gd name="connsiteX4" fmla="*/ 1838227 w 2823328"/>
              <a:gd name="connsiteY4" fmla="*/ 0 h 1649691"/>
              <a:gd name="connsiteX5" fmla="*/ 1569563 w 2823328"/>
              <a:gd name="connsiteY5" fmla="*/ 1305612 h 1649691"/>
              <a:gd name="connsiteX6" fmla="*/ 2507530 w 2823328"/>
              <a:gd name="connsiteY6" fmla="*/ 740005 h 1649691"/>
              <a:gd name="connsiteX7" fmla="*/ 2663071 w 2823328"/>
              <a:gd name="connsiteY7" fmla="*/ 1173638 h 1649691"/>
              <a:gd name="connsiteX8" fmla="*/ 2823328 w 2823328"/>
              <a:gd name="connsiteY8" fmla="*/ 1649691 h 1649691"/>
              <a:gd name="connsiteX0" fmla="*/ 0 w 2823328"/>
              <a:gd name="connsiteY0" fmla="*/ 777711 h 1649691"/>
              <a:gd name="connsiteX1" fmla="*/ 329938 w 2823328"/>
              <a:gd name="connsiteY1" fmla="*/ 263951 h 1649691"/>
              <a:gd name="connsiteX2" fmla="*/ 688156 w 2823328"/>
              <a:gd name="connsiteY2" fmla="*/ 169683 h 1649691"/>
              <a:gd name="connsiteX3" fmla="*/ 1225484 w 2823328"/>
              <a:gd name="connsiteY3" fmla="*/ 476054 h 1649691"/>
              <a:gd name="connsiteX4" fmla="*/ 1838227 w 2823328"/>
              <a:gd name="connsiteY4" fmla="*/ 0 h 1649691"/>
              <a:gd name="connsiteX5" fmla="*/ 2286000 w 2823328"/>
              <a:gd name="connsiteY5" fmla="*/ 301658 h 1649691"/>
              <a:gd name="connsiteX6" fmla="*/ 2507530 w 2823328"/>
              <a:gd name="connsiteY6" fmla="*/ 740005 h 1649691"/>
              <a:gd name="connsiteX7" fmla="*/ 2663071 w 2823328"/>
              <a:gd name="connsiteY7" fmla="*/ 1173638 h 1649691"/>
              <a:gd name="connsiteX8" fmla="*/ 2823328 w 2823328"/>
              <a:gd name="connsiteY8" fmla="*/ 1649691 h 1649691"/>
              <a:gd name="connsiteX0" fmla="*/ 0 w 2823328"/>
              <a:gd name="connsiteY0" fmla="*/ 777711 h 1649691"/>
              <a:gd name="connsiteX1" fmla="*/ 329938 w 2823328"/>
              <a:gd name="connsiteY1" fmla="*/ 263951 h 1649691"/>
              <a:gd name="connsiteX2" fmla="*/ 848411 w 2823328"/>
              <a:gd name="connsiteY2" fmla="*/ 240384 h 1649691"/>
              <a:gd name="connsiteX3" fmla="*/ 1225484 w 2823328"/>
              <a:gd name="connsiteY3" fmla="*/ 476054 h 1649691"/>
              <a:gd name="connsiteX4" fmla="*/ 1838227 w 2823328"/>
              <a:gd name="connsiteY4" fmla="*/ 0 h 1649691"/>
              <a:gd name="connsiteX5" fmla="*/ 2286000 w 2823328"/>
              <a:gd name="connsiteY5" fmla="*/ 301658 h 1649691"/>
              <a:gd name="connsiteX6" fmla="*/ 2507530 w 2823328"/>
              <a:gd name="connsiteY6" fmla="*/ 740005 h 1649691"/>
              <a:gd name="connsiteX7" fmla="*/ 2663071 w 2823328"/>
              <a:gd name="connsiteY7" fmla="*/ 1173638 h 1649691"/>
              <a:gd name="connsiteX8" fmla="*/ 2823328 w 2823328"/>
              <a:gd name="connsiteY8" fmla="*/ 1649691 h 1649691"/>
              <a:gd name="connsiteX0" fmla="*/ 0 w 2823328"/>
              <a:gd name="connsiteY0" fmla="*/ 777711 h 1649691"/>
              <a:gd name="connsiteX1" fmla="*/ 329938 w 2823328"/>
              <a:gd name="connsiteY1" fmla="*/ 263951 h 1649691"/>
              <a:gd name="connsiteX2" fmla="*/ 848411 w 2823328"/>
              <a:gd name="connsiteY2" fmla="*/ 240384 h 1649691"/>
              <a:gd name="connsiteX3" fmla="*/ 1291472 w 2823328"/>
              <a:gd name="connsiteY3" fmla="*/ 37707 h 1649691"/>
              <a:gd name="connsiteX4" fmla="*/ 1838227 w 2823328"/>
              <a:gd name="connsiteY4" fmla="*/ 0 h 1649691"/>
              <a:gd name="connsiteX5" fmla="*/ 2286000 w 2823328"/>
              <a:gd name="connsiteY5" fmla="*/ 301658 h 1649691"/>
              <a:gd name="connsiteX6" fmla="*/ 2507530 w 2823328"/>
              <a:gd name="connsiteY6" fmla="*/ 740005 h 1649691"/>
              <a:gd name="connsiteX7" fmla="*/ 2663071 w 2823328"/>
              <a:gd name="connsiteY7" fmla="*/ 1173638 h 1649691"/>
              <a:gd name="connsiteX8" fmla="*/ 2823328 w 2823328"/>
              <a:gd name="connsiteY8" fmla="*/ 1649691 h 1649691"/>
              <a:gd name="connsiteX0" fmla="*/ 0 w 2823328"/>
              <a:gd name="connsiteY0" fmla="*/ 777711 h 1649691"/>
              <a:gd name="connsiteX1" fmla="*/ 386499 w 2823328"/>
              <a:gd name="connsiteY1" fmla="*/ 523188 h 1649691"/>
              <a:gd name="connsiteX2" fmla="*/ 848411 w 2823328"/>
              <a:gd name="connsiteY2" fmla="*/ 240384 h 1649691"/>
              <a:gd name="connsiteX3" fmla="*/ 1291472 w 2823328"/>
              <a:gd name="connsiteY3" fmla="*/ 37707 h 1649691"/>
              <a:gd name="connsiteX4" fmla="*/ 1838227 w 2823328"/>
              <a:gd name="connsiteY4" fmla="*/ 0 h 1649691"/>
              <a:gd name="connsiteX5" fmla="*/ 2286000 w 2823328"/>
              <a:gd name="connsiteY5" fmla="*/ 301658 h 1649691"/>
              <a:gd name="connsiteX6" fmla="*/ 2507530 w 2823328"/>
              <a:gd name="connsiteY6" fmla="*/ 740005 h 1649691"/>
              <a:gd name="connsiteX7" fmla="*/ 2663071 w 2823328"/>
              <a:gd name="connsiteY7" fmla="*/ 1173638 h 1649691"/>
              <a:gd name="connsiteX8" fmla="*/ 2823328 w 2823328"/>
              <a:gd name="connsiteY8" fmla="*/ 1649691 h 1649691"/>
              <a:gd name="connsiteX0" fmla="*/ 0 w 2715044"/>
              <a:gd name="connsiteY0" fmla="*/ 777711 h 1653701"/>
              <a:gd name="connsiteX1" fmla="*/ 386499 w 2715044"/>
              <a:gd name="connsiteY1" fmla="*/ 523188 h 1653701"/>
              <a:gd name="connsiteX2" fmla="*/ 848411 w 2715044"/>
              <a:gd name="connsiteY2" fmla="*/ 240384 h 1653701"/>
              <a:gd name="connsiteX3" fmla="*/ 1291472 w 2715044"/>
              <a:gd name="connsiteY3" fmla="*/ 37707 h 1653701"/>
              <a:gd name="connsiteX4" fmla="*/ 1838227 w 2715044"/>
              <a:gd name="connsiteY4" fmla="*/ 0 h 1653701"/>
              <a:gd name="connsiteX5" fmla="*/ 2286000 w 2715044"/>
              <a:gd name="connsiteY5" fmla="*/ 301658 h 1653701"/>
              <a:gd name="connsiteX6" fmla="*/ 2507530 w 2715044"/>
              <a:gd name="connsiteY6" fmla="*/ 740005 h 1653701"/>
              <a:gd name="connsiteX7" fmla="*/ 2663071 w 2715044"/>
              <a:gd name="connsiteY7" fmla="*/ 1173638 h 1653701"/>
              <a:gd name="connsiteX8" fmla="*/ 2715044 w 2715044"/>
              <a:gd name="connsiteY8" fmla="*/ 1653701 h 165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5044" h="1653701">
                <a:moveTo>
                  <a:pt x="0" y="777711"/>
                </a:moveTo>
                <a:lnTo>
                  <a:pt x="386499" y="523188"/>
                </a:lnTo>
                <a:lnTo>
                  <a:pt x="848411" y="240384"/>
                </a:lnTo>
                <a:lnTo>
                  <a:pt x="1291472" y="37707"/>
                </a:lnTo>
                <a:lnTo>
                  <a:pt x="1838227" y="0"/>
                </a:lnTo>
                <a:lnTo>
                  <a:pt x="2286000" y="301658"/>
                </a:lnTo>
                <a:lnTo>
                  <a:pt x="2507530" y="740005"/>
                </a:lnTo>
                <a:lnTo>
                  <a:pt x="2663071" y="1173638"/>
                </a:lnTo>
                <a:lnTo>
                  <a:pt x="2715044" y="1653701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4" name="Oval 23"/>
          <p:cNvSpPr/>
          <p:nvPr/>
        </p:nvSpPr>
        <p:spPr>
          <a:xfrm>
            <a:off x="6410226" y="4176712"/>
            <a:ext cx="228600" cy="2286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/>
          <p:cNvSpPr/>
          <p:nvPr/>
        </p:nvSpPr>
        <p:spPr>
          <a:xfrm>
            <a:off x="6592872" y="4633912"/>
            <a:ext cx="228600" cy="2286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6638826" y="5091504"/>
            <a:ext cx="228600" cy="2286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3976637" y="4274315"/>
            <a:ext cx="106643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/>
          <p:cNvSpPr/>
          <p:nvPr/>
        </p:nvSpPr>
        <p:spPr>
          <a:xfrm>
            <a:off x="5257800" y="3541580"/>
            <a:ext cx="106643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>
            <a:off x="5791200" y="3492971"/>
            <a:ext cx="106643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Oval 28"/>
          <p:cNvSpPr/>
          <p:nvPr/>
        </p:nvSpPr>
        <p:spPr>
          <a:xfrm>
            <a:off x="6253113" y="3809164"/>
            <a:ext cx="106643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Oval 29"/>
          <p:cNvSpPr/>
          <p:nvPr/>
        </p:nvSpPr>
        <p:spPr>
          <a:xfrm>
            <a:off x="4824165" y="3746416"/>
            <a:ext cx="106643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Oval 30"/>
          <p:cNvSpPr/>
          <p:nvPr/>
        </p:nvSpPr>
        <p:spPr>
          <a:xfrm>
            <a:off x="4366278" y="4024312"/>
            <a:ext cx="106643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8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Повърхнината на </a:t>
            </a:r>
            <a:r>
              <a:rPr lang="bg-BG" dirty="0" err="1" smtClean="0"/>
              <a:t>Безие</a:t>
            </a:r>
            <a:endParaRPr lang="bg-BG" dirty="0" smtClean="0"/>
          </a:p>
          <a:p>
            <a:pPr lvl="1"/>
            <a:r>
              <a:rPr lang="bg-BG" dirty="0"/>
              <a:t>В условието има повърхнина с 3х3 контролни възли</a:t>
            </a:r>
          </a:p>
          <a:p>
            <a:pPr lvl="1"/>
            <a:r>
              <a:rPr lang="bg-BG" dirty="0"/>
              <a:t>В </a:t>
            </a:r>
            <a:r>
              <a:rPr lang="bg-BG" dirty="0" smtClean="0"/>
              <a:t>лекциите има </a:t>
            </a:r>
            <a:r>
              <a:rPr lang="bg-BG" dirty="0"/>
              <a:t>повърхнина с </a:t>
            </a:r>
            <a:r>
              <a:rPr lang="bg-BG" dirty="0" smtClean="0"/>
              <a:t>4х4 </a:t>
            </a:r>
            <a:r>
              <a:rPr lang="bg-BG" dirty="0"/>
              <a:t>контролни възли</a:t>
            </a:r>
          </a:p>
          <a:p>
            <a:pPr lvl="1"/>
            <a:r>
              <a:rPr lang="bg-BG" dirty="0" smtClean="0"/>
              <a:t>За стол е нужно повече, например поне 5</a:t>
            </a:r>
            <a:r>
              <a:rPr lang="en-US" dirty="0" smtClean="0"/>
              <a:t>x5</a:t>
            </a:r>
          </a:p>
          <a:p>
            <a:pPr lvl="1"/>
            <a:endParaRPr lang="en-US" dirty="0"/>
          </a:p>
          <a:p>
            <a:r>
              <a:rPr lang="bg-BG" dirty="0" smtClean="0"/>
              <a:t>Роля на контролните точките</a:t>
            </a:r>
          </a:p>
          <a:p>
            <a:pPr lvl="1"/>
            <a:r>
              <a:rPr lang="bg-BG" dirty="0" smtClean="0"/>
              <a:t>Краката на столовите са връхните 4 контролни точки</a:t>
            </a:r>
          </a:p>
          <a:p>
            <a:pPr lvl="1"/>
            <a:r>
              <a:rPr lang="bg-BG" dirty="0" smtClean="0"/>
              <a:t>Останалите периферни точки определят облегалките</a:t>
            </a:r>
          </a:p>
          <a:p>
            <a:pPr lvl="1"/>
            <a:r>
              <a:rPr lang="bg-BG" dirty="0" smtClean="0"/>
              <a:t>Централните дефинират мястото за сядане</a:t>
            </a:r>
          </a:p>
        </p:txBody>
      </p:sp>
      <p:sp>
        <p:nvSpPr>
          <p:cNvPr id="24" name="Rectangle 2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80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Корпус на лодката</a:t>
            </a:r>
          </a:p>
          <a:p>
            <a:pPr lvl="1"/>
            <a:r>
              <a:rPr lang="bg-BG" dirty="0" smtClean="0"/>
              <a:t>Симетричен, нужно е да направим само половината</a:t>
            </a:r>
          </a:p>
          <a:p>
            <a:pPr lvl="1"/>
            <a:endParaRPr lang="bg-BG" dirty="0"/>
          </a:p>
          <a:p>
            <a:r>
              <a:rPr lang="bg-BG" dirty="0" err="1" smtClean="0"/>
              <a:t>Полукорпус</a:t>
            </a:r>
            <a:r>
              <a:rPr lang="bg-BG" dirty="0" smtClean="0"/>
              <a:t> на лодката</a:t>
            </a:r>
          </a:p>
          <a:p>
            <a:pPr lvl="1"/>
            <a:r>
              <a:rPr lang="bg-BG" dirty="0" smtClean="0"/>
              <a:t>Лента със 7 контролни точки по дължина</a:t>
            </a:r>
          </a:p>
          <a:p>
            <a:pPr lvl="1"/>
            <a:r>
              <a:rPr lang="bg-BG" dirty="0" smtClean="0"/>
              <a:t>И с 4 контролни точки по вертикала</a:t>
            </a:r>
          </a:p>
          <a:p>
            <a:pPr lvl="1"/>
            <a:endParaRPr lang="bg-BG" dirty="0"/>
          </a:p>
          <a:p>
            <a:r>
              <a:rPr lang="bg-BG" dirty="0" err="1" smtClean="0"/>
              <a:t>Сплайн</a:t>
            </a:r>
            <a:r>
              <a:rPr lang="bg-BG" dirty="0" smtClean="0"/>
              <a:t> повърхнини</a:t>
            </a:r>
          </a:p>
          <a:p>
            <a:pPr lvl="1"/>
            <a:r>
              <a:rPr lang="bg-BG" dirty="0"/>
              <a:t>8 по дължината (пак заради дублирането)</a:t>
            </a:r>
          </a:p>
          <a:p>
            <a:pPr lvl="1"/>
            <a:r>
              <a:rPr lang="bg-BG" dirty="0" smtClean="0"/>
              <a:t>5 по вертикала (заради дублирането на крайни точки)</a:t>
            </a:r>
          </a:p>
        </p:txBody>
      </p:sp>
      <p:sp>
        <p:nvSpPr>
          <p:cNvPr id="24" name="Rectangle 2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5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</a:t>
            </a:r>
            <a:r>
              <a:rPr lang="bg-BG" dirty="0" smtClean="0"/>
              <a:t>№</a:t>
            </a:r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Двойна симетрия</a:t>
            </a:r>
            <a:endParaRPr lang="bg-BG" dirty="0"/>
          </a:p>
          <a:p>
            <a:pPr lvl="1"/>
            <a:r>
              <a:rPr lang="bg-BG" dirty="0" smtClean="0"/>
              <a:t>Лявата и дясната половини са симетрични</a:t>
            </a:r>
          </a:p>
          <a:p>
            <a:pPr lvl="1"/>
            <a:r>
              <a:rPr lang="bg-BG" dirty="0" smtClean="0"/>
              <a:t>Предната и задната половина са симетрични</a:t>
            </a:r>
          </a:p>
          <a:p>
            <a:pPr lvl="1"/>
            <a:endParaRPr lang="bg-BG" dirty="0"/>
          </a:p>
          <a:p>
            <a:r>
              <a:rPr lang="bg-BG" dirty="0" smtClean="0"/>
              <a:t>Форма</a:t>
            </a:r>
          </a:p>
          <a:p>
            <a:pPr lvl="1"/>
            <a:r>
              <a:rPr lang="bg-BG" dirty="0" smtClean="0"/>
              <a:t>Вътрешната форма е от две кубични повърхнини на </a:t>
            </a:r>
            <a:r>
              <a:rPr lang="bg-BG" dirty="0" err="1" smtClean="0"/>
              <a:t>Безие</a:t>
            </a:r>
            <a:r>
              <a:rPr lang="bg-BG" dirty="0" smtClean="0"/>
              <a:t> (едната е за кръглия отвор, а другата за триъгълния)</a:t>
            </a:r>
          </a:p>
          <a:p>
            <a:pPr lvl="1"/>
            <a:r>
              <a:rPr lang="bg-BG" dirty="0" smtClean="0"/>
              <a:t>Външната форма е също от две кубични повърхнини </a:t>
            </a:r>
          </a:p>
          <a:p>
            <a:pPr lvl="1"/>
            <a:r>
              <a:rPr lang="bg-BG" dirty="0" smtClean="0"/>
              <a:t>И лицевата повърхнина е от две кубични повърхнини, които имат за граница границата на двете околни повърхнини</a:t>
            </a:r>
          </a:p>
          <a:p>
            <a:pPr lvl="1"/>
            <a:r>
              <a:rPr lang="bg-BG" dirty="0" smtClean="0"/>
              <a:t>Пръсването на катинара отдалечава кубичните повърхнини от първоначалното им сглобено положение</a:t>
            </a:r>
            <a:endParaRPr lang="bg-BG" dirty="0" smtClean="0"/>
          </a:p>
        </p:txBody>
      </p:sp>
      <p:sp>
        <p:nvSpPr>
          <p:cNvPr id="24" name="Rectangle 2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6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Фрактали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  <a:endParaRPr lang="en-US" dirty="0"/>
          </a:p>
          <a:p>
            <a:pPr lvl="1"/>
            <a:r>
              <a:rPr lang="bg-BG" dirty="0" smtClean="0"/>
              <a:t>Рисува се многоъгълник</a:t>
            </a:r>
          </a:p>
          <a:p>
            <a:pPr lvl="1"/>
            <a:r>
              <a:rPr lang="bg-BG" dirty="0" smtClean="0"/>
              <a:t>Всяка страна е случайна отсечка на Кох (подобна на мълниите)</a:t>
            </a:r>
          </a:p>
          <a:p>
            <a:pPr lvl="1"/>
            <a:r>
              <a:rPr lang="bg-BG" dirty="0" smtClean="0"/>
              <a:t>Трябва да се настрои максималния ъгъл в „чупките“</a:t>
            </a:r>
          </a:p>
          <a:p>
            <a:pPr lvl="1"/>
            <a:r>
              <a:rPr lang="bg-BG" dirty="0" smtClean="0"/>
              <a:t>Колкото е по-голям, толкова по-разнообразен е брега, но има по-голяма вероятност от </a:t>
            </a:r>
            <a:r>
              <a:rPr lang="bg-BG" dirty="0" err="1" smtClean="0"/>
              <a:t>самопресичане</a:t>
            </a:r>
            <a:endParaRPr lang="bg-BG" dirty="0" smtClean="0"/>
          </a:p>
          <a:p>
            <a:pPr lvl="1"/>
            <a:r>
              <a:rPr lang="bg-BG" dirty="0" smtClean="0"/>
              <a:t>Колкото е по-малък, толкова по-праволинеен е и има по-голяма вероятност да си проличи многоъгълната основа</a:t>
            </a:r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  <a:endParaRPr lang="en-US" dirty="0"/>
          </a:p>
          <a:p>
            <a:pPr lvl="1"/>
            <a:r>
              <a:rPr lang="bg-BG" dirty="0" smtClean="0"/>
              <a:t>Не изрязваме отвори, а сглобяваме от по-малки кубчета</a:t>
            </a:r>
          </a:p>
          <a:p>
            <a:pPr lvl="1"/>
            <a:r>
              <a:rPr lang="bg-BG" dirty="0" smtClean="0"/>
              <a:t>Частична оптимизация се постига от това, че всички кубчета са с едни и същи размери – т.е. някои от командите, напр. мащабиране, могат да се направят еднократно</a:t>
            </a:r>
          </a:p>
          <a:p>
            <a:pPr lvl="1"/>
            <a:r>
              <a:rPr lang="bg-BG" dirty="0" smtClean="0"/>
              <a:t>При обхождане на 27-те кубчета в голям куб, индексите са -1, 0 и +1</a:t>
            </a:r>
            <a:r>
              <a:rPr lang="bg-BG" dirty="0"/>
              <a:t> </a:t>
            </a:r>
            <a:r>
              <a:rPr lang="bg-BG" dirty="0" smtClean="0"/>
              <a:t>и с булев израз може да се определи кои 7 кубчета отпадат и кои 20 се запазват</a:t>
            </a:r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86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  <a:endParaRPr lang="en-US" dirty="0"/>
          </a:p>
          <a:p>
            <a:pPr lvl="1"/>
            <a:r>
              <a:rPr lang="bg-BG" dirty="0" smtClean="0"/>
              <a:t>Всеки път създаваме обекта наново</a:t>
            </a:r>
          </a:p>
          <a:p>
            <a:pPr lvl="1"/>
            <a:r>
              <a:rPr lang="bg-BG" dirty="0" smtClean="0"/>
              <a:t>При генериране на разклоненията ги броим</a:t>
            </a:r>
          </a:p>
          <a:p>
            <a:pPr lvl="1"/>
            <a:r>
              <a:rPr lang="bg-BG" dirty="0" smtClean="0"/>
              <a:t>Ъгълът в разклонение зависи от времето и от номера му</a:t>
            </a:r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№4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Стени</a:t>
                </a:r>
                <a:endParaRPr lang="en-US" dirty="0"/>
              </a:p>
              <a:p>
                <a:pPr lvl="1"/>
                <a:r>
                  <a:rPr lang="bg-BG" dirty="0" smtClean="0"/>
                  <a:t>Стените на лабиринта ще са от 4 ленти</a:t>
                </a:r>
              </a:p>
              <a:p>
                <a:pPr lvl="1"/>
                <a:r>
                  <a:rPr lang="bg-BG" dirty="0" smtClean="0"/>
                  <a:t>Всяка лента следва контура на Драконовата крива</a:t>
                </a:r>
              </a:p>
              <a:p>
                <a:pPr lvl="1"/>
                <a:r>
                  <a:rPr lang="bg-BG" dirty="0" smtClean="0"/>
                  <a:t>Завоите са скосени</a:t>
                </a:r>
                <a:r>
                  <a:rPr lang="en-US" dirty="0" smtClean="0"/>
                  <a:t> </a:t>
                </a:r>
                <a:r>
                  <a:rPr lang="bg-BG" dirty="0" smtClean="0"/>
                  <a:t>под 45</a:t>
                </a:r>
                <a:r>
                  <a:rPr lang="bg-BG" dirty="0" smtClean="0">
                    <a:sym typeface="Symbol"/>
                  </a:rPr>
                  <a:t></a:t>
                </a:r>
                <a:endParaRPr lang="en-US" dirty="0" smtClean="0">
                  <a:sym typeface="Symbol"/>
                </a:endParaRPr>
              </a:p>
              <a:p>
                <a:pPr lvl="1"/>
                <a:endParaRPr lang="bg-BG" dirty="0" smtClean="0">
                  <a:sym typeface="Symbol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bg-BG" sz="240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rot="16200000">
            <a:off x="3351229" y="4994976"/>
            <a:ext cx="0" cy="1243548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solid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29456" y="4373203"/>
            <a:ext cx="0" cy="1243548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solid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 rot="2700000">
            <a:off x="2380261" y="5063914"/>
            <a:ext cx="1261333" cy="471524"/>
          </a:xfrm>
          <a:custGeom>
            <a:avLst/>
            <a:gdLst>
              <a:gd name="connsiteX0" fmla="*/ 0 w 750061"/>
              <a:gd name="connsiteY0" fmla="*/ 25283 h 358175"/>
              <a:gd name="connsiteX1" fmla="*/ 299182 w 750061"/>
              <a:gd name="connsiteY1" fmla="*/ 349748 h 358175"/>
              <a:gd name="connsiteX2" fmla="*/ 514087 w 750061"/>
              <a:gd name="connsiteY2" fmla="*/ 358175 h 358175"/>
              <a:gd name="connsiteX3" fmla="*/ 750061 w 750061"/>
              <a:gd name="connsiteY3" fmla="*/ 0 h 358175"/>
              <a:gd name="connsiteX0" fmla="*/ 0 w 1538047"/>
              <a:gd name="connsiteY0" fmla="*/ 0 h 1049242"/>
              <a:gd name="connsiteX1" fmla="*/ 1087168 w 1538047"/>
              <a:gd name="connsiteY1" fmla="*/ 1040815 h 1049242"/>
              <a:gd name="connsiteX2" fmla="*/ 1302073 w 1538047"/>
              <a:gd name="connsiteY2" fmla="*/ 1049242 h 1049242"/>
              <a:gd name="connsiteX3" fmla="*/ 1538047 w 1538047"/>
              <a:gd name="connsiteY3" fmla="*/ 691067 h 1049242"/>
              <a:gd name="connsiteX0" fmla="*/ 0 w 1302073"/>
              <a:gd name="connsiteY0" fmla="*/ 0 h 1049242"/>
              <a:gd name="connsiteX1" fmla="*/ 1087168 w 1302073"/>
              <a:gd name="connsiteY1" fmla="*/ 1040815 h 1049242"/>
              <a:gd name="connsiteX2" fmla="*/ 1302073 w 1302073"/>
              <a:gd name="connsiteY2" fmla="*/ 1049242 h 1049242"/>
              <a:gd name="connsiteX3" fmla="*/ 901760 w 1302073"/>
              <a:gd name="connsiteY3" fmla="*/ 37924 h 1049242"/>
              <a:gd name="connsiteX0" fmla="*/ 0 w 1302073"/>
              <a:gd name="connsiteY0" fmla="*/ 0 h 1049242"/>
              <a:gd name="connsiteX1" fmla="*/ 417170 w 1302073"/>
              <a:gd name="connsiteY1" fmla="*/ 58994 h 1049242"/>
              <a:gd name="connsiteX2" fmla="*/ 1302073 w 1302073"/>
              <a:gd name="connsiteY2" fmla="*/ 1049242 h 1049242"/>
              <a:gd name="connsiteX3" fmla="*/ 901760 w 1302073"/>
              <a:gd name="connsiteY3" fmla="*/ 37924 h 1049242"/>
              <a:gd name="connsiteX0" fmla="*/ 0 w 1302073"/>
              <a:gd name="connsiteY0" fmla="*/ 0 h 1049242"/>
              <a:gd name="connsiteX1" fmla="*/ 328680 w 1302073"/>
              <a:gd name="connsiteY1" fmla="*/ 332892 h 1049242"/>
              <a:gd name="connsiteX2" fmla="*/ 1302073 w 1302073"/>
              <a:gd name="connsiteY2" fmla="*/ 1049242 h 1049242"/>
              <a:gd name="connsiteX3" fmla="*/ 901760 w 1302073"/>
              <a:gd name="connsiteY3" fmla="*/ 37924 h 1049242"/>
              <a:gd name="connsiteX0" fmla="*/ 0 w 901760"/>
              <a:gd name="connsiteY0" fmla="*/ 0 h 332892"/>
              <a:gd name="connsiteX1" fmla="*/ 328680 w 901760"/>
              <a:gd name="connsiteY1" fmla="*/ 332892 h 332892"/>
              <a:gd name="connsiteX2" fmla="*/ 455094 w 901760"/>
              <a:gd name="connsiteY2" fmla="*/ 143269 h 332892"/>
              <a:gd name="connsiteX3" fmla="*/ 901760 w 901760"/>
              <a:gd name="connsiteY3" fmla="*/ 37924 h 332892"/>
              <a:gd name="connsiteX0" fmla="*/ 0 w 901760"/>
              <a:gd name="connsiteY0" fmla="*/ 0 h 337105"/>
              <a:gd name="connsiteX1" fmla="*/ 328680 w 901760"/>
              <a:gd name="connsiteY1" fmla="*/ 332892 h 337105"/>
              <a:gd name="connsiteX2" fmla="*/ 602578 w 901760"/>
              <a:gd name="connsiteY2" fmla="*/ 337105 h 337105"/>
              <a:gd name="connsiteX3" fmla="*/ 901760 w 901760"/>
              <a:gd name="connsiteY3" fmla="*/ 37924 h 33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60" h="337105">
                <a:moveTo>
                  <a:pt x="0" y="0"/>
                </a:moveTo>
                <a:lnTo>
                  <a:pt x="328680" y="332892"/>
                </a:lnTo>
                <a:lnTo>
                  <a:pt x="602578" y="337105"/>
                </a:lnTo>
                <a:lnTo>
                  <a:pt x="901760" y="37924"/>
                </a:ln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8" name="Straight Connector 37"/>
          <p:cNvCxnSpPr/>
          <p:nvPr/>
        </p:nvCxnSpPr>
        <p:spPr>
          <a:xfrm rot="16200000">
            <a:off x="5220013" y="5037119"/>
            <a:ext cx="0" cy="1243548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solid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98240" y="4415346"/>
            <a:ext cx="0" cy="1243548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solid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43053" y="4416123"/>
            <a:ext cx="0" cy="1243548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solid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464826" y="3794350"/>
            <a:ext cx="0" cy="1243548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solid"/>
          </a:ln>
          <a:effectLst>
            <a:outerShdw blurRad="635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 rot="8100000">
            <a:off x="5500738" y="4473731"/>
            <a:ext cx="1294984" cy="471524"/>
          </a:xfrm>
          <a:custGeom>
            <a:avLst/>
            <a:gdLst>
              <a:gd name="connsiteX0" fmla="*/ 0 w 750061"/>
              <a:gd name="connsiteY0" fmla="*/ 25283 h 358175"/>
              <a:gd name="connsiteX1" fmla="*/ 299182 w 750061"/>
              <a:gd name="connsiteY1" fmla="*/ 349748 h 358175"/>
              <a:gd name="connsiteX2" fmla="*/ 514087 w 750061"/>
              <a:gd name="connsiteY2" fmla="*/ 358175 h 358175"/>
              <a:gd name="connsiteX3" fmla="*/ 750061 w 750061"/>
              <a:gd name="connsiteY3" fmla="*/ 0 h 358175"/>
              <a:gd name="connsiteX0" fmla="*/ 0 w 1538047"/>
              <a:gd name="connsiteY0" fmla="*/ 0 h 1049242"/>
              <a:gd name="connsiteX1" fmla="*/ 1087168 w 1538047"/>
              <a:gd name="connsiteY1" fmla="*/ 1040815 h 1049242"/>
              <a:gd name="connsiteX2" fmla="*/ 1302073 w 1538047"/>
              <a:gd name="connsiteY2" fmla="*/ 1049242 h 1049242"/>
              <a:gd name="connsiteX3" fmla="*/ 1538047 w 1538047"/>
              <a:gd name="connsiteY3" fmla="*/ 691067 h 1049242"/>
              <a:gd name="connsiteX0" fmla="*/ 0 w 1302073"/>
              <a:gd name="connsiteY0" fmla="*/ 0 h 1049242"/>
              <a:gd name="connsiteX1" fmla="*/ 1087168 w 1302073"/>
              <a:gd name="connsiteY1" fmla="*/ 1040815 h 1049242"/>
              <a:gd name="connsiteX2" fmla="*/ 1302073 w 1302073"/>
              <a:gd name="connsiteY2" fmla="*/ 1049242 h 1049242"/>
              <a:gd name="connsiteX3" fmla="*/ 901760 w 1302073"/>
              <a:gd name="connsiteY3" fmla="*/ 37924 h 1049242"/>
              <a:gd name="connsiteX0" fmla="*/ 0 w 1302073"/>
              <a:gd name="connsiteY0" fmla="*/ 0 h 1049242"/>
              <a:gd name="connsiteX1" fmla="*/ 417170 w 1302073"/>
              <a:gd name="connsiteY1" fmla="*/ 58994 h 1049242"/>
              <a:gd name="connsiteX2" fmla="*/ 1302073 w 1302073"/>
              <a:gd name="connsiteY2" fmla="*/ 1049242 h 1049242"/>
              <a:gd name="connsiteX3" fmla="*/ 901760 w 1302073"/>
              <a:gd name="connsiteY3" fmla="*/ 37924 h 1049242"/>
              <a:gd name="connsiteX0" fmla="*/ 0 w 1302073"/>
              <a:gd name="connsiteY0" fmla="*/ 0 h 1049242"/>
              <a:gd name="connsiteX1" fmla="*/ 328680 w 1302073"/>
              <a:gd name="connsiteY1" fmla="*/ 332892 h 1049242"/>
              <a:gd name="connsiteX2" fmla="*/ 1302073 w 1302073"/>
              <a:gd name="connsiteY2" fmla="*/ 1049242 h 1049242"/>
              <a:gd name="connsiteX3" fmla="*/ 901760 w 1302073"/>
              <a:gd name="connsiteY3" fmla="*/ 37924 h 1049242"/>
              <a:gd name="connsiteX0" fmla="*/ 0 w 901760"/>
              <a:gd name="connsiteY0" fmla="*/ 0 h 332892"/>
              <a:gd name="connsiteX1" fmla="*/ 328680 w 901760"/>
              <a:gd name="connsiteY1" fmla="*/ 332892 h 332892"/>
              <a:gd name="connsiteX2" fmla="*/ 455094 w 901760"/>
              <a:gd name="connsiteY2" fmla="*/ 143269 h 332892"/>
              <a:gd name="connsiteX3" fmla="*/ 901760 w 901760"/>
              <a:gd name="connsiteY3" fmla="*/ 37924 h 332892"/>
              <a:gd name="connsiteX0" fmla="*/ 0 w 901760"/>
              <a:gd name="connsiteY0" fmla="*/ 0 h 337105"/>
              <a:gd name="connsiteX1" fmla="*/ 328680 w 901760"/>
              <a:gd name="connsiteY1" fmla="*/ 332892 h 337105"/>
              <a:gd name="connsiteX2" fmla="*/ 602578 w 901760"/>
              <a:gd name="connsiteY2" fmla="*/ 337105 h 337105"/>
              <a:gd name="connsiteX3" fmla="*/ 901760 w 901760"/>
              <a:gd name="connsiteY3" fmla="*/ 37924 h 337105"/>
              <a:gd name="connsiteX0" fmla="*/ 0 w 925818"/>
              <a:gd name="connsiteY0" fmla="*/ 0 h 337105"/>
              <a:gd name="connsiteX1" fmla="*/ 328680 w 925818"/>
              <a:gd name="connsiteY1" fmla="*/ 332892 h 337105"/>
              <a:gd name="connsiteX2" fmla="*/ 602578 w 925818"/>
              <a:gd name="connsiteY2" fmla="*/ 337105 h 337105"/>
              <a:gd name="connsiteX3" fmla="*/ 925818 w 925818"/>
              <a:gd name="connsiteY3" fmla="*/ 10429 h 33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818" h="337105">
                <a:moveTo>
                  <a:pt x="0" y="0"/>
                </a:moveTo>
                <a:lnTo>
                  <a:pt x="328680" y="332892"/>
                </a:lnTo>
                <a:lnTo>
                  <a:pt x="602578" y="337105"/>
                </a:lnTo>
                <a:lnTo>
                  <a:pt x="925818" y="10429"/>
                </a:ln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Freeform 39"/>
          <p:cNvSpPr/>
          <p:nvPr/>
        </p:nvSpPr>
        <p:spPr>
          <a:xfrm rot="2700000">
            <a:off x="4383140" y="4782324"/>
            <a:ext cx="1336637" cy="881991"/>
          </a:xfrm>
          <a:custGeom>
            <a:avLst/>
            <a:gdLst>
              <a:gd name="connsiteX0" fmla="*/ 0 w 750061"/>
              <a:gd name="connsiteY0" fmla="*/ 25283 h 358175"/>
              <a:gd name="connsiteX1" fmla="*/ 299182 w 750061"/>
              <a:gd name="connsiteY1" fmla="*/ 349748 h 358175"/>
              <a:gd name="connsiteX2" fmla="*/ 514087 w 750061"/>
              <a:gd name="connsiteY2" fmla="*/ 358175 h 358175"/>
              <a:gd name="connsiteX3" fmla="*/ 750061 w 750061"/>
              <a:gd name="connsiteY3" fmla="*/ 0 h 358175"/>
              <a:gd name="connsiteX0" fmla="*/ 0 w 1538047"/>
              <a:gd name="connsiteY0" fmla="*/ 0 h 1049242"/>
              <a:gd name="connsiteX1" fmla="*/ 1087168 w 1538047"/>
              <a:gd name="connsiteY1" fmla="*/ 1040815 h 1049242"/>
              <a:gd name="connsiteX2" fmla="*/ 1302073 w 1538047"/>
              <a:gd name="connsiteY2" fmla="*/ 1049242 h 1049242"/>
              <a:gd name="connsiteX3" fmla="*/ 1538047 w 1538047"/>
              <a:gd name="connsiteY3" fmla="*/ 691067 h 1049242"/>
              <a:gd name="connsiteX0" fmla="*/ 0 w 1302073"/>
              <a:gd name="connsiteY0" fmla="*/ 0 h 1049242"/>
              <a:gd name="connsiteX1" fmla="*/ 1087168 w 1302073"/>
              <a:gd name="connsiteY1" fmla="*/ 1040815 h 1049242"/>
              <a:gd name="connsiteX2" fmla="*/ 1302073 w 1302073"/>
              <a:gd name="connsiteY2" fmla="*/ 1049242 h 1049242"/>
              <a:gd name="connsiteX3" fmla="*/ 901760 w 1302073"/>
              <a:gd name="connsiteY3" fmla="*/ 37924 h 1049242"/>
              <a:gd name="connsiteX0" fmla="*/ 0 w 1302073"/>
              <a:gd name="connsiteY0" fmla="*/ 0 h 1049242"/>
              <a:gd name="connsiteX1" fmla="*/ 417170 w 1302073"/>
              <a:gd name="connsiteY1" fmla="*/ 58994 h 1049242"/>
              <a:gd name="connsiteX2" fmla="*/ 1302073 w 1302073"/>
              <a:gd name="connsiteY2" fmla="*/ 1049242 h 1049242"/>
              <a:gd name="connsiteX3" fmla="*/ 901760 w 1302073"/>
              <a:gd name="connsiteY3" fmla="*/ 37924 h 1049242"/>
              <a:gd name="connsiteX0" fmla="*/ 0 w 1302073"/>
              <a:gd name="connsiteY0" fmla="*/ 0 h 1049242"/>
              <a:gd name="connsiteX1" fmla="*/ 328680 w 1302073"/>
              <a:gd name="connsiteY1" fmla="*/ 332892 h 1049242"/>
              <a:gd name="connsiteX2" fmla="*/ 1302073 w 1302073"/>
              <a:gd name="connsiteY2" fmla="*/ 1049242 h 1049242"/>
              <a:gd name="connsiteX3" fmla="*/ 901760 w 1302073"/>
              <a:gd name="connsiteY3" fmla="*/ 37924 h 1049242"/>
              <a:gd name="connsiteX0" fmla="*/ 0 w 901760"/>
              <a:gd name="connsiteY0" fmla="*/ 0 h 332892"/>
              <a:gd name="connsiteX1" fmla="*/ 328680 w 901760"/>
              <a:gd name="connsiteY1" fmla="*/ 332892 h 332892"/>
              <a:gd name="connsiteX2" fmla="*/ 455094 w 901760"/>
              <a:gd name="connsiteY2" fmla="*/ 143269 h 332892"/>
              <a:gd name="connsiteX3" fmla="*/ 901760 w 901760"/>
              <a:gd name="connsiteY3" fmla="*/ 37924 h 332892"/>
              <a:gd name="connsiteX0" fmla="*/ 0 w 901760"/>
              <a:gd name="connsiteY0" fmla="*/ 0 h 337105"/>
              <a:gd name="connsiteX1" fmla="*/ 328680 w 901760"/>
              <a:gd name="connsiteY1" fmla="*/ 332892 h 337105"/>
              <a:gd name="connsiteX2" fmla="*/ 602578 w 901760"/>
              <a:gd name="connsiteY2" fmla="*/ 337105 h 337105"/>
              <a:gd name="connsiteX3" fmla="*/ 901760 w 901760"/>
              <a:gd name="connsiteY3" fmla="*/ 37924 h 337105"/>
              <a:gd name="connsiteX0" fmla="*/ 0 w 901760"/>
              <a:gd name="connsiteY0" fmla="*/ 0 h 337105"/>
              <a:gd name="connsiteX1" fmla="*/ 328680 w 901760"/>
              <a:gd name="connsiteY1" fmla="*/ 332892 h 337105"/>
              <a:gd name="connsiteX2" fmla="*/ 602578 w 901760"/>
              <a:gd name="connsiteY2" fmla="*/ 337105 h 337105"/>
              <a:gd name="connsiteX3" fmla="*/ 808570 w 901760"/>
              <a:gd name="connsiteY3" fmla="*/ 129046 h 337105"/>
              <a:gd name="connsiteX4" fmla="*/ 901760 w 901760"/>
              <a:gd name="connsiteY4" fmla="*/ 37924 h 337105"/>
              <a:gd name="connsiteX0" fmla="*/ 0 w 808570"/>
              <a:gd name="connsiteY0" fmla="*/ 69936 h 407041"/>
              <a:gd name="connsiteX1" fmla="*/ 328680 w 808570"/>
              <a:gd name="connsiteY1" fmla="*/ 402828 h 407041"/>
              <a:gd name="connsiteX2" fmla="*/ 602578 w 808570"/>
              <a:gd name="connsiteY2" fmla="*/ 407041 h 407041"/>
              <a:gd name="connsiteX3" fmla="*/ 808570 w 808570"/>
              <a:gd name="connsiteY3" fmla="*/ 198982 h 407041"/>
              <a:gd name="connsiteX4" fmla="*/ 797752 w 808570"/>
              <a:gd name="connsiteY4" fmla="*/ 0 h 407041"/>
              <a:gd name="connsiteX0" fmla="*/ 0 w 897170"/>
              <a:gd name="connsiteY0" fmla="*/ 69936 h 407041"/>
              <a:gd name="connsiteX1" fmla="*/ 328680 w 897170"/>
              <a:gd name="connsiteY1" fmla="*/ 402828 h 407041"/>
              <a:gd name="connsiteX2" fmla="*/ 602578 w 897170"/>
              <a:gd name="connsiteY2" fmla="*/ 407041 h 407041"/>
              <a:gd name="connsiteX3" fmla="*/ 897170 w 897170"/>
              <a:gd name="connsiteY3" fmla="*/ 110383 h 407041"/>
              <a:gd name="connsiteX4" fmla="*/ 797752 w 897170"/>
              <a:gd name="connsiteY4" fmla="*/ 0 h 407041"/>
              <a:gd name="connsiteX0" fmla="*/ 0 w 907538"/>
              <a:gd name="connsiteY0" fmla="*/ 326103 h 663208"/>
              <a:gd name="connsiteX1" fmla="*/ 328680 w 907538"/>
              <a:gd name="connsiteY1" fmla="*/ 658995 h 663208"/>
              <a:gd name="connsiteX2" fmla="*/ 602578 w 907538"/>
              <a:gd name="connsiteY2" fmla="*/ 663208 h 663208"/>
              <a:gd name="connsiteX3" fmla="*/ 897170 w 907538"/>
              <a:gd name="connsiteY3" fmla="*/ 366550 h 663208"/>
              <a:gd name="connsiteX4" fmla="*/ 907538 w 907538"/>
              <a:gd name="connsiteY4" fmla="*/ 0 h 663208"/>
              <a:gd name="connsiteX0" fmla="*/ 0 w 936752"/>
              <a:gd name="connsiteY0" fmla="*/ 293453 h 630558"/>
              <a:gd name="connsiteX1" fmla="*/ 328680 w 936752"/>
              <a:gd name="connsiteY1" fmla="*/ 626345 h 630558"/>
              <a:gd name="connsiteX2" fmla="*/ 602578 w 936752"/>
              <a:gd name="connsiteY2" fmla="*/ 630558 h 630558"/>
              <a:gd name="connsiteX3" fmla="*/ 897170 w 936752"/>
              <a:gd name="connsiteY3" fmla="*/ 333900 h 630558"/>
              <a:gd name="connsiteX4" fmla="*/ 936752 w 936752"/>
              <a:gd name="connsiteY4" fmla="*/ 0 h 630558"/>
              <a:gd name="connsiteX0" fmla="*/ 0 w 955597"/>
              <a:gd name="connsiteY0" fmla="*/ 293453 h 630558"/>
              <a:gd name="connsiteX1" fmla="*/ 328680 w 955597"/>
              <a:gd name="connsiteY1" fmla="*/ 626345 h 630558"/>
              <a:gd name="connsiteX2" fmla="*/ 602578 w 955597"/>
              <a:gd name="connsiteY2" fmla="*/ 630558 h 630558"/>
              <a:gd name="connsiteX3" fmla="*/ 955597 w 955597"/>
              <a:gd name="connsiteY3" fmla="*/ 275473 h 630558"/>
              <a:gd name="connsiteX4" fmla="*/ 936752 w 955597"/>
              <a:gd name="connsiteY4" fmla="*/ 0 h 63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597" h="630558">
                <a:moveTo>
                  <a:pt x="0" y="293453"/>
                </a:moveTo>
                <a:lnTo>
                  <a:pt x="328680" y="626345"/>
                </a:lnTo>
                <a:lnTo>
                  <a:pt x="602578" y="630558"/>
                </a:lnTo>
                <a:lnTo>
                  <a:pt x="955597" y="275473"/>
                </a:lnTo>
                <a:lnTo>
                  <a:pt x="936752" y="0"/>
                </a:ln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98270" y="4810311"/>
                <a:ext cx="328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70" y="4810311"/>
                <a:ext cx="32823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787414" y="5149382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14" y="5149382"/>
                <a:ext cx="3891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187114" y="5650468"/>
                <a:ext cx="328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114" y="5650468"/>
                <a:ext cx="32823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9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Поглед отгоре</a:t>
            </a:r>
            <a:endParaRPr lang="en-US" dirty="0"/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106230"/>
            <a:ext cx="7321550" cy="483737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9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Дървото се представя рекурсивно</a:t>
            </a:r>
          </a:p>
          <a:p>
            <a:pPr lvl="1"/>
            <a:r>
              <a:rPr lang="bg-BG" dirty="0" smtClean="0"/>
              <a:t>Движение „нагоре“ (за стъбло/клон)</a:t>
            </a:r>
          </a:p>
          <a:p>
            <a:pPr lvl="1"/>
            <a:r>
              <a:rPr lang="bg-BG" dirty="0" smtClean="0"/>
              <a:t>Завъртане „встрани“ (за всеки клон поотделно)</a:t>
            </a:r>
          </a:p>
          <a:p>
            <a:pPr lvl="1"/>
            <a:r>
              <a:rPr lang="bg-BG" dirty="0" smtClean="0"/>
              <a:t>На всяка стъпка</a:t>
            </a:r>
          </a:p>
          <a:p>
            <a:pPr marL="914400" lvl="2"/>
            <a:r>
              <a:rPr lang="bg-BG" dirty="0" smtClean="0"/>
              <a:t>Цветът става по-малко червен и по-зелен</a:t>
            </a:r>
          </a:p>
          <a:p>
            <a:pPr marL="914400" lvl="2"/>
            <a:r>
              <a:rPr lang="bg-BG" dirty="0" smtClean="0"/>
              <a:t>Размерите стават по-малки</a:t>
            </a:r>
          </a:p>
          <a:p>
            <a:pPr lvl="1"/>
            <a:endParaRPr lang="bg-BG" dirty="0"/>
          </a:p>
          <a:p>
            <a:r>
              <a:rPr lang="bg-BG" dirty="0" smtClean="0"/>
              <a:t>Случайни параметри</a:t>
            </a:r>
          </a:p>
          <a:p>
            <a:pPr lvl="1"/>
            <a:r>
              <a:rPr lang="bg-BG" dirty="0" smtClean="0"/>
              <a:t>Намаляване на дължината</a:t>
            </a:r>
          </a:p>
          <a:p>
            <a:pPr lvl="1"/>
            <a:r>
              <a:rPr lang="bg-BG" dirty="0" smtClean="0"/>
              <a:t>Ъгли на разклоненията</a:t>
            </a:r>
          </a:p>
          <a:p>
            <a:pPr lvl="1"/>
            <a:r>
              <a:rPr lang="bg-BG" dirty="0" smtClean="0"/>
              <a:t>Цветове на отсечките</a:t>
            </a:r>
          </a:p>
        </p:txBody>
      </p:sp>
      <p:sp>
        <p:nvSpPr>
          <p:cNvPr id="27" name="Rectangle 26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88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Полиноми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399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0196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12362</TotalTime>
  <Words>510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Фрактали</vt:lpstr>
      <vt:lpstr>PowerPoint Presentation</vt:lpstr>
      <vt:lpstr>Решение №1</vt:lpstr>
      <vt:lpstr>Решение №2</vt:lpstr>
      <vt:lpstr>Решение №3</vt:lpstr>
      <vt:lpstr>Решение №4</vt:lpstr>
      <vt:lpstr>PowerPoint Presentation</vt:lpstr>
      <vt:lpstr>Решение №5</vt:lpstr>
      <vt:lpstr>PowerPoint Presentation</vt:lpstr>
      <vt:lpstr>Решение №6</vt:lpstr>
      <vt:lpstr>PowerPoint Presentation</vt:lpstr>
      <vt:lpstr>Решение №7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WebGL-Solutions-09</dc:title>
  <dc:creator>Pavel Boytchev</dc:creator>
  <cp:lastModifiedBy>Pavel Boytchev</cp:lastModifiedBy>
  <cp:revision>556</cp:revision>
  <dcterms:created xsi:type="dcterms:W3CDTF">2013-12-13T09:03:57Z</dcterms:created>
  <dcterms:modified xsi:type="dcterms:W3CDTF">2015-06-30T10:14:35Z</dcterms:modified>
</cp:coreProperties>
</file>