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sldIdLst>
    <p:sldId id="256" r:id="rId2"/>
    <p:sldId id="299" r:id="rId3"/>
    <p:sldId id="29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600"/>
    <a:srgbClr val="6F9500"/>
    <a:srgbClr val="E0F3AF"/>
    <a:srgbClr val="FF0000"/>
    <a:srgbClr val="000000"/>
    <a:srgbClr val="FFFFFF"/>
    <a:srgbClr val="008000"/>
    <a:srgbClr val="6B9100"/>
    <a:srgbClr val="74A51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1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21.9.2015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olution%205%20-%20Freezing%20cub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Solution%206%20-%20Day%20and%20nigh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Solution%207%20-%20Bingo%20ball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Solution%208%20-%20Video%20cub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Steampunk%20cube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%201%20-%20Night%20city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Solution%202%20-%20LED%20displ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olution%203%20-%20Gear%20syste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Solution%204%20-%20Falling%20donuts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Текстури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Решения на </a:t>
            </a:r>
            <a:r>
              <a:rPr lang="en-US" dirty="0" smtClean="0"/>
              <a:t>S10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Базово тяло</a:t>
            </a:r>
            <a:endParaRPr lang="en-US" dirty="0"/>
          </a:p>
          <a:p>
            <a:pPr lvl="1"/>
            <a:r>
              <a:rPr lang="bg-BG" dirty="0" smtClean="0"/>
              <a:t>Базовото тяло е цилиндър от 4 стени, а не куб, за да може лесно да се обвие от всички страни с различни зони на текстурата</a:t>
            </a:r>
          </a:p>
          <a:p>
            <a:pPr lvl="1"/>
            <a:r>
              <a:rPr lang="bg-BG" dirty="0" smtClean="0"/>
              <a:t>Цел – да не замръзва еднакво отвсякъде</a:t>
            </a:r>
          </a:p>
          <a:p>
            <a:pPr lvl="1"/>
            <a:endParaRPr lang="bg-BG" dirty="0"/>
          </a:p>
          <a:p>
            <a:pPr lvl="1"/>
            <a:r>
              <a:rPr lang="bg-BG" dirty="0" smtClean="0"/>
              <a:t>Текстури</a:t>
            </a:r>
          </a:p>
          <a:p>
            <a:pPr lvl="1"/>
            <a:r>
              <a:rPr lang="bg-BG" dirty="0" smtClean="0"/>
              <a:t>И трите се ползват, затова в </a:t>
            </a:r>
            <a:r>
              <a:rPr lang="bg-BG" dirty="0" err="1" smtClean="0"/>
              <a:t>шейдъра</a:t>
            </a:r>
            <a:r>
              <a:rPr lang="bg-BG" dirty="0" smtClean="0"/>
              <a:t> са дефинирани три променливи от тип </a:t>
            </a:r>
            <a:r>
              <a:rPr lang="en-US" dirty="0" smtClean="0"/>
              <a:t>sampler2D:</a:t>
            </a:r>
          </a:p>
          <a:p>
            <a:pPr marL="914400" lvl="2"/>
            <a:r>
              <a:rPr lang="en-GB" b="1" dirty="0" err="1" smtClean="0"/>
              <a:t>uMossUnit</a:t>
            </a:r>
            <a:r>
              <a:rPr lang="bg-BG" dirty="0" smtClean="0"/>
              <a:t> за текстура на мъх</a:t>
            </a:r>
            <a:endParaRPr lang="en-GB" dirty="0"/>
          </a:p>
          <a:p>
            <a:pPr marL="914400" lvl="2"/>
            <a:r>
              <a:rPr lang="en-GB" b="1" dirty="0" err="1" smtClean="0"/>
              <a:t>uIceUnit</a:t>
            </a:r>
            <a:r>
              <a:rPr lang="bg-BG" dirty="0" smtClean="0"/>
              <a:t> за текстура на лед</a:t>
            </a:r>
            <a:endParaRPr lang="en-GB" dirty="0"/>
          </a:p>
          <a:p>
            <a:pPr marL="914400" lvl="2"/>
            <a:r>
              <a:rPr lang="en-GB" b="1" dirty="0" err="1" smtClean="0"/>
              <a:t>uTimeUnit</a:t>
            </a:r>
            <a:r>
              <a:rPr lang="bg-BG" dirty="0" smtClean="0"/>
              <a:t> за времевата текстура</a:t>
            </a:r>
          </a:p>
        </p:txBody>
      </p:sp>
    </p:spTree>
    <p:extLst>
      <p:ext uri="{BB962C8B-B14F-4D97-AF65-F5344CB8AC3E}">
        <p14:creationId xmlns:p14="http://schemas.microsoft.com/office/powerpoint/2010/main" val="6064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Степен и скорост на замръзване</a:t>
            </a:r>
            <a:endParaRPr lang="en-US" dirty="0"/>
          </a:p>
          <a:p>
            <a:pPr lvl="1"/>
            <a:r>
              <a:rPr lang="bg-BG" dirty="0" smtClean="0"/>
              <a:t>Коефициент </a:t>
            </a:r>
            <a:r>
              <a:rPr lang="en-US" b="1" dirty="0" smtClean="0"/>
              <a:t>k</a:t>
            </a:r>
            <a:r>
              <a:rPr lang="en-US" dirty="0" smtClean="0"/>
              <a:t>, </a:t>
            </a:r>
            <a:r>
              <a:rPr lang="bg-BG" dirty="0" smtClean="0"/>
              <a:t>с който се прави линейна комбинация между мъхест </a:t>
            </a:r>
            <a:r>
              <a:rPr lang="bg-BG" dirty="0" err="1" smtClean="0"/>
              <a:t>тексел</a:t>
            </a:r>
            <a:r>
              <a:rPr lang="bg-BG" dirty="0" smtClean="0"/>
              <a:t> и леден </a:t>
            </a:r>
            <a:r>
              <a:rPr lang="bg-BG" dirty="0" err="1" smtClean="0"/>
              <a:t>тексел</a:t>
            </a:r>
            <a:endParaRPr lang="bg-BG" dirty="0" smtClean="0"/>
          </a:p>
          <a:p>
            <a:pPr lvl="1"/>
            <a:r>
              <a:rPr lang="bg-BG" dirty="0" smtClean="0"/>
              <a:t>Мени се </a:t>
            </a:r>
            <a:r>
              <a:rPr lang="bg-BG" dirty="0" err="1" smtClean="0"/>
              <a:t>синусовидно</a:t>
            </a:r>
            <a:r>
              <a:rPr lang="bg-BG" dirty="0" smtClean="0"/>
              <a:t> между 0 и 1</a:t>
            </a:r>
          </a:p>
          <a:p>
            <a:pPr lvl="1"/>
            <a:r>
              <a:rPr lang="bg-BG" dirty="0" smtClean="0"/>
              <a:t>Коефициентът е различен за всеки фрагмент/</a:t>
            </a:r>
            <a:r>
              <a:rPr lang="bg-BG" dirty="0" err="1" smtClean="0"/>
              <a:t>тексел</a:t>
            </a:r>
            <a:endParaRPr lang="bg-BG" dirty="0" smtClean="0"/>
          </a:p>
          <a:p>
            <a:pPr lvl="1"/>
            <a:r>
              <a:rPr lang="bg-BG" dirty="0" smtClean="0"/>
              <a:t>Към синусоидата се добавя съответната стойност от времевата текстура – с това някои зони замръзват по-рано, други – по-късно</a:t>
            </a:r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43200" y="5715000"/>
            <a:ext cx="365760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43200" y="3785175"/>
            <a:ext cx="0" cy="1929825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757488" y="3962400"/>
            <a:ext cx="3400425" cy="1752600"/>
          </a:xfrm>
          <a:custGeom>
            <a:avLst/>
            <a:gdLst>
              <a:gd name="connsiteX0" fmla="*/ 0 w 3400425"/>
              <a:gd name="connsiteY0" fmla="*/ 973649 h 1188004"/>
              <a:gd name="connsiteX1" fmla="*/ 128587 w 3400425"/>
              <a:gd name="connsiteY1" fmla="*/ 702187 h 1188004"/>
              <a:gd name="connsiteX2" fmla="*/ 200025 w 3400425"/>
              <a:gd name="connsiteY2" fmla="*/ 887924 h 1188004"/>
              <a:gd name="connsiteX3" fmla="*/ 328612 w 3400425"/>
              <a:gd name="connsiteY3" fmla="*/ 545024 h 1188004"/>
              <a:gd name="connsiteX4" fmla="*/ 371475 w 3400425"/>
              <a:gd name="connsiteY4" fmla="*/ 973649 h 1188004"/>
              <a:gd name="connsiteX5" fmla="*/ 514350 w 3400425"/>
              <a:gd name="connsiteY5" fmla="*/ 1102237 h 1188004"/>
              <a:gd name="connsiteX6" fmla="*/ 700087 w 3400425"/>
              <a:gd name="connsiteY6" fmla="*/ 702187 h 1188004"/>
              <a:gd name="connsiteX7" fmla="*/ 771525 w 3400425"/>
              <a:gd name="connsiteY7" fmla="*/ 773624 h 1188004"/>
              <a:gd name="connsiteX8" fmla="*/ 1042987 w 3400425"/>
              <a:gd name="connsiteY8" fmla="*/ 16387 h 1188004"/>
              <a:gd name="connsiteX9" fmla="*/ 1200150 w 3400425"/>
              <a:gd name="connsiteY9" fmla="*/ 316424 h 1188004"/>
              <a:gd name="connsiteX10" fmla="*/ 1314450 w 3400425"/>
              <a:gd name="connsiteY10" fmla="*/ 1045087 h 1188004"/>
              <a:gd name="connsiteX11" fmla="*/ 1514475 w 3400425"/>
              <a:gd name="connsiteY11" fmla="*/ 573599 h 1188004"/>
              <a:gd name="connsiteX12" fmla="*/ 1957387 w 3400425"/>
              <a:gd name="connsiteY12" fmla="*/ 187837 h 1188004"/>
              <a:gd name="connsiteX13" fmla="*/ 1900237 w 3400425"/>
              <a:gd name="connsiteY13" fmla="*/ 630749 h 1188004"/>
              <a:gd name="connsiteX14" fmla="*/ 2300287 w 3400425"/>
              <a:gd name="connsiteY14" fmla="*/ 1187962 h 1188004"/>
              <a:gd name="connsiteX15" fmla="*/ 2386012 w 3400425"/>
              <a:gd name="connsiteY15" fmla="*/ 602174 h 1188004"/>
              <a:gd name="connsiteX16" fmla="*/ 2543175 w 3400425"/>
              <a:gd name="connsiteY16" fmla="*/ 830774 h 1188004"/>
              <a:gd name="connsiteX17" fmla="*/ 2886075 w 3400425"/>
              <a:gd name="connsiteY17" fmla="*/ 259274 h 1188004"/>
              <a:gd name="connsiteX18" fmla="*/ 3028950 w 3400425"/>
              <a:gd name="connsiteY18" fmla="*/ 845062 h 1188004"/>
              <a:gd name="connsiteX19" fmla="*/ 3171825 w 3400425"/>
              <a:gd name="connsiteY19" fmla="*/ 730762 h 1188004"/>
              <a:gd name="connsiteX20" fmla="*/ 3257550 w 3400425"/>
              <a:gd name="connsiteY20" fmla="*/ 987937 h 1188004"/>
              <a:gd name="connsiteX21" fmla="*/ 3400425 w 3400425"/>
              <a:gd name="connsiteY21" fmla="*/ 730762 h 1188004"/>
              <a:gd name="connsiteX0" fmla="*/ 0 w 3400425"/>
              <a:gd name="connsiteY0" fmla="*/ 973649 h 1188005"/>
              <a:gd name="connsiteX1" fmla="*/ 128587 w 3400425"/>
              <a:gd name="connsiteY1" fmla="*/ 702187 h 1188005"/>
              <a:gd name="connsiteX2" fmla="*/ 200025 w 3400425"/>
              <a:gd name="connsiteY2" fmla="*/ 887924 h 1188005"/>
              <a:gd name="connsiteX3" fmla="*/ 328612 w 3400425"/>
              <a:gd name="connsiteY3" fmla="*/ 545024 h 1188005"/>
              <a:gd name="connsiteX4" fmla="*/ 371475 w 3400425"/>
              <a:gd name="connsiteY4" fmla="*/ 973649 h 1188005"/>
              <a:gd name="connsiteX5" fmla="*/ 514350 w 3400425"/>
              <a:gd name="connsiteY5" fmla="*/ 1102237 h 1188005"/>
              <a:gd name="connsiteX6" fmla="*/ 700087 w 3400425"/>
              <a:gd name="connsiteY6" fmla="*/ 702187 h 1188005"/>
              <a:gd name="connsiteX7" fmla="*/ 771525 w 3400425"/>
              <a:gd name="connsiteY7" fmla="*/ 773624 h 1188005"/>
              <a:gd name="connsiteX8" fmla="*/ 1042987 w 3400425"/>
              <a:gd name="connsiteY8" fmla="*/ 16387 h 1188005"/>
              <a:gd name="connsiteX9" fmla="*/ 1200150 w 3400425"/>
              <a:gd name="connsiteY9" fmla="*/ 316424 h 1188005"/>
              <a:gd name="connsiteX10" fmla="*/ 1314450 w 3400425"/>
              <a:gd name="connsiteY10" fmla="*/ 1045087 h 1188005"/>
              <a:gd name="connsiteX11" fmla="*/ 1514475 w 3400425"/>
              <a:gd name="connsiteY11" fmla="*/ 573599 h 1188005"/>
              <a:gd name="connsiteX12" fmla="*/ 1733651 w 3400425"/>
              <a:gd name="connsiteY12" fmla="*/ 144062 h 1188005"/>
              <a:gd name="connsiteX13" fmla="*/ 1900237 w 3400425"/>
              <a:gd name="connsiteY13" fmla="*/ 630749 h 1188005"/>
              <a:gd name="connsiteX14" fmla="*/ 2300287 w 3400425"/>
              <a:gd name="connsiteY14" fmla="*/ 1187962 h 1188005"/>
              <a:gd name="connsiteX15" fmla="*/ 2386012 w 3400425"/>
              <a:gd name="connsiteY15" fmla="*/ 602174 h 1188005"/>
              <a:gd name="connsiteX16" fmla="*/ 2543175 w 3400425"/>
              <a:gd name="connsiteY16" fmla="*/ 830774 h 1188005"/>
              <a:gd name="connsiteX17" fmla="*/ 2886075 w 3400425"/>
              <a:gd name="connsiteY17" fmla="*/ 259274 h 1188005"/>
              <a:gd name="connsiteX18" fmla="*/ 3028950 w 3400425"/>
              <a:gd name="connsiteY18" fmla="*/ 845062 h 1188005"/>
              <a:gd name="connsiteX19" fmla="*/ 3171825 w 3400425"/>
              <a:gd name="connsiteY19" fmla="*/ 730762 h 1188005"/>
              <a:gd name="connsiteX20" fmla="*/ 3257550 w 3400425"/>
              <a:gd name="connsiteY20" fmla="*/ 987937 h 1188005"/>
              <a:gd name="connsiteX21" fmla="*/ 3400425 w 3400425"/>
              <a:gd name="connsiteY21" fmla="*/ 730762 h 1188005"/>
              <a:gd name="connsiteX0" fmla="*/ 0 w 3400425"/>
              <a:gd name="connsiteY0" fmla="*/ 973649 h 1188506"/>
              <a:gd name="connsiteX1" fmla="*/ 128587 w 3400425"/>
              <a:gd name="connsiteY1" fmla="*/ 702187 h 1188506"/>
              <a:gd name="connsiteX2" fmla="*/ 200025 w 3400425"/>
              <a:gd name="connsiteY2" fmla="*/ 887924 h 1188506"/>
              <a:gd name="connsiteX3" fmla="*/ 328612 w 3400425"/>
              <a:gd name="connsiteY3" fmla="*/ 545024 h 1188506"/>
              <a:gd name="connsiteX4" fmla="*/ 371475 w 3400425"/>
              <a:gd name="connsiteY4" fmla="*/ 973649 h 1188506"/>
              <a:gd name="connsiteX5" fmla="*/ 514350 w 3400425"/>
              <a:gd name="connsiteY5" fmla="*/ 1102237 h 1188506"/>
              <a:gd name="connsiteX6" fmla="*/ 700087 w 3400425"/>
              <a:gd name="connsiteY6" fmla="*/ 702187 h 1188506"/>
              <a:gd name="connsiteX7" fmla="*/ 771525 w 3400425"/>
              <a:gd name="connsiteY7" fmla="*/ 773624 h 1188506"/>
              <a:gd name="connsiteX8" fmla="*/ 1042987 w 3400425"/>
              <a:gd name="connsiteY8" fmla="*/ 16387 h 1188506"/>
              <a:gd name="connsiteX9" fmla="*/ 1200150 w 3400425"/>
              <a:gd name="connsiteY9" fmla="*/ 316424 h 1188506"/>
              <a:gd name="connsiteX10" fmla="*/ 1314450 w 3400425"/>
              <a:gd name="connsiteY10" fmla="*/ 1045087 h 1188506"/>
              <a:gd name="connsiteX11" fmla="*/ 1514475 w 3400425"/>
              <a:gd name="connsiteY11" fmla="*/ 573599 h 1188506"/>
              <a:gd name="connsiteX12" fmla="*/ 1733651 w 3400425"/>
              <a:gd name="connsiteY12" fmla="*/ 144062 h 1188506"/>
              <a:gd name="connsiteX13" fmla="*/ 1900237 w 3400425"/>
              <a:gd name="connsiteY13" fmla="*/ 630749 h 1188506"/>
              <a:gd name="connsiteX14" fmla="*/ 2047976 w 3400425"/>
              <a:gd name="connsiteY14" fmla="*/ 481186 h 1188506"/>
              <a:gd name="connsiteX15" fmla="*/ 2300287 w 3400425"/>
              <a:gd name="connsiteY15" fmla="*/ 1187962 h 1188506"/>
              <a:gd name="connsiteX16" fmla="*/ 2386012 w 3400425"/>
              <a:gd name="connsiteY16" fmla="*/ 602174 h 1188506"/>
              <a:gd name="connsiteX17" fmla="*/ 2543175 w 3400425"/>
              <a:gd name="connsiteY17" fmla="*/ 830774 h 1188506"/>
              <a:gd name="connsiteX18" fmla="*/ 2886075 w 3400425"/>
              <a:gd name="connsiteY18" fmla="*/ 259274 h 1188506"/>
              <a:gd name="connsiteX19" fmla="*/ 3028950 w 3400425"/>
              <a:gd name="connsiteY19" fmla="*/ 845062 h 1188506"/>
              <a:gd name="connsiteX20" fmla="*/ 3171825 w 3400425"/>
              <a:gd name="connsiteY20" fmla="*/ 730762 h 1188506"/>
              <a:gd name="connsiteX21" fmla="*/ 3257550 w 3400425"/>
              <a:gd name="connsiteY21" fmla="*/ 987937 h 1188506"/>
              <a:gd name="connsiteX22" fmla="*/ 3400425 w 3400425"/>
              <a:gd name="connsiteY22" fmla="*/ 730762 h 1188506"/>
              <a:gd name="connsiteX0" fmla="*/ 0 w 3400425"/>
              <a:gd name="connsiteY0" fmla="*/ 960860 h 1175717"/>
              <a:gd name="connsiteX1" fmla="*/ 128587 w 3400425"/>
              <a:gd name="connsiteY1" fmla="*/ 689398 h 1175717"/>
              <a:gd name="connsiteX2" fmla="*/ 200025 w 3400425"/>
              <a:gd name="connsiteY2" fmla="*/ 875135 h 1175717"/>
              <a:gd name="connsiteX3" fmla="*/ 328612 w 3400425"/>
              <a:gd name="connsiteY3" fmla="*/ 532235 h 1175717"/>
              <a:gd name="connsiteX4" fmla="*/ 371475 w 3400425"/>
              <a:gd name="connsiteY4" fmla="*/ 960860 h 1175717"/>
              <a:gd name="connsiteX5" fmla="*/ 514350 w 3400425"/>
              <a:gd name="connsiteY5" fmla="*/ 1089448 h 1175717"/>
              <a:gd name="connsiteX6" fmla="*/ 700087 w 3400425"/>
              <a:gd name="connsiteY6" fmla="*/ 689398 h 1175717"/>
              <a:gd name="connsiteX7" fmla="*/ 771525 w 3400425"/>
              <a:gd name="connsiteY7" fmla="*/ 760835 h 1175717"/>
              <a:gd name="connsiteX8" fmla="*/ 1042987 w 3400425"/>
              <a:gd name="connsiteY8" fmla="*/ 3598 h 1175717"/>
              <a:gd name="connsiteX9" fmla="*/ 1224469 w 3400425"/>
              <a:gd name="connsiteY9" fmla="*/ 498188 h 1175717"/>
              <a:gd name="connsiteX10" fmla="*/ 1314450 w 3400425"/>
              <a:gd name="connsiteY10" fmla="*/ 1032298 h 1175717"/>
              <a:gd name="connsiteX11" fmla="*/ 1514475 w 3400425"/>
              <a:gd name="connsiteY11" fmla="*/ 560810 h 1175717"/>
              <a:gd name="connsiteX12" fmla="*/ 1733651 w 3400425"/>
              <a:gd name="connsiteY12" fmla="*/ 131273 h 1175717"/>
              <a:gd name="connsiteX13" fmla="*/ 1900237 w 3400425"/>
              <a:gd name="connsiteY13" fmla="*/ 617960 h 1175717"/>
              <a:gd name="connsiteX14" fmla="*/ 2047976 w 3400425"/>
              <a:gd name="connsiteY14" fmla="*/ 468397 h 1175717"/>
              <a:gd name="connsiteX15" fmla="*/ 2300287 w 3400425"/>
              <a:gd name="connsiteY15" fmla="*/ 1175173 h 1175717"/>
              <a:gd name="connsiteX16" fmla="*/ 2386012 w 3400425"/>
              <a:gd name="connsiteY16" fmla="*/ 589385 h 1175717"/>
              <a:gd name="connsiteX17" fmla="*/ 2543175 w 3400425"/>
              <a:gd name="connsiteY17" fmla="*/ 817985 h 1175717"/>
              <a:gd name="connsiteX18" fmla="*/ 2886075 w 3400425"/>
              <a:gd name="connsiteY18" fmla="*/ 246485 h 1175717"/>
              <a:gd name="connsiteX19" fmla="*/ 3028950 w 3400425"/>
              <a:gd name="connsiteY19" fmla="*/ 832273 h 1175717"/>
              <a:gd name="connsiteX20" fmla="*/ 3171825 w 3400425"/>
              <a:gd name="connsiteY20" fmla="*/ 717973 h 1175717"/>
              <a:gd name="connsiteX21" fmla="*/ 3257550 w 3400425"/>
              <a:gd name="connsiteY21" fmla="*/ 975148 h 1175717"/>
              <a:gd name="connsiteX22" fmla="*/ 3400425 w 3400425"/>
              <a:gd name="connsiteY22" fmla="*/ 717973 h 1175717"/>
              <a:gd name="connsiteX0" fmla="*/ 0 w 3400425"/>
              <a:gd name="connsiteY0" fmla="*/ 960860 h 1175717"/>
              <a:gd name="connsiteX1" fmla="*/ 128587 w 3400425"/>
              <a:gd name="connsiteY1" fmla="*/ 689398 h 1175717"/>
              <a:gd name="connsiteX2" fmla="*/ 200025 w 3400425"/>
              <a:gd name="connsiteY2" fmla="*/ 875135 h 1175717"/>
              <a:gd name="connsiteX3" fmla="*/ 328612 w 3400425"/>
              <a:gd name="connsiteY3" fmla="*/ 532235 h 1175717"/>
              <a:gd name="connsiteX4" fmla="*/ 429841 w 3400425"/>
              <a:gd name="connsiteY4" fmla="*/ 600936 h 1175717"/>
              <a:gd name="connsiteX5" fmla="*/ 514350 w 3400425"/>
              <a:gd name="connsiteY5" fmla="*/ 1089448 h 1175717"/>
              <a:gd name="connsiteX6" fmla="*/ 700087 w 3400425"/>
              <a:gd name="connsiteY6" fmla="*/ 689398 h 1175717"/>
              <a:gd name="connsiteX7" fmla="*/ 771525 w 3400425"/>
              <a:gd name="connsiteY7" fmla="*/ 760835 h 1175717"/>
              <a:gd name="connsiteX8" fmla="*/ 1042987 w 3400425"/>
              <a:gd name="connsiteY8" fmla="*/ 3598 h 1175717"/>
              <a:gd name="connsiteX9" fmla="*/ 1224469 w 3400425"/>
              <a:gd name="connsiteY9" fmla="*/ 498188 h 1175717"/>
              <a:gd name="connsiteX10" fmla="*/ 1314450 w 3400425"/>
              <a:gd name="connsiteY10" fmla="*/ 1032298 h 1175717"/>
              <a:gd name="connsiteX11" fmla="*/ 1514475 w 3400425"/>
              <a:gd name="connsiteY11" fmla="*/ 560810 h 1175717"/>
              <a:gd name="connsiteX12" fmla="*/ 1733651 w 3400425"/>
              <a:gd name="connsiteY12" fmla="*/ 131273 h 1175717"/>
              <a:gd name="connsiteX13" fmla="*/ 1900237 w 3400425"/>
              <a:gd name="connsiteY13" fmla="*/ 617960 h 1175717"/>
              <a:gd name="connsiteX14" fmla="*/ 2047976 w 3400425"/>
              <a:gd name="connsiteY14" fmla="*/ 468397 h 1175717"/>
              <a:gd name="connsiteX15" fmla="*/ 2300287 w 3400425"/>
              <a:gd name="connsiteY15" fmla="*/ 1175173 h 1175717"/>
              <a:gd name="connsiteX16" fmla="*/ 2386012 w 3400425"/>
              <a:gd name="connsiteY16" fmla="*/ 589385 h 1175717"/>
              <a:gd name="connsiteX17" fmla="*/ 2543175 w 3400425"/>
              <a:gd name="connsiteY17" fmla="*/ 817985 h 1175717"/>
              <a:gd name="connsiteX18" fmla="*/ 2886075 w 3400425"/>
              <a:gd name="connsiteY18" fmla="*/ 246485 h 1175717"/>
              <a:gd name="connsiteX19" fmla="*/ 3028950 w 3400425"/>
              <a:gd name="connsiteY19" fmla="*/ 832273 h 1175717"/>
              <a:gd name="connsiteX20" fmla="*/ 3171825 w 3400425"/>
              <a:gd name="connsiteY20" fmla="*/ 717973 h 1175717"/>
              <a:gd name="connsiteX21" fmla="*/ 3257550 w 3400425"/>
              <a:gd name="connsiteY21" fmla="*/ 975148 h 1175717"/>
              <a:gd name="connsiteX22" fmla="*/ 3400425 w 3400425"/>
              <a:gd name="connsiteY22" fmla="*/ 717973 h 1175717"/>
              <a:gd name="connsiteX0" fmla="*/ 0 w 3400425"/>
              <a:gd name="connsiteY0" fmla="*/ 960860 h 1089888"/>
              <a:gd name="connsiteX1" fmla="*/ 128587 w 3400425"/>
              <a:gd name="connsiteY1" fmla="*/ 689398 h 1089888"/>
              <a:gd name="connsiteX2" fmla="*/ 200025 w 3400425"/>
              <a:gd name="connsiteY2" fmla="*/ 875135 h 1089888"/>
              <a:gd name="connsiteX3" fmla="*/ 328612 w 3400425"/>
              <a:gd name="connsiteY3" fmla="*/ 532235 h 1089888"/>
              <a:gd name="connsiteX4" fmla="*/ 429841 w 3400425"/>
              <a:gd name="connsiteY4" fmla="*/ 600936 h 1089888"/>
              <a:gd name="connsiteX5" fmla="*/ 514350 w 3400425"/>
              <a:gd name="connsiteY5" fmla="*/ 1089448 h 1089888"/>
              <a:gd name="connsiteX6" fmla="*/ 700087 w 3400425"/>
              <a:gd name="connsiteY6" fmla="*/ 689398 h 1089888"/>
              <a:gd name="connsiteX7" fmla="*/ 771525 w 3400425"/>
              <a:gd name="connsiteY7" fmla="*/ 760835 h 1089888"/>
              <a:gd name="connsiteX8" fmla="*/ 1042987 w 3400425"/>
              <a:gd name="connsiteY8" fmla="*/ 3598 h 1089888"/>
              <a:gd name="connsiteX9" fmla="*/ 1224469 w 3400425"/>
              <a:gd name="connsiteY9" fmla="*/ 498188 h 1089888"/>
              <a:gd name="connsiteX10" fmla="*/ 1314450 w 3400425"/>
              <a:gd name="connsiteY10" fmla="*/ 1032298 h 1089888"/>
              <a:gd name="connsiteX11" fmla="*/ 1514475 w 3400425"/>
              <a:gd name="connsiteY11" fmla="*/ 560810 h 1089888"/>
              <a:gd name="connsiteX12" fmla="*/ 1733651 w 3400425"/>
              <a:gd name="connsiteY12" fmla="*/ 131273 h 1089888"/>
              <a:gd name="connsiteX13" fmla="*/ 1900237 w 3400425"/>
              <a:gd name="connsiteY13" fmla="*/ 617960 h 1089888"/>
              <a:gd name="connsiteX14" fmla="*/ 2047976 w 3400425"/>
              <a:gd name="connsiteY14" fmla="*/ 468397 h 1089888"/>
              <a:gd name="connsiteX15" fmla="*/ 2237058 w 3400425"/>
              <a:gd name="connsiteY15" fmla="*/ 1029258 h 1089888"/>
              <a:gd name="connsiteX16" fmla="*/ 2386012 w 3400425"/>
              <a:gd name="connsiteY16" fmla="*/ 589385 h 1089888"/>
              <a:gd name="connsiteX17" fmla="*/ 2543175 w 3400425"/>
              <a:gd name="connsiteY17" fmla="*/ 817985 h 1089888"/>
              <a:gd name="connsiteX18" fmla="*/ 2886075 w 3400425"/>
              <a:gd name="connsiteY18" fmla="*/ 246485 h 1089888"/>
              <a:gd name="connsiteX19" fmla="*/ 3028950 w 3400425"/>
              <a:gd name="connsiteY19" fmla="*/ 832273 h 1089888"/>
              <a:gd name="connsiteX20" fmla="*/ 3171825 w 3400425"/>
              <a:gd name="connsiteY20" fmla="*/ 717973 h 1089888"/>
              <a:gd name="connsiteX21" fmla="*/ 3257550 w 3400425"/>
              <a:gd name="connsiteY21" fmla="*/ 975148 h 1089888"/>
              <a:gd name="connsiteX22" fmla="*/ 3400425 w 3400425"/>
              <a:gd name="connsiteY22" fmla="*/ 717973 h 1089888"/>
              <a:gd name="connsiteX0" fmla="*/ 0 w 3400425"/>
              <a:gd name="connsiteY0" fmla="*/ 960860 h 1089888"/>
              <a:gd name="connsiteX1" fmla="*/ 128587 w 3400425"/>
              <a:gd name="connsiteY1" fmla="*/ 689398 h 1089888"/>
              <a:gd name="connsiteX2" fmla="*/ 200025 w 3400425"/>
              <a:gd name="connsiteY2" fmla="*/ 875135 h 1089888"/>
              <a:gd name="connsiteX3" fmla="*/ 328612 w 3400425"/>
              <a:gd name="connsiteY3" fmla="*/ 532235 h 1089888"/>
              <a:gd name="connsiteX4" fmla="*/ 429841 w 3400425"/>
              <a:gd name="connsiteY4" fmla="*/ 600936 h 1089888"/>
              <a:gd name="connsiteX5" fmla="*/ 514350 w 3400425"/>
              <a:gd name="connsiteY5" fmla="*/ 1089448 h 1089888"/>
              <a:gd name="connsiteX6" fmla="*/ 700087 w 3400425"/>
              <a:gd name="connsiteY6" fmla="*/ 689398 h 1089888"/>
              <a:gd name="connsiteX7" fmla="*/ 771525 w 3400425"/>
              <a:gd name="connsiteY7" fmla="*/ 760835 h 1089888"/>
              <a:gd name="connsiteX8" fmla="*/ 1042987 w 3400425"/>
              <a:gd name="connsiteY8" fmla="*/ 3598 h 1089888"/>
              <a:gd name="connsiteX9" fmla="*/ 1224469 w 3400425"/>
              <a:gd name="connsiteY9" fmla="*/ 498188 h 1089888"/>
              <a:gd name="connsiteX10" fmla="*/ 1314450 w 3400425"/>
              <a:gd name="connsiteY10" fmla="*/ 1032298 h 1089888"/>
              <a:gd name="connsiteX11" fmla="*/ 1514475 w 3400425"/>
              <a:gd name="connsiteY11" fmla="*/ 560810 h 1089888"/>
              <a:gd name="connsiteX12" fmla="*/ 1733651 w 3400425"/>
              <a:gd name="connsiteY12" fmla="*/ 131273 h 1089888"/>
              <a:gd name="connsiteX13" fmla="*/ 1900237 w 3400425"/>
              <a:gd name="connsiteY13" fmla="*/ 617960 h 1089888"/>
              <a:gd name="connsiteX14" fmla="*/ 2047976 w 3400425"/>
              <a:gd name="connsiteY14" fmla="*/ 468397 h 1089888"/>
              <a:gd name="connsiteX15" fmla="*/ 2237058 w 3400425"/>
              <a:gd name="connsiteY15" fmla="*/ 1029258 h 1089888"/>
              <a:gd name="connsiteX16" fmla="*/ 2386012 w 3400425"/>
              <a:gd name="connsiteY16" fmla="*/ 589385 h 1089888"/>
              <a:gd name="connsiteX17" fmla="*/ 2586950 w 3400425"/>
              <a:gd name="connsiteY17" fmla="*/ 813121 h 1089888"/>
              <a:gd name="connsiteX18" fmla="*/ 2886075 w 3400425"/>
              <a:gd name="connsiteY18" fmla="*/ 246485 h 1089888"/>
              <a:gd name="connsiteX19" fmla="*/ 3028950 w 3400425"/>
              <a:gd name="connsiteY19" fmla="*/ 832273 h 1089888"/>
              <a:gd name="connsiteX20" fmla="*/ 3171825 w 3400425"/>
              <a:gd name="connsiteY20" fmla="*/ 717973 h 1089888"/>
              <a:gd name="connsiteX21" fmla="*/ 3257550 w 3400425"/>
              <a:gd name="connsiteY21" fmla="*/ 975148 h 1089888"/>
              <a:gd name="connsiteX22" fmla="*/ 3400425 w 3400425"/>
              <a:gd name="connsiteY22" fmla="*/ 717973 h 1089888"/>
              <a:gd name="connsiteX0" fmla="*/ 0 w 3400425"/>
              <a:gd name="connsiteY0" fmla="*/ 960860 h 1089888"/>
              <a:gd name="connsiteX1" fmla="*/ 128587 w 3400425"/>
              <a:gd name="connsiteY1" fmla="*/ 689398 h 1089888"/>
              <a:gd name="connsiteX2" fmla="*/ 200025 w 3400425"/>
              <a:gd name="connsiteY2" fmla="*/ 875135 h 1089888"/>
              <a:gd name="connsiteX3" fmla="*/ 328612 w 3400425"/>
              <a:gd name="connsiteY3" fmla="*/ 532235 h 1089888"/>
              <a:gd name="connsiteX4" fmla="*/ 429841 w 3400425"/>
              <a:gd name="connsiteY4" fmla="*/ 600936 h 1089888"/>
              <a:gd name="connsiteX5" fmla="*/ 514350 w 3400425"/>
              <a:gd name="connsiteY5" fmla="*/ 1089448 h 1089888"/>
              <a:gd name="connsiteX6" fmla="*/ 700087 w 3400425"/>
              <a:gd name="connsiteY6" fmla="*/ 689398 h 1089888"/>
              <a:gd name="connsiteX7" fmla="*/ 771525 w 3400425"/>
              <a:gd name="connsiteY7" fmla="*/ 760835 h 1089888"/>
              <a:gd name="connsiteX8" fmla="*/ 960302 w 3400425"/>
              <a:gd name="connsiteY8" fmla="*/ 3598 h 1089888"/>
              <a:gd name="connsiteX9" fmla="*/ 1224469 w 3400425"/>
              <a:gd name="connsiteY9" fmla="*/ 498188 h 1089888"/>
              <a:gd name="connsiteX10" fmla="*/ 1314450 w 3400425"/>
              <a:gd name="connsiteY10" fmla="*/ 1032298 h 1089888"/>
              <a:gd name="connsiteX11" fmla="*/ 1514475 w 3400425"/>
              <a:gd name="connsiteY11" fmla="*/ 560810 h 1089888"/>
              <a:gd name="connsiteX12" fmla="*/ 1733651 w 3400425"/>
              <a:gd name="connsiteY12" fmla="*/ 131273 h 1089888"/>
              <a:gd name="connsiteX13" fmla="*/ 1900237 w 3400425"/>
              <a:gd name="connsiteY13" fmla="*/ 617960 h 1089888"/>
              <a:gd name="connsiteX14" fmla="*/ 2047976 w 3400425"/>
              <a:gd name="connsiteY14" fmla="*/ 468397 h 1089888"/>
              <a:gd name="connsiteX15" fmla="*/ 2237058 w 3400425"/>
              <a:gd name="connsiteY15" fmla="*/ 1029258 h 1089888"/>
              <a:gd name="connsiteX16" fmla="*/ 2386012 w 3400425"/>
              <a:gd name="connsiteY16" fmla="*/ 589385 h 1089888"/>
              <a:gd name="connsiteX17" fmla="*/ 2586950 w 3400425"/>
              <a:gd name="connsiteY17" fmla="*/ 813121 h 1089888"/>
              <a:gd name="connsiteX18" fmla="*/ 2886075 w 3400425"/>
              <a:gd name="connsiteY18" fmla="*/ 246485 h 1089888"/>
              <a:gd name="connsiteX19" fmla="*/ 3028950 w 3400425"/>
              <a:gd name="connsiteY19" fmla="*/ 832273 h 1089888"/>
              <a:gd name="connsiteX20" fmla="*/ 3171825 w 3400425"/>
              <a:gd name="connsiteY20" fmla="*/ 717973 h 1089888"/>
              <a:gd name="connsiteX21" fmla="*/ 3257550 w 3400425"/>
              <a:gd name="connsiteY21" fmla="*/ 975148 h 1089888"/>
              <a:gd name="connsiteX22" fmla="*/ 3400425 w 3400425"/>
              <a:gd name="connsiteY22" fmla="*/ 717973 h 1089888"/>
              <a:gd name="connsiteX0" fmla="*/ 0 w 3400425"/>
              <a:gd name="connsiteY0" fmla="*/ 959407 h 1088435"/>
              <a:gd name="connsiteX1" fmla="*/ 128587 w 3400425"/>
              <a:gd name="connsiteY1" fmla="*/ 687945 h 1088435"/>
              <a:gd name="connsiteX2" fmla="*/ 200025 w 3400425"/>
              <a:gd name="connsiteY2" fmla="*/ 873682 h 1088435"/>
              <a:gd name="connsiteX3" fmla="*/ 328612 w 3400425"/>
              <a:gd name="connsiteY3" fmla="*/ 530782 h 1088435"/>
              <a:gd name="connsiteX4" fmla="*/ 429841 w 3400425"/>
              <a:gd name="connsiteY4" fmla="*/ 599483 h 1088435"/>
              <a:gd name="connsiteX5" fmla="*/ 514350 w 3400425"/>
              <a:gd name="connsiteY5" fmla="*/ 1087995 h 1088435"/>
              <a:gd name="connsiteX6" fmla="*/ 700087 w 3400425"/>
              <a:gd name="connsiteY6" fmla="*/ 687945 h 1088435"/>
              <a:gd name="connsiteX7" fmla="*/ 771525 w 3400425"/>
              <a:gd name="connsiteY7" fmla="*/ 759382 h 1088435"/>
              <a:gd name="connsiteX8" fmla="*/ 960302 w 3400425"/>
              <a:gd name="connsiteY8" fmla="*/ 2145 h 1088435"/>
              <a:gd name="connsiteX9" fmla="*/ 1118984 w 3400425"/>
              <a:gd name="connsiteY9" fmla="*/ 530173 h 1088435"/>
              <a:gd name="connsiteX10" fmla="*/ 1224469 w 3400425"/>
              <a:gd name="connsiteY10" fmla="*/ 496735 h 1088435"/>
              <a:gd name="connsiteX11" fmla="*/ 1314450 w 3400425"/>
              <a:gd name="connsiteY11" fmla="*/ 1030845 h 1088435"/>
              <a:gd name="connsiteX12" fmla="*/ 1514475 w 3400425"/>
              <a:gd name="connsiteY12" fmla="*/ 559357 h 1088435"/>
              <a:gd name="connsiteX13" fmla="*/ 1733651 w 3400425"/>
              <a:gd name="connsiteY13" fmla="*/ 129820 h 1088435"/>
              <a:gd name="connsiteX14" fmla="*/ 1900237 w 3400425"/>
              <a:gd name="connsiteY14" fmla="*/ 616507 h 1088435"/>
              <a:gd name="connsiteX15" fmla="*/ 2047976 w 3400425"/>
              <a:gd name="connsiteY15" fmla="*/ 466944 h 1088435"/>
              <a:gd name="connsiteX16" fmla="*/ 2237058 w 3400425"/>
              <a:gd name="connsiteY16" fmla="*/ 1027805 h 1088435"/>
              <a:gd name="connsiteX17" fmla="*/ 2386012 w 3400425"/>
              <a:gd name="connsiteY17" fmla="*/ 587932 h 1088435"/>
              <a:gd name="connsiteX18" fmla="*/ 2586950 w 3400425"/>
              <a:gd name="connsiteY18" fmla="*/ 811668 h 1088435"/>
              <a:gd name="connsiteX19" fmla="*/ 2886075 w 3400425"/>
              <a:gd name="connsiteY19" fmla="*/ 245032 h 1088435"/>
              <a:gd name="connsiteX20" fmla="*/ 3028950 w 3400425"/>
              <a:gd name="connsiteY20" fmla="*/ 830820 h 1088435"/>
              <a:gd name="connsiteX21" fmla="*/ 3171825 w 3400425"/>
              <a:gd name="connsiteY21" fmla="*/ 716520 h 1088435"/>
              <a:gd name="connsiteX22" fmla="*/ 3257550 w 3400425"/>
              <a:gd name="connsiteY22" fmla="*/ 973695 h 1088435"/>
              <a:gd name="connsiteX23" fmla="*/ 3400425 w 3400425"/>
              <a:gd name="connsiteY23" fmla="*/ 716520 h 1088435"/>
              <a:gd name="connsiteX0" fmla="*/ 0 w 3400425"/>
              <a:gd name="connsiteY0" fmla="*/ 959407 h 1088435"/>
              <a:gd name="connsiteX1" fmla="*/ 128587 w 3400425"/>
              <a:gd name="connsiteY1" fmla="*/ 687945 h 1088435"/>
              <a:gd name="connsiteX2" fmla="*/ 200025 w 3400425"/>
              <a:gd name="connsiteY2" fmla="*/ 873682 h 1088435"/>
              <a:gd name="connsiteX3" fmla="*/ 328612 w 3400425"/>
              <a:gd name="connsiteY3" fmla="*/ 530782 h 1088435"/>
              <a:gd name="connsiteX4" fmla="*/ 429841 w 3400425"/>
              <a:gd name="connsiteY4" fmla="*/ 599483 h 1088435"/>
              <a:gd name="connsiteX5" fmla="*/ 514350 w 3400425"/>
              <a:gd name="connsiteY5" fmla="*/ 1087995 h 1088435"/>
              <a:gd name="connsiteX6" fmla="*/ 700087 w 3400425"/>
              <a:gd name="connsiteY6" fmla="*/ 687945 h 1088435"/>
              <a:gd name="connsiteX7" fmla="*/ 771525 w 3400425"/>
              <a:gd name="connsiteY7" fmla="*/ 759382 h 1088435"/>
              <a:gd name="connsiteX8" fmla="*/ 960302 w 3400425"/>
              <a:gd name="connsiteY8" fmla="*/ 2145 h 1088435"/>
              <a:gd name="connsiteX9" fmla="*/ 1118984 w 3400425"/>
              <a:gd name="connsiteY9" fmla="*/ 530173 h 1088435"/>
              <a:gd name="connsiteX10" fmla="*/ 1224469 w 3400425"/>
              <a:gd name="connsiteY10" fmla="*/ 496735 h 1088435"/>
              <a:gd name="connsiteX11" fmla="*/ 1314450 w 3400425"/>
              <a:gd name="connsiteY11" fmla="*/ 1030845 h 1088435"/>
              <a:gd name="connsiteX12" fmla="*/ 1456109 w 3400425"/>
              <a:gd name="connsiteY12" fmla="*/ 530174 h 1088435"/>
              <a:gd name="connsiteX13" fmla="*/ 1733651 w 3400425"/>
              <a:gd name="connsiteY13" fmla="*/ 129820 h 1088435"/>
              <a:gd name="connsiteX14" fmla="*/ 1900237 w 3400425"/>
              <a:gd name="connsiteY14" fmla="*/ 616507 h 1088435"/>
              <a:gd name="connsiteX15" fmla="*/ 2047976 w 3400425"/>
              <a:gd name="connsiteY15" fmla="*/ 466944 h 1088435"/>
              <a:gd name="connsiteX16" fmla="*/ 2237058 w 3400425"/>
              <a:gd name="connsiteY16" fmla="*/ 1027805 h 1088435"/>
              <a:gd name="connsiteX17" fmla="*/ 2386012 w 3400425"/>
              <a:gd name="connsiteY17" fmla="*/ 587932 h 1088435"/>
              <a:gd name="connsiteX18" fmla="*/ 2586950 w 3400425"/>
              <a:gd name="connsiteY18" fmla="*/ 811668 h 1088435"/>
              <a:gd name="connsiteX19" fmla="*/ 2886075 w 3400425"/>
              <a:gd name="connsiteY19" fmla="*/ 245032 h 1088435"/>
              <a:gd name="connsiteX20" fmla="*/ 3028950 w 3400425"/>
              <a:gd name="connsiteY20" fmla="*/ 830820 h 1088435"/>
              <a:gd name="connsiteX21" fmla="*/ 3171825 w 3400425"/>
              <a:gd name="connsiteY21" fmla="*/ 716520 h 1088435"/>
              <a:gd name="connsiteX22" fmla="*/ 3257550 w 3400425"/>
              <a:gd name="connsiteY22" fmla="*/ 973695 h 1088435"/>
              <a:gd name="connsiteX23" fmla="*/ 3400425 w 3400425"/>
              <a:gd name="connsiteY23" fmla="*/ 716520 h 1088435"/>
              <a:gd name="connsiteX0" fmla="*/ 0 w 3400425"/>
              <a:gd name="connsiteY0" fmla="*/ 959407 h 1088435"/>
              <a:gd name="connsiteX1" fmla="*/ 128587 w 3400425"/>
              <a:gd name="connsiteY1" fmla="*/ 687945 h 1088435"/>
              <a:gd name="connsiteX2" fmla="*/ 200025 w 3400425"/>
              <a:gd name="connsiteY2" fmla="*/ 873682 h 1088435"/>
              <a:gd name="connsiteX3" fmla="*/ 328612 w 3400425"/>
              <a:gd name="connsiteY3" fmla="*/ 530782 h 1088435"/>
              <a:gd name="connsiteX4" fmla="*/ 429841 w 3400425"/>
              <a:gd name="connsiteY4" fmla="*/ 599483 h 1088435"/>
              <a:gd name="connsiteX5" fmla="*/ 514350 w 3400425"/>
              <a:gd name="connsiteY5" fmla="*/ 1087995 h 1088435"/>
              <a:gd name="connsiteX6" fmla="*/ 700087 w 3400425"/>
              <a:gd name="connsiteY6" fmla="*/ 687945 h 1088435"/>
              <a:gd name="connsiteX7" fmla="*/ 771525 w 3400425"/>
              <a:gd name="connsiteY7" fmla="*/ 759382 h 1088435"/>
              <a:gd name="connsiteX8" fmla="*/ 960302 w 3400425"/>
              <a:gd name="connsiteY8" fmla="*/ 2145 h 1088435"/>
              <a:gd name="connsiteX9" fmla="*/ 1118984 w 3400425"/>
              <a:gd name="connsiteY9" fmla="*/ 530173 h 1088435"/>
              <a:gd name="connsiteX10" fmla="*/ 1224469 w 3400425"/>
              <a:gd name="connsiteY10" fmla="*/ 496735 h 1088435"/>
              <a:gd name="connsiteX11" fmla="*/ 1314450 w 3400425"/>
              <a:gd name="connsiteY11" fmla="*/ 1030845 h 1088435"/>
              <a:gd name="connsiteX12" fmla="*/ 1456109 w 3400425"/>
              <a:gd name="connsiteY12" fmla="*/ 530174 h 1088435"/>
              <a:gd name="connsiteX13" fmla="*/ 1615095 w 3400425"/>
              <a:gd name="connsiteY13" fmla="*/ 364803 h 1088435"/>
              <a:gd name="connsiteX14" fmla="*/ 1733651 w 3400425"/>
              <a:gd name="connsiteY14" fmla="*/ 129820 h 1088435"/>
              <a:gd name="connsiteX15" fmla="*/ 1900237 w 3400425"/>
              <a:gd name="connsiteY15" fmla="*/ 616507 h 1088435"/>
              <a:gd name="connsiteX16" fmla="*/ 2047976 w 3400425"/>
              <a:gd name="connsiteY16" fmla="*/ 466944 h 1088435"/>
              <a:gd name="connsiteX17" fmla="*/ 2237058 w 3400425"/>
              <a:gd name="connsiteY17" fmla="*/ 1027805 h 1088435"/>
              <a:gd name="connsiteX18" fmla="*/ 2386012 w 3400425"/>
              <a:gd name="connsiteY18" fmla="*/ 587932 h 1088435"/>
              <a:gd name="connsiteX19" fmla="*/ 2586950 w 3400425"/>
              <a:gd name="connsiteY19" fmla="*/ 811668 h 1088435"/>
              <a:gd name="connsiteX20" fmla="*/ 2886075 w 3400425"/>
              <a:gd name="connsiteY20" fmla="*/ 245032 h 1088435"/>
              <a:gd name="connsiteX21" fmla="*/ 3028950 w 3400425"/>
              <a:gd name="connsiteY21" fmla="*/ 830820 h 1088435"/>
              <a:gd name="connsiteX22" fmla="*/ 3171825 w 3400425"/>
              <a:gd name="connsiteY22" fmla="*/ 716520 h 1088435"/>
              <a:gd name="connsiteX23" fmla="*/ 3257550 w 3400425"/>
              <a:gd name="connsiteY23" fmla="*/ 973695 h 1088435"/>
              <a:gd name="connsiteX24" fmla="*/ 3400425 w 3400425"/>
              <a:gd name="connsiteY24" fmla="*/ 716520 h 1088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00425" h="1088435">
                <a:moveTo>
                  <a:pt x="0" y="959407"/>
                </a:moveTo>
                <a:cubicBezTo>
                  <a:pt x="47625" y="830819"/>
                  <a:pt x="95250" y="702232"/>
                  <a:pt x="128587" y="687945"/>
                </a:cubicBezTo>
                <a:cubicBezTo>
                  <a:pt x="161924" y="673658"/>
                  <a:pt x="166687" y="899876"/>
                  <a:pt x="200025" y="873682"/>
                </a:cubicBezTo>
                <a:cubicBezTo>
                  <a:pt x="233363" y="847488"/>
                  <a:pt x="290309" y="576482"/>
                  <a:pt x="328612" y="530782"/>
                </a:cubicBezTo>
                <a:cubicBezTo>
                  <a:pt x="366915" y="485082"/>
                  <a:pt x="398885" y="506614"/>
                  <a:pt x="429841" y="599483"/>
                </a:cubicBezTo>
                <a:cubicBezTo>
                  <a:pt x="460797" y="692352"/>
                  <a:pt x="469309" y="1073251"/>
                  <a:pt x="514350" y="1087995"/>
                </a:cubicBezTo>
                <a:cubicBezTo>
                  <a:pt x="559391" y="1102739"/>
                  <a:pt x="657225" y="742714"/>
                  <a:pt x="700087" y="687945"/>
                </a:cubicBezTo>
                <a:cubicBezTo>
                  <a:pt x="742949" y="633176"/>
                  <a:pt x="728156" y="873682"/>
                  <a:pt x="771525" y="759382"/>
                </a:cubicBezTo>
                <a:cubicBezTo>
                  <a:pt x="814894" y="645082"/>
                  <a:pt x="902392" y="40346"/>
                  <a:pt x="960302" y="2145"/>
                </a:cubicBezTo>
                <a:cubicBezTo>
                  <a:pt x="1018212" y="-36056"/>
                  <a:pt x="1074956" y="447741"/>
                  <a:pt x="1118984" y="530173"/>
                </a:cubicBezTo>
                <a:cubicBezTo>
                  <a:pt x="1163012" y="612605"/>
                  <a:pt x="1191891" y="413290"/>
                  <a:pt x="1224469" y="496735"/>
                </a:cubicBezTo>
                <a:cubicBezTo>
                  <a:pt x="1257047" y="580180"/>
                  <a:pt x="1275843" y="1025272"/>
                  <a:pt x="1314450" y="1030845"/>
                </a:cubicBezTo>
                <a:cubicBezTo>
                  <a:pt x="1353057" y="1036418"/>
                  <a:pt x="1406002" y="641181"/>
                  <a:pt x="1456109" y="530174"/>
                </a:cubicBezTo>
                <a:cubicBezTo>
                  <a:pt x="1506217" y="419167"/>
                  <a:pt x="1568838" y="431529"/>
                  <a:pt x="1615095" y="364803"/>
                </a:cubicBezTo>
                <a:cubicBezTo>
                  <a:pt x="1661352" y="298077"/>
                  <a:pt x="1686127" y="87869"/>
                  <a:pt x="1733651" y="129820"/>
                </a:cubicBezTo>
                <a:cubicBezTo>
                  <a:pt x="1781175" y="171771"/>
                  <a:pt x="1847850" y="560320"/>
                  <a:pt x="1900237" y="616507"/>
                </a:cubicBezTo>
                <a:cubicBezTo>
                  <a:pt x="1952624" y="672694"/>
                  <a:pt x="1981301" y="374075"/>
                  <a:pt x="2047976" y="466944"/>
                </a:cubicBezTo>
                <a:cubicBezTo>
                  <a:pt x="2114651" y="559813"/>
                  <a:pt x="2180719" y="1007640"/>
                  <a:pt x="2237058" y="1027805"/>
                </a:cubicBezTo>
                <a:cubicBezTo>
                  <a:pt x="2293397" y="1047970"/>
                  <a:pt x="2327697" y="623955"/>
                  <a:pt x="2386012" y="587932"/>
                </a:cubicBezTo>
                <a:cubicBezTo>
                  <a:pt x="2444327" y="551909"/>
                  <a:pt x="2503606" y="868818"/>
                  <a:pt x="2586950" y="811668"/>
                </a:cubicBezTo>
                <a:cubicBezTo>
                  <a:pt x="2670294" y="754518"/>
                  <a:pt x="2812409" y="241840"/>
                  <a:pt x="2886075" y="245032"/>
                </a:cubicBezTo>
                <a:cubicBezTo>
                  <a:pt x="2959741" y="248224"/>
                  <a:pt x="2981325" y="752239"/>
                  <a:pt x="3028950" y="830820"/>
                </a:cubicBezTo>
                <a:cubicBezTo>
                  <a:pt x="3076575" y="909401"/>
                  <a:pt x="3133725" y="692708"/>
                  <a:pt x="3171825" y="716520"/>
                </a:cubicBezTo>
                <a:cubicBezTo>
                  <a:pt x="3209925" y="740332"/>
                  <a:pt x="3219450" y="973695"/>
                  <a:pt x="3257550" y="973695"/>
                </a:cubicBezTo>
                <a:cubicBezTo>
                  <a:pt x="3295650" y="973695"/>
                  <a:pt x="3348037" y="845107"/>
                  <a:pt x="3400425" y="716520"/>
                </a:cubicBezTo>
              </a:path>
            </a:pathLst>
          </a:custGeom>
          <a:noFill/>
          <a:ln w="38100"/>
          <a:effectLst>
            <a:outerShdw blurRad="50800" dir="5400000" algn="ctr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00299" y="4889213"/>
            <a:ext cx="4152901" cy="0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3899" y="459682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Фронт на </a:t>
            </a:r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замръзване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5337" y="3363337"/>
            <a:ext cx="2200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Зони </a:t>
            </a:r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на </a:t>
            </a:r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ранно замръзване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786389" y="3573861"/>
            <a:ext cx="1107582" cy="334877"/>
          </a:xfrm>
          <a:custGeom>
            <a:avLst/>
            <a:gdLst>
              <a:gd name="connsiteX0" fmla="*/ 0 w 167425"/>
              <a:gd name="connsiteY0" fmla="*/ 0 h 392805"/>
              <a:gd name="connsiteX1" fmla="*/ 167425 w 167425"/>
              <a:gd name="connsiteY1" fmla="*/ 392805 h 392805"/>
              <a:gd name="connsiteX2" fmla="*/ 167425 w 167425"/>
              <a:gd name="connsiteY2" fmla="*/ 392805 h 392805"/>
              <a:gd name="connsiteX0" fmla="*/ 3400023 w 3791896"/>
              <a:gd name="connsiteY0" fmla="*/ 0 h 401218"/>
              <a:gd name="connsiteX1" fmla="*/ 3567448 w 3791896"/>
              <a:gd name="connsiteY1" fmla="*/ 392805 h 401218"/>
              <a:gd name="connsiteX2" fmla="*/ 0 w 3791896"/>
              <a:gd name="connsiteY2" fmla="*/ 257577 h 401218"/>
              <a:gd name="connsiteX0" fmla="*/ 3400023 w 3400023"/>
              <a:gd name="connsiteY0" fmla="*/ 0 h 257577"/>
              <a:gd name="connsiteX1" fmla="*/ 0 w 3400023"/>
              <a:gd name="connsiteY1" fmla="*/ 257577 h 257577"/>
              <a:gd name="connsiteX0" fmla="*/ 1139780 w 1139780"/>
              <a:gd name="connsiteY0" fmla="*/ 0 h 199622"/>
              <a:gd name="connsiteX1" fmla="*/ 0 w 1139780"/>
              <a:gd name="connsiteY1" fmla="*/ 199622 h 199622"/>
              <a:gd name="connsiteX0" fmla="*/ 1146219 w 1146219"/>
              <a:gd name="connsiteY0" fmla="*/ 0 h 321971"/>
              <a:gd name="connsiteX1" fmla="*/ 0 w 1146219"/>
              <a:gd name="connsiteY1" fmla="*/ 321971 h 321971"/>
              <a:gd name="connsiteX0" fmla="*/ 1146219 w 1146219"/>
              <a:gd name="connsiteY0" fmla="*/ 15 h 321986"/>
              <a:gd name="connsiteX1" fmla="*/ 0 w 1146219"/>
              <a:gd name="connsiteY1" fmla="*/ 321986 h 321986"/>
              <a:gd name="connsiteX0" fmla="*/ 1146219 w 1146219"/>
              <a:gd name="connsiteY0" fmla="*/ 29 h 322000"/>
              <a:gd name="connsiteX1" fmla="*/ 0 w 1146219"/>
              <a:gd name="connsiteY1" fmla="*/ 322000 h 322000"/>
              <a:gd name="connsiteX0" fmla="*/ 1107582 w 1107582"/>
              <a:gd name="connsiteY0" fmla="*/ 27 h 334877"/>
              <a:gd name="connsiteX1" fmla="*/ 0 w 1107582"/>
              <a:gd name="connsiteY1" fmla="*/ 334877 h 33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7582" h="334877">
                <a:moveTo>
                  <a:pt x="1107582" y="27"/>
                </a:moveTo>
                <a:cubicBezTo>
                  <a:pt x="384219" y="-2119"/>
                  <a:pt x="285481" y="124522"/>
                  <a:pt x="0" y="334877"/>
                </a:cubicBezTo>
              </a:path>
            </a:pathLst>
          </a:custGeom>
          <a:ln w="9525">
            <a:solidFill>
              <a:schemeClr val="tx2"/>
            </a:solidFill>
            <a:prstDash val="dash"/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Freeform 16"/>
          <p:cNvSpPr/>
          <p:nvPr/>
        </p:nvSpPr>
        <p:spPr>
          <a:xfrm>
            <a:off x="4493653" y="3812145"/>
            <a:ext cx="528034" cy="283336"/>
          </a:xfrm>
          <a:custGeom>
            <a:avLst/>
            <a:gdLst>
              <a:gd name="connsiteX0" fmla="*/ 0 w 167425"/>
              <a:gd name="connsiteY0" fmla="*/ 0 h 392805"/>
              <a:gd name="connsiteX1" fmla="*/ 167425 w 167425"/>
              <a:gd name="connsiteY1" fmla="*/ 392805 h 392805"/>
              <a:gd name="connsiteX2" fmla="*/ 167425 w 167425"/>
              <a:gd name="connsiteY2" fmla="*/ 392805 h 392805"/>
              <a:gd name="connsiteX0" fmla="*/ 0 w 2517820"/>
              <a:gd name="connsiteY0" fmla="*/ 0 h 315532"/>
              <a:gd name="connsiteX1" fmla="*/ 2517820 w 2517820"/>
              <a:gd name="connsiteY1" fmla="*/ 315532 h 315532"/>
              <a:gd name="connsiteX2" fmla="*/ 2517820 w 2517820"/>
              <a:gd name="connsiteY2" fmla="*/ 315532 h 315532"/>
              <a:gd name="connsiteX0" fmla="*/ 547352 w 3068568"/>
              <a:gd name="connsiteY0" fmla="*/ 0 h 322218"/>
              <a:gd name="connsiteX1" fmla="*/ 3065172 w 3068568"/>
              <a:gd name="connsiteY1" fmla="*/ 315532 h 322218"/>
              <a:gd name="connsiteX2" fmla="*/ 0 w 3068568"/>
              <a:gd name="connsiteY2" fmla="*/ 206062 h 322218"/>
              <a:gd name="connsiteX0" fmla="*/ 547352 w 547352"/>
              <a:gd name="connsiteY0" fmla="*/ 0 h 206062"/>
              <a:gd name="connsiteX1" fmla="*/ 0 w 547352"/>
              <a:gd name="connsiteY1" fmla="*/ 206062 h 206062"/>
              <a:gd name="connsiteX0" fmla="*/ 547352 w 547352"/>
              <a:gd name="connsiteY0" fmla="*/ 0 h 206062"/>
              <a:gd name="connsiteX1" fmla="*/ 0 w 547352"/>
              <a:gd name="connsiteY1" fmla="*/ 206062 h 206062"/>
              <a:gd name="connsiteX0" fmla="*/ 547352 w 547352"/>
              <a:gd name="connsiteY0" fmla="*/ 0 h 206062"/>
              <a:gd name="connsiteX1" fmla="*/ 0 w 547352"/>
              <a:gd name="connsiteY1" fmla="*/ 206062 h 206062"/>
              <a:gd name="connsiteX0" fmla="*/ 528034 w 528034"/>
              <a:gd name="connsiteY0" fmla="*/ 0 h 283336"/>
              <a:gd name="connsiteX1" fmla="*/ 0 w 528034"/>
              <a:gd name="connsiteY1" fmla="*/ 283336 h 283336"/>
              <a:gd name="connsiteX0" fmla="*/ 528034 w 528034"/>
              <a:gd name="connsiteY0" fmla="*/ 0 h 283336"/>
              <a:gd name="connsiteX1" fmla="*/ 0 w 528034"/>
              <a:gd name="connsiteY1" fmla="*/ 283336 h 28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8034" h="283336">
                <a:moveTo>
                  <a:pt x="528034" y="0"/>
                </a:moveTo>
                <a:cubicBezTo>
                  <a:pt x="191036" y="49368"/>
                  <a:pt x="130935" y="150255"/>
                  <a:pt x="0" y="283336"/>
                </a:cubicBezTo>
              </a:path>
            </a:pathLst>
          </a:custGeom>
          <a:ln w="9525">
            <a:solidFill>
              <a:schemeClr val="tx2"/>
            </a:solidFill>
            <a:prstDash val="dash"/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Freeform 17"/>
          <p:cNvSpPr/>
          <p:nvPr/>
        </p:nvSpPr>
        <p:spPr>
          <a:xfrm>
            <a:off x="5651677" y="3915177"/>
            <a:ext cx="12879" cy="367047"/>
          </a:xfrm>
          <a:custGeom>
            <a:avLst/>
            <a:gdLst>
              <a:gd name="connsiteX0" fmla="*/ 0 w 167425"/>
              <a:gd name="connsiteY0" fmla="*/ 0 h 392805"/>
              <a:gd name="connsiteX1" fmla="*/ 167425 w 167425"/>
              <a:gd name="connsiteY1" fmla="*/ 392805 h 392805"/>
              <a:gd name="connsiteX2" fmla="*/ 167425 w 167425"/>
              <a:gd name="connsiteY2" fmla="*/ 392805 h 392805"/>
              <a:gd name="connsiteX0" fmla="*/ 0 w 2041301"/>
              <a:gd name="connsiteY0" fmla="*/ 0 h 289774"/>
              <a:gd name="connsiteX1" fmla="*/ 2041301 w 2041301"/>
              <a:gd name="connsiteY1" fmla="*/ 289774 h 289774"/>
              <a:gd name="connsiteX2" fmla="*/ 2041301 w 2041301"/>
              <a:gd name="connsiteY2" fmla="*/ 289774 h 289774"/>
              <a:gd name="connsiteX0" fmla="*/ 12879 w 2054182"/>
              <a:gd name="connsiteY0" fmla="*/ 0 h 367047"/>
              <a:gd name="connsiteX1" fmla="*/ 2054180 w 2054182"/>
              <a:gd name="connsiteY1" fmla="*/ 289774 h 367047"/>
              <a:gd name="connsiteX2" fmla="*/ 0 w 2054182"/>
              <a:gd name="connsiteY2" fmla="*/ 367047 h 367047"/>
              <a:gd name="connsiteX0" fmla="*/ 12879 w 12879"/>
              <a:gd name="connsiteY0" fmla="*/ 0 h 367047"/>
              <a:gd name="connsiteX1" fmla="*/ 0 w 12879"/>
              <a:gd name="connsiteY1" fmla="*/ 367047 h 36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79" h="367047">
                <a:moveTo>
                  <a:pt x="12879" y="0"/>
                </a:moveTo>
                <a:lnTo>
                  <a:pt x="0" y="367047"/>
                </a:lnTo>
              </a:path>
            </a:pathLst>
          </a:custGeom>
          <a:ln w="9525">
            <a:solidFill>
              <a:schemeClr val="tx2"/>
            </a:solidFill>
            <a:prstDash val="dash"/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TextBox 18"/>
          <p:cNvSpPr txBox="1"/>
          <p:nvPr/>
        </p:nvSpPr>
        <p:spPr>
          <a:xfrm>
            <a:off x="6338888" y="5657848"/>
            <a:ext cx="2200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Зони </a:t>
            </a:r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на </a:t>
            </a:r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късно замръзване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347098" y="5793276"/>
            <a:ext cx="2980728" cy="294411"/>
          </a:xfrm>
          <a:custGeom>
            <a:avLst/>
            <a:gdLst>
              <a:gd name="connsiteX0" fmla="*/ 0 w 167425"/>
              <a:gd name="connsiteY0" fmla="*/ 0 h 392805"/>
              <a:gd name="connsiteX1" fmla="*/ 167425 w 167425"/>
              <a:gd name="connsiteY1" fmla="*/ 392805 h 392805"/>
              <a:gd name="connsiteX2" fmla="*/ 167425 w 167425"/>
              <a:gd name="connsiteY2" fmla="*/ 392805 h 392805"/>
              <a:gd name="connsiteX0" fmla="*/ 0 w 2517820"/>
              <a:gd name="connsiteY0" fmla="*/ 0 h 315532"/>
              <a:gd name="connsiteX1" fmla="*/ 2517820 w 2517820"/>
              <a:gd name="connsiteY1" fmla="*/ 315532 h 315532"/>
              <a:gd name="connsiteX2" fmla="*/ 2517820 w 2517820"/>
              <a:gd name="connsiteY2" fmla="*/ 315532 h 315532"/>
              <a:gd name="connsiteX0" fmla="*/ 547352 w 3068568"/>
              <a:gd name="connsiteY0" fmla="*/ 0 h 322218"/>
              <a:gd name="connsiteX1" fmla="*/ 3065172 w 3068568"/>
              <a:gd name="connsiteY1" fmla="*/ 315532 h 322218"/>
              <a:gd name="connsiteX2" fmla="*/ 0 w 3068568"/>
              <a:gd name="connsiteY2" fmla="*/ 206062 h 322218"/>
              <a:gd name="connsiteX0" fmla="*/ 547352 w 547352"/>
              <a:gd name="connsiteY0" fmla="*/ 0 h 206062"/>
              <a:gd name="connsiteX1" fmla="*/ 0 w 547352"/>
              <a:gd name="connsiteY1" fmla="*/ 206062 h 206062"/>
              <a:gd name="connsiteX0" fmla="*/ 547352 w 547352"/>
              <a:gd name="connsiteY0" fmla="*/ 0 h 206062"/>
              <a:gd name="connsiteX1" fmla="*/ 0 w 547352"/>
              <a:gd name="connsiteY1" fmla="*/ 206062 h 206062"/>
              <a:gd name="connsiteX0" fmla="*/ 547352 w 547352"/>
              <a:gd name="connsiteY0" fmla="*/ 0 h 206062"/>
              <a:gd name="connsiteX1" fmla="*/ 0 w 547352"/>
              <a:gd name="connsiteY1" fmla="*/ 206062 h 206062"/>
              <a:gd name="connsiteX0" fmla="*/ 528034 w 528034"/>
              <a:gd name="connsiteY0" fmla="*/ 0 h 283336"/>
              <a:gd name="connsiteX1" fmla="*/ 0 w 528034"/>
              <a:gd name="connsiteY1" fmla="*/ 283336 h 283336"/>
              <a:gd name="connsiteX0" fmla="*/ 528034 w 528034"/>
              <a:gd name="connsiteY0" fmla="*/ 0 h 283336"/>
              <a:gd name="connsiteX1" fmla="*/ 0 w 528034"/>
              <a:gd name="connsiteY1" fmla="*/ 283336 h 283336"/>
              <a:gd name="connsiteX0" fmla="*/ 238260 w 238260"/>
              <a:gd name="connsiteY0" fmla="*/ 1315623 h 1316824"/>
              <a:gd name="connsiteX1" fmla="*/ 0 w 238260"/>
              <a:gd name="connsiteY1" fmla="*/ 8418 h 1316824"/>
              <a:gd name="connsiteX0" fmla="*/ 3013657 w 3013657"/>
              <a:gd name="connsiteY0" fmla="*/ 288898 h 292729"/>
              <a:gd name="connsiteX1" fmla="*/ 0 w 3013657"/>
              <a:gd name="connsiteY1" fmla="*/ 24882 h 292729"/>
              <a:gd name="connsiteX0" fmla="*/ 3013657 w 3013657"/>
              <a:gd name="connsiteY0" fmla="*/ 264016 h 288841"/>
              <a:gd name="connsiteX1" fmla="*/ 0 w 3013657"/>
              <a:gd name="connsiteY1" fmla="*/ 0 h 288841"/>
              <a:gd name="connsiteX0" fmla="*/ 3013657 w 3013657"/>
              <a:gd name="connsiteY0" fmla="*/ 264016 h 274800"/>
              <a:gd name="connsiteX1" fmla="*/ 0 w 3013657"/>
              <a:gd name="connsiteY1" fmla="*/ 0 h 274800"/>
              <a:gd name="connsiteX0" fmla="*/ 2980728 w 2980728"/>
              <a:gd name="connsiteY0" fmla="*/ 294411 h 300883"/>
              <a:gd name="connsiteX1" fmla="*/ 0 w 2980728"/>
              <a:gd name="connsiteY1" fmla="*/ 0 h 300883"/>
              <a:gd name="connsiteX0" fmla="*/ 2980728 w 2980728"/>
              <a:gd name="connsiteY0" fmla="*/ 294411 h 297113"/>
              <a:gd name="connsiteX1" fmla="*/ 0 w 2980728"/>
              <a:gd name="connsiteY1" fmla="*/ 0 h 297113"/>
              <a:gd name="connsiteX0" fmla="*/ 2980728 w 2980728"/>
              <a:gd name="connsiteY0" fmla="*/ 294411 h 294411"/>
              <a:gd name="connsiteX1" fmla="*/ 0 w 2980728"/>
              <a:gd name="connsiteY1" fmla="*/ 0 h 29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0728" h="294411">
                <a:moveTo>
                  <a:pt x="2980728" y="294411"/>
                </a:moveTo>
                <a:cubicBezTo>
                  <a:pt x="2469865" y="291319"/>
                  <a:pt x="182451" y="317680"/>
                  <a:pt x="0" y="0"/>
                </a:cubicBezTo>
              </a:path>
            </a:pathLst>
          </a:custGeom>
          <a:ln w="9525">
            <a:solidFill>
              <a:schemeClr val="tx2"/>
            </a:solidFill>
            <a:prstDash val="dash"/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Freeform 20"/>
          <p:cNvSpPr/>
          <p:nvPr/>
        </p:nvSpPr>
        <p:spPr>
          <a:xfrm>
            <a:off x="4131972" y="5777856"/>
            <a:ext cx="2188462" cy="241950"/>
          </a:xfrm>
          <a:custGeom>
            <a:avLst/>
            <a:gdLst>
              <a:gd name="connsiteX0" fmla="*/ 0 w 167425"/>
              <a:gd name="connsiteY0" fmla="*/ 0 h 392805"/>
              <a:gd name="connsiteX1" fmla="*/ 167425 w 167425"/>
              <a:gd name="connsiteY1" fmla="*/ 392805 h 392805"/>
              <a:gd name="connsiteX2" fmla="*/ 167425 w 167425"/>
              <a:gd name="connsiteY2" fmla="*/ 392805 h 392805"/>
              <a:gd name="connsiteX0" fmla="*/ 0 w 2517820"/>
              <a:gd name="connsiteY0" fmla="*/ 0 h 315532"/>
              <a:gd name="connsiteX1" fmla="*/ 2517820 w 2517820"/>
              <a:gd name="connsiteY1" fmla="*/ 315532 h 315532"/>
              <a:gd name="connsiteX2" fmla="*/ 2517820 w 2517820"/>
              <a:gd name="connsiteY2" fmla="*/ 315532 h 315532"/>
              <a:gd name="connsiteX0" fmla="*/ 547352 w 3068568"/>
              <a:gd name="connsiteY0" fmla="*/ 0 h 322218"/>
              <a:gd name="connsiteX1" fmla="*/ 3065172 w 3068568"/>
              <a:gd name="connsiteY1" fmla="*/ 315532 h 322218"/>
              <a:gd name="connsiteX2" fmla="*/ 0 w 3068568"/>
              <a:gd name="connsiteY2" fmla="*/ 206062 h 322218"/>
              <a:gd name="connsiteX0" fmla="*/ 547352 w 547352"/>
              <a:gd name="connsiteY0" fmla="*/ 0 h 206062"/>
              <a:gd name="connsiteX1" fmla="*/ 0 w 547352"/>
              <a:gd name="connsiteY1" fmla="*/ 206062 h 206062"/>
              <a:gd name="connsiteX0" fmla="*/ 547352 w 547352"/>
              <a:gd name="connsiteY0" fmla="*/ 0 h 206062"/>
              <a:gd name="connsiteX1" fmla="*/ 0 w 547352"/>
              <a:gd name="connsiteY1" fmla="*/ 206062 h 206062"/>
              <a:gd name="connsiteX0" fmla="*/ 547352 w 547352"/>
              <a:gd name="connsiteY0" fmla="*/ 0 h 206062"/>
              <a:gd name="connsiteX1" fmla="*/ 0 w 547352"/>
              <a:gd name="connsiteY1" fmla="*/ 206062 h 206062"/>
              <a:gd name="connsiteX0" fmla="*/ 528034 w 528034"/>
              <a:gd name="connsiteY0" fmla="*/ 0 h 283336"/>
              <a:gd name="connsiteX1" fmla="*/ 0 w 528034"/>
              <a:gd name="connsiteY1" fmla="*/ 283336 h 283336"/>
              <a:gd name="connsiteX0" fmla="*/ 528034 w 528034"/>
              <a:gd name="connsiteY0" fmla="*/ 0 h 283336"/>
              <a:gd name="connsiteX1" fmla="*/ 0 w 528034"/>
              <a:gd name="connsiteY1" fmla="*/ 283336 h 283336"/>
              <a:gd name="connsiteX0" fmla="*/ 97571 w 301891"/>
              <a:gd name="connsiteY0" fmla="*/ 849118 h 850856"/>
              <a:gd name="connsiteX1" fmla="*/ 284315 w 301891"/>
              <a:gd name="connsiteY1" fmla="*/ 11992 h 850856"/>
              <a:gd name="connsiteX0" fmla="*/ 2266681 w 2266681"/>
              <a:gd name="connsiteY0" fmla="*/ 258304 h 262414"/>
              <a:gd name="connsiteX1" fmla="*/ 0 w 2266681"/>
              <a:gd name="connsiteY1" fmla="*/ 26485 h 262414"/>
              <a:gd name="connsiteX0" fmla="*/ 2266681 w 2266681"/>
              <a:gd name="connsiteY0" fmla="*/ 231819 h 253028"/>
              <a:gd name="connsiteX1" fmla="*/ 0 w 2266681"/>
              <a:gd name="connsiteY1" fmla="*/ 0 h 253028"/>
              <a:gd name="connsiteX0" fmla="*/ 2208726 w 2208726"/>
              <a:gd name="connsiteY0" fmla="*/ 231819 h 253028"/>
              <a:gd name="connsiteX1" fmla="*/ 0 w 2208726"/>
              <a:gd name="connsiteY1" fmla="*/ 0 h 253028"/>
              <a:gd name="connsiteX0" fmla="*/ 2208726 w 2208726"/>
              <a:gd name="connsiteY0" fmla="*/ 231819 h 236820"/>
              <a:gd name="connsiteX1" fmla="*/ 0 w 2208726"/>
              <a:gd name="connsiteY1" fmla="*/ 0 h 236820"/>
              <a:gd name="connsiteX0" fmla="*/ 2188462 w 2188462"/>
              <a:gd name="connsiteY0" fmla="*/ 241950 h 245863"/>
              <a:gd name="connsiteX1" fmla="*/ 0 w 2188462"/>
              <a:gd name="connsiteY1" fmla="*/ 0 h 245863"/>
              <a:gd name="connsiteX0" fmla="*/ 2188462 w 2188462"/>
              <a:gd name="connsiteY0" fmla="*/ 241950 h 241950"/>
              <a:gd name="connsiteX1" fmla="*/ 0 w 2188462"/>
              <a:gd name="connsiteY1" fmla="*/ 0 h 24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8462" h="241950">
                <a:moveTo>
                  <a:pt x="2188462" y="241950"/>
                </a:moveTo>
                <a:cubicBezTo>
                  <a:pt x="1709797" y="237484"/>
                  <a:pt x="105177" y="259725"/>
                  <a:pt x="0" y="0"/>
                </a:cubicBezTo>
              </a:path>
            </a:pathLst>
          </a:custGeom>
          <a:ln w="9525">
            <a:solidFill>
              <a:schemeClr val="tx2"/>
            </a:solidFill>
            <a:prstDash val="dash"/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Freeform 21"/>
          <p:cNvSpPr/>
          <p:nvPr/>
        </p:nvSpPr>
        <p:spPr>
          <a:xfrm>
            <a:off x="5050731" y="5768663"/>
            <a:ext cx="1270371" cy="189278"/>
          </a:xfrm>
          <a:custGeom>
            <a:avLst/>
            <a:gdLst>
              <a:gd name="connsiteX0" fmla="*/ 0 w 167425"/>
              <a:gd name="connsiteY0" fmla="*/ 0 h 392805"/>
              <a:gd name="connsiteX1" fmla="*/ 167425 w 167425"/>
              <a:gd name="connsiteY1" fmla="*/ 392805 h 392805"/>
              <a:gd name="connsiteX2" fmla="*/ 167425 w 167425"/>
              <a:gd name="connsiteY2" fmla="*/ 392805 h 392805"/>
              <a:gd name="connsiteX0" fmla="*/ 0 w 2517820"/>
              <a:gd name="connsiteY0" fmla="*/ 0 h 315532"/>
              <a:gd name="connsiteX1" fmla="*/ 2517820 w 2517820"/>
              <a:gd name="connsiteY1" fmla="*/ 315532 h 315532"/>
              <a:gd name="connsiteX2" fmla="*/ 2517820 w 2517820"/>
              <a:gd name="connsiteY2" fmla="*/ 315532 h 315532"/>
              <a:gd name="connsiteX0" fmla="*/ 547352 w 3068568"/>
              <a:gd name="connsiteY0" fmla="*/ 0 h 322218"/>
              <a:gd name="connsiteX1" fmla="*/ 3065172 w 3068568"/>
              <a:gd name="connsiteY1" fmla="*/ 315532 h 322218"/>
              <a:gd name="connsiteX2" fmla="*/ 0 w 3068568"/>
              <a:gd name="connsiteY2" fmla="*/ 206062 h 322218"/>
              <a:gd name="connsiteX0" fmla="*/ 547352 w 547352"/>
              <a:gd name="connsiteY0" fmla="*/ 0 h 206062"/>
              <a:gd name="connsiteX1" fmla="*/ 0 w 547352"/>
              <a:gd name="connsiteY1" fmla="*/ 206062 h 206062"/>
              <a:gd name="connsiteX0" fmla="*/ 547352 w 547352"/>
              <a:gd name="connsiteY0" fmla="*/ 0 h 206062"/>
              <a:gd name="connsiteX1" fmla="*/ 0 w 547352"/>
              <a:gd name="connsiteY1" fmla="*/ 206062 h 206062"/>
              <a:gd name="connsiteX0" fmla="*/ 547352 w 547352"/>
              <a:gd name="connsiteY0" fmla="*/ 0 h 206062"/>
              <a:gd name="connsiteX1" fmla="*/ 0 w 547352"/>
              <a:gd name="connsiteY1" fmla="*/ 206062 h 206062"/>
              <a:gd name="connsiteX0" fmla="*/ 528034 w 528034"/>
              <a:gd name="connsiteY0" fmla="*/ 0 h 283336"/>
              <a:gd name="connsiteX1" fmla="*/ 0 w 528034"/>
              <a:gd name="connsiteY1" fmla="*/ 283336 h 283336"/>
              <a:gd name="connsiteX0" fmla="*/ 528034 w 528034"/>
              <a:gd name="connsiteY0" fmla="*/ 0 h 283336"/>
              <a:gd name="connsiteX1" fmla="*/ 0 w 528034"/>
              <a:gd name="connsiteY1" fmla="*/ 283336 h 283336"/>
              <a:gd name="connsiteX0" fmla="*/ 91445 w 352411"/>
              <a:gd name="connsiteY0" fmla="*/ 576223 h 578583"/>
              <a:gd name="connsiteX1" fmla="*/ 336143 w 352411"/>
              <a:gd name="connsiteY1" fmla="*/ 15993 h 578583"/>
              <a:gd name="connsiteX0" fmla="*/ 1332964 w 1332964"/>
              <a:gd name="connsiteY0" fmla="*/ 295040 h 298820"/>
              <a:gd name="connsiteX1" fmla="*/ 0 w 1332964"/>
              <a:gd name="connsiteY1" fmla="*/ 24585 h 298820"/>
              <a:gd name="connsiteX0" fmla="*/ 1332964 w 1332964"/>
              <a:gd name="connsiteY0" fmla="*/ 270455 h 284997"/>
              <a:gd name="connsiteX1" fmla="*/ 0 w 1332964"/>
              <a:gd name="connsiteY1" fmla="*/ 0 h 284997"/>
              <a:gd name="connsiteX0" fmla="*/ 1332964 w 1332964"/>
              <a:gd name="connsiteY0" fmla="*/ 270455 h 273889"/>
              <a:gd name="connsiteX1" fmla="*/ 0 w 1332964"/>
              <a:gd name="connsiteY1" fmla="*/ 0 h 273889"/>
              <a:gd name="connsiteX0" fmla="*/ 1281449 w 1281449"/>
              <a:gd name="connsiteY0" fmla="*/ 309092 h 311333"/>
              <a:gd name="connsiteX1" fmla="*/ 0 w 1281449"/>
              <a:gd name="connsiteY1" fmla="*/ 0 h 311333"/>
              <a:gd name="connsiteX0" fmla="*/ 1255691 w 1255691"/>
              <a:gd name="connsiteY0" fmla="*/ 360607 h 362106"/>
              <a:gd name="connsiteX1" fmla="*/ 0 w 1255691"/>
              <a:gd name="connsiteY1" fmla="*/ 0 h 362106"/>
              <a:gd name="connsiteX0" fmla="*/ 1255691 w 1255691"/>
              <a:gd name="connsiteY0" fmla="*/ 360607 h 362046"/>
              <a:gd name="connsiteX1" fmla="*/ 0 w 1255691"/>
              <a:gd name="connsiteY1" fmla="*/ 0 h 362046"/>
              <a:gd name="connsiteX0" fmla="*/ 1300767 w 1300767"/>
              <a:gd name="connsiteY0" fmla="*/ 180303 h 194613"/>
              <a:gd name="connsiteX1" fmla="*/ 0 w 1300767"/>
              <a:gd name="connsiteY1" fmla="*/ 0 h 194613"/>
              <a:gd name="connsiteX0" fmla="*/ 1300767 w 1300767"/>
              <a:gd name="connsiteY0" fmla="*/ 180303 h 188889"/>
              <a:gd name="connsiteX1" fmla="*/ 0 w 1300767"/>
              <a:gd name="connsiteY1" fmla="*/ 0 h 188889"/>
              <a:gd name="connsiteX0" fmla="*/ 1270371 w 1270371"/>
              <a:gd name="connsiteY0" fmla="*/ 177771 h 187028"/>
              <a:gd name="connsiteX1" fmla="*/ 0 w 1270371"/>
              <a:gd name="connsiteY1" fmla="*/ 0 h 187028"/>
              <a:gd name="connsiteX0" fmla="*/ 1270371 w 1270371"/>
              <a:gd name="connsiteY0" fmla="*/ 177771 h 189278"/>
              <a:gd name="connsiteX1" fmla="*/ 0 w 1270371"/>
              <a:gd name="connsiteY1" fmla="*/ 0 h 18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371" h="189278">
                <a:moveTo>
                  <a:pt x="1270371" y="177771"/>
                </a:moveTo>
                <a:cubicBezTo>
                  <a:pt x="841847" y="187129"/>
                  <a:pt x="130935" y="240407"/>
                  <a:pt x="0" y="0"/>
                </a:cubicBezTo>
              </a:path>
            </a:pathLst>
          </a:custGeom>
          <a:ln w="9525">
            <a:solidFill>
              <a:schemeClr val="tx2"/>
            </a:solidFill>
            <a:prstDash val="dash"/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/>
        </p:nvSpPr>
        <p:spPr>
          <a:xfrm>
            <a:off x="6018859" y="5599092"/>
            <a:ext cx="305615" cy="274890"/>
          </a:xfrm>
          <a:custGeom>
            <a:avLst/>
            <a:gdLst>
              <a:gd name="connsiteX0" fmla="*/ 0 w 167425"/>
              <a:gd name="connsiteY0" fmla="*/ 0 h 392805"/>
              <a:gd name="connsiteX1" fmla="*/ 167425 w 167425"/>
              <a:gd name="connsiteY1" fmla="*/ 392805 h 392805"/>
              <a:gd name="connsiteX2" fmla="*/ 167425 w 167425"/>
              <a:gd name="connsiteY2" fmla="*/ 392805 h 392805"/>
              <a:gd name="connsiteX0" fmla="*/ 0 w 2517820"/>
              <a:gd name="connsiteY0" fmla="*/ 0 h 315532"/>
              <a:gd name="connsiteX1" fmla="*/ 2517820 w 2517820"/>
              <a:gd name="connsiteY1" fmla="*/ 315532 h 315532"/>
              <a:gd name="connsiteX2" fmla="*/ 2517820 w 2517820"/>
              <a:gd name="connsiteY2" fmla="*/ 315532 h 315532"/>
              <a:gd name="connsiteX0" fmla="*/ 547352 w 3068568"/>
              <a:gd name="connsiteY0" fmla="*/ 0 h 322218"/>
              <a:gd name="connsiteX1" fmla="*/ 3065172 w 3068568"/>
              <a:gd name="connsiteY1" fmla="*/ 315532 h 322218"/>
              <a:gd name="connsiteX2" fmla="*/ 0 w 3068568"/>
              <a:gd name="connsiteY2" fmla="*/ 206062 h 322218"/>
              <a:gd name="connsiteX0" fmla="*/ 547352 w 547352"/>
              <a:gd name="connsiteY0" fmla="*/ 0 h 206062"/>
              <a:gd name="connsiteX1" fmla="*/ 0 w 547352"/>
              <a:gd name="connsiteY1" fmla="*/ 206062 h 206062"/>
              <a:gd name="connsiteX0" fmla="*/ 547352 w 547352"/>
              <a:gd name="connsiteY0" fmla="*/ 0 h 206062"/>
              <a:gd name="connsiteX1" fmla="*/ 0 w 547352"/>
              <a:gd name="connsiteY1" fmla="*/ 206062 h 206062"/>
              <a:gd name="connsiteX0" fmla="*/ 547352 w 547352"/>
              <a:gd name="connsiteY0" fmla="*/ 0 h 206062"/>
              <a:gd name="connsiteX1" fmla="*/ 0 w 547352"/>
              <a:gd name="connsiteY1" fmla="*/ 206062 h 206062"/>
              <a:gd name="connsiteX0" fmla="*/ 528034 w 528034"/>
              <a:gd name="connsiteY0" fmla="*/ 0 h 283336"/>
              <a:gd name="connsiteX1" fmla="*/ 0 w 528034"/>
              <a:gd name="connsiteY1" fmla="*/ 283336 h 283336"/>
              <a:gd name="connsiteX0" fmla="*/ 528034 w 528034"/>
              <a:gd name="connsiteY0" fmla="*/ 0 h 283336"/>
              <a:gd name="connsiteX1" fmla="*/ 0 w 528034"/>
              <a:gd name="connsiteY1" fmla="*/ 283336 h 283336"/>
              <a:gd name="connsiteX0" fmla="*/ 90188 w 363769"/>
              <a:gd name="connsiteY0" fmla="*/ 258304 h 262414"/>
              <a:gd name="connsiteX1" fmla="*/ 347765 w 363769"/>
              <a:gd name="connsiteY1" fmla="*/ 26485 h 262414"/>
              <a:gd name="connsiteX0" fmla="*/ 328412 w 328412"/>
              <a:gd name="connsiteY0" fmla="*/ 325851 h 329394"/>
              <a:gd name="connsiteX1" fmla="*/ 0 w 328412"/>
              <a:gd name="connsiteY1" fmla="*/ 23198 h 329394"/>
              <a:gd name="connsiteX0" fmla="*/ 328412 w 328412"/>
              <a:gd name="connsiteY0" fmla="*/ 302653 h 310061"/>
              <a:gd name="connsiteX1" fmla="*/ 0 w 328412"/>
              <a:gd name="connsiteY1" fmla="*/ 0 h 310061"/>
              <a:gd name="connsiteX0" fmla="*/ 328412 w 328412"/>
              <a:gd name="connsiteY0" fmla="*/ 302653 h 302735"/>
              <a:gd name="connsiteX1" fmla="*/ 0 w 328412"/>
              <a:gd name="connsiteY1" fmla="*/ 0 h 302735"/>
              <a:gd name="connsiteX0" fmla="*/ 305615 w 305615"/>
              <a:gd name="connsiteY0" fmla="*/ 274791 h 274890"/>
              <a:gd name="connsiteX1" fmla="*/ 0 w 305615"/>
              <a:gd name="connsiteY1" fmla="*/ 0 h 27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5615" h="274890">
                <a:moveTo>
                  <a:pt x="305615" y="274791"/>
                </a:moveTo>
                <a:cubicBezTo>
                  <a:pt x="65209" y="279083"/>
                  <a:pt x="40783" y="143814"/>
                  <a:pt x="0" y="0"/>
                </a:cubicBezTo>
              </a:path>
            </a:pathLst>
          </a:custGeom>
          <a:ln w="9525">
            <a:solidFill>
              <a:schemeClr val="tx2"/>
            </a:solidFill>
            <a:prstDash val="dash"/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714491" y="4304438"/>
            <a:ext cx="2200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Цвят на времевата текстура (разрез)</a:t>
            </a:r>
            <a:endParaRPr lang="bg-BG" sz="16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14600" y="4609746"/>
            <a:ext cx="0" cy="22242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514600" y="4953000"/>
            <a:ext cx="0" cy="222422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Решение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Идея</a:t>
            </a:r>
            <a:endParaRPr lang="en-US" dirty="0" smtClean="0"/>
          </a:p>
          <a:p>
            <a:pPr lvl="1"/>
            <a:r>
              <a:rPr lang="bg-BG" dirty="0" smtClean="0"/>
              <a:t>Две текстури – дневна и нощна</a:t>
            </a:r>
          </a:p>
          <a:p>
            <a:pPr lvl="1"/>
            <a:r>
              <a:rPr lang="bg-BG" dirty="0" smtClean="0"/>
              <a:t>Земята се „разрязва“ с равнина през нейния център и с нормален вектор към Слънцето</a:t>
            </a:r>
          </a:p>
          <a:p>
            <a:pPr lvl="1"/>
            <a:r>
              <a:rPr lang="bg-BG" dirty="0" smtClean="0"/>
              <a:t>Разстоянието от фрагмент до равнината:</a:t>
            </a:r>
          </a:p>
          <a:p>
            <a:pPr marL="909638" lvl="2"/>
            <a:r>
              <a:rPr lang="bg-BG" dirty="0" smtClean="0"/>
              <a:t>&gt;0 откъм страната на Слънцето</a:t>
            </a:r>
          </a:p>
          <a:p>
            <a:pPr marL="909638" lvl="2"/>
            <a:r>
              <a:rPr lang="bg-BG" dirty="0" smtClean="0"/>
              <a:t>&lt;0 откъм нощната страна</a:t>
            </a:r>
          </a:p>
          <a:p>
            <a:pPr lvl="1"/>
            <a:r>
              <a:rPr lang="bg-BG" dirty="0" smtClean="0"/>
              <a:t>Избираме диапазон около 0-та</a:t>
            </a:r>
            <a:r>
              <a:rPr lang="en-US" dirty="0" smtClean="0"/>
              <a:t>, </a:t>
            </a:r>
            <a:r>
              <a:rPr lang="bg-BG" dirty="0" smtClean="0"/>
              <a:t>изрязваме го до 0..1 и го използваме като коефициент на линейна комбинация от дневната и нощната текстура на Земята</a:t>
            </a:r>
          </a:p>
        </p:txBody>
      </p:sp>
    </p:spTree>
    <p:extLst>
      <p:ext uri="{BB962C8B-B14F-4D97-AF65-F5344CB8AC3E}">
        <p14:creationId xmlns:p14="http://schemas.microsoft.com/office/powerpoint/2010/main" val="4079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47800" y="61354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Earth’s city lights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Imhoff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Elvidge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Mayhew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R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Simmon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лиценз</a:t>
            </a:r>
            <a:r>
              <a:rPr lang="bg-BG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Public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Domain, http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://visibleearth.nasa.gov/view.php?id=55167</a:t>
            </a:r>
            <a:endParaRPr lang="bg-B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pic>
        <p:nvPicPr>
          <p:cNvPr id="1026" name="Picture 2" descr="D:\Pavel\Courses\MATERIALS\Course.WebGL 2015-16\Exercises\WebGL-Exercise-10. Textures\Solutions\Solution 6 - Day and night\EarthNigh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048000"/>
            <a:ext cx="50673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avel\Courses\MATERIALS\Course.WebGL 2015-16\Exercises\WebGL-Exercise-10. Textures\Solutions\Solution 6 - Day and night\EarthDa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81000"/>
            <a:ext cx="50673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Изследователски задачи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425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Случайност</a:t>
            </a:r>
            <a:endParaRPr lang="en-US" dirty="0" smtClean="0"/>
          </a:p>
          <a:p>
            <a:pPr lvl="1"/>
            <a:r>
              <a:rPr lang="bg-BG" dirty="0" smtClean="0"/>
              <a:t>Във функцията </a:t>
            </a:r>
            <a:r>
              <a:rPr lang="en-GB" b="1" dirty="0" err="1" smtClean="0"/>
              <a:t>randomBingoTexture</a:t>
            </a:r>
            <a:r>
              <a:rPr lang="en-US" dirty="0" smtClean="0"/>
              <a:t> </a:t>
            </a:r>
            <a:r>
              <a:rPr lang="bg-BG" dirty="0" smtClean="0"/>
              <a:t>цветовете са в свойството </a:t>
            </a:r>
            <a:r>
              <a:rPr lang="en-GB" b="1" dirty="0" err="1" smtClean="0"/>
              <a:t>fillStyle</a:t>
            </a:r>
            <a:endParaRPr lang="bg-BG" b="1" dirty="0" smtClean="0"/>
          </a:p>
          <a:p>
            <a:pPr lvl="1"/>
            <a:endParaRPr lang="bg-BG" dirty="0" smtClean="0"/>
          </a:p>
          <a:p>
            <a:r>
              <a:rPr lang="bg-BG" dirty="0" smtClean="0"/>
              <a:t>Текстура</a:t>
            </a:r>
          </a:p>
          <a:p>
            <a:pPr lvl="1"/>
            <a:r>
              <a:rPr lang="bg-BG" dirty="0" smtClean="0"/>
              <a:t>С </a:t>
            </a:r>
            <a:r>
              <a:rPr lang="en-GB" b="1" dirty="0" smtClean="0"/>
              <a:t>texImage2D</a:t>
            </a:r>
            <a:r>
              <a:rPr lang="bg-BG" dirty="0" smtClean="0"/>
              <a:t> се извличат данни за текстура както от елемент от тип </a:t>
            </a:r>
            <a:r>
              <a:rPr lang="en-US" b="1" dirty="0" smtClean="0"/>
              <a:t>&lt;image&gt;</a:t>
            </a:r>
            <a:r>
              <a:rPr lang="en-US" dirty="0" smtClean="0"/>
              <a:t>,</a:t>
            </a:r>
            <a:r>
              <a:rPr lang="bg-BG" dirty="0" smtClean="0"/>
              <a:t> така и от </a:t>
            </a:r>
            <a:r>
              <a:rPr lang="en-US" b="1" dirty="0" smtClean="0"/>
              <a:t>&lt;canvas&gt;</a:t>
            </a:r>
            <a:endParaRPr lang="bg-BG" b="1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2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Видео текстура</a:t>
            </a:r>
          </a:p>
          <a:p>
            <a:pPr lvl="1"/>
            <a:r>
              <a:rPr lang="bg-BG" dirty="0" smtClean="0"/>
              <a:t>Видеото се зарежда в </a:t>
            </a:r>
            <a:r>
              <a:rPr lang="en-US" dirty="0" smtClean="0"/>
              <a:t>HTML </a:t>
            </a:r>
            <a:r>
              <a:rPr lang="bg-BG" dirty="0" smtClean="0"/>
              <a:t>елемент </a:t>
            </a:r>
            <a:r>
              <a:rPr lang="en-US" b="1" dirty="0" smtClean="0"/>
              <a:t>&lt;video&gt;</a:t>
            </a:r>
          </a:p>
          <a:p>
            <a:pPr lvl="1"/>
            <a:r>
              <a:rPr lang="bg-BG" dirty="0" smtClean="0"/>
              <a:t>С </a:t>
            </a:r>
            <a:r>
              <a:rPr lang="en-GB" b="1" dirty="0" smtClean="0"/>
              <a:t>texImage2D</a:t>
            </a:r>
            <a:r>
              <a:rPr lang="bg-BG" b="1" dirty="0" smtClean="0"/>
              <a:t> </a:t>
            </a:r>
            <a:r>
              <a:rPr lang="bg-BG" dirty="0" smtClean="0"/>
              <a:t>се извличат данни за текстура от текущия кадър на видеото</a:t>
            </a:r>
          </a:p>
          <a:p>
            <a:pPr lvl="1"/>
            <a:r>
              <a:rPr lang="bg-BG" dirty="0" smtClean="0"/>
              <a:t>За динамичност текстурата се актуализира на всеки цикъл от </a:t>
            </a:r>
            <a:r>
              <a:rPr lang="bg-BG" dirty="0" smtClean="0"/>
              <a:t>анимацията</a:t>
            </a:r>
            <a:endParaRPr lang="en-US" dirty="0" smtClean="0"/>
          </a:p>
          <a:p>
            <a:r>
              <a:rPr lang="bg-BG" dirty="0" smtClean="0"/>
              <a:t>Особеност</a:t>
            </a:r>
          </a:p>
          <a:p>
            <a:pPr lvl="1"/>
            <a:r>
              <a:rPr lang="bg-BG" dirty="0" smtClean="0"/>
              <a:t>В някои браузери </a:t>
            </a:r>
            <a:r>
              <a:rPr lang="en-GB" b="1" dirty="0" err="1" smtClean="0"/>
              <a:t>oncanplay</a:t>
            </a:r>
            <a:r>
              <a:rPr lang="bg-BG" dirty="0" smtClean="0"/>
              <a:t> и </a:t>
            </a:r>
            <a:r>
              <a:rPr lang="en-GB" b="1" dirty="0" err="1" smtClean="0"/>
              <a:t>oncanplaythrough</a:t>
            </a:r>
            <a:r>
              <a:rPr lang="bg-BG" dirty="0" smtClean="0"/>
              <a:t> се активират едва след зареждане на цялото видео – ако не искаме това, можем да спестим проверката дали видеото е заредено (на цената на няколко съобщения за грешки)</a:t>
            </a:r>
            <a:endParaRPr lang="bg-BG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94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Нормални вектори</a:t>
            </a:r>
          </a:p>
          <a:p>
            <a:pPr lvl="1"/>
            <a:r>
              <a:rPr lang="bg-BG" dirty="0" smtClean="0"/>
              <a:t>Картата на нормалните вектори кодира вектор чрез цвят</a:t>
            </a:r>
          </a:p>
          <a:p>
            <a:pPr lvl="1"/>
            <a:r>
              <a:rPr lang="bg-BG" dirty="0" smtClean="0"/>
              <a:t>Цветът е 0..1, векторът е -1..1, т.е. </a:t>
            </a:r>
            <a:r>
              <a:rPr lang="en-US" b="1" dirty="0" smtClean="0"/>
              <a:t>xyz</a:t>
            </a:r>
            <a:r>
              <a:rPr lang="bg-BG" b="1" dirty="0" smtClean="0"/>
              <a:t> </a:t>
            </a:r>
            <a:r>
              <a:rPr lang="en-US" dirty="0" smtClean="0"/>
              <a:t>=</a:t>
            </a:r>
            <a:r>
              <a:rPr lang="bg-BG" dirty="0" smtClean="0"/>
              <a:t> </a:t>
            </a:r>
            <a:r>
              <a:rPr lang="en-US" dirty="0" smtClean="0"/>
              <a:t>2</a:t>
            </a:r>
            <a:r>
              <a:rPr lang="en-US" b="1" dirty="0" smtClean="0"/>
              <a:t>rgb</a:t>
            </a:r>
            <a:r>
              <a:rPr lang="en-US" dirty="0" smtClean="0"/>
              <a:t>-1</a:t>
            </a:r>
            <a:endParaRPr lang="bg-BG" dirty="0" smtClean="0"/>
          </a:p>
          <a:p>
            <a:pPr lvl="1"/>
            <a:endParaRPr lang="en-US" dirty="0" smtClean="0"/>
          </a:p>
          <a:p>
            <a:r>
              <a:rPr lang="bg-BG" dirty="0" smtClean="0"/>
              <a:t>Важно за </a:t>
            </a:r>
            <a:r>
              <a:rPr lang="bg-BG" dirty="0" err="1" smtClean="0"/>
              <a:t>нормалите</a:t>
            </a:r>
            <a:endParaRPr lang="en-US" dirty="0" smtClean="0"/>
          </a:p>
          <a:p>
            <a:pPr lvl="1"/>
            <a:r>
              <a:rPr lang="bg-BG" dirty="0" smtClean="0"/>
              <a:t>Ориентирани </a:t>
            </a:r>
            <a:r>
              <a:rPr lang="bg-BG" smtClean="0"/>
              <a:t>са така, че </a:t>
            </a:r>
            <a:r>
              <a:rPr lang="en-US" b="1" dirty="0" smtClean="0"/>
              <a:t>z</a:t>
            </a:r>
            <a:r>
              <a:rPr lang="bg-BG" dirty="0" smtClean="0"/>
              <a:t> сочи по оста </a:t>
            </a:r>
            <a:r>
              <a:rPr lang="en-US" b="1" dirty="0" smtClean="0"/>
              <a:t>Z</a:t>
            </a:r>
            <a:endParaRPr lang="bg-BG" b="1" dirty="0" smtClean="0"/>
          </a:p>
          <a:p>
            <a:pPr lvl="1"/>
            <a:r>
              <a:rPr lang="bg-BG" dirty="0" smtClean="0"/>
              <a:t>За всяка стена ги обръщаме в съответната посока</a:t>
            </a:r>
          </a:p>
          <a:p>
            <a:pPr lvl="1"/>
            <a:endParaRPr lang="bg-BG" dirty="0"/>
          </a:p>
          <a:p>
            <a:r>
              <a:rPr lang="bg-BG" dirty="0" smtClean="0"/>
              <a:t>Карта на сенките</a:t>
            </a:r>
          </a:p>
          <a:p>
            <a:pPr lvl="1"/>
            <a:r>
              <a:rPr lang="bg-BG" dirty="0" smtClean="0"/>
              <a:t>Ползваме я като </a:t>
            </a:r>
            <a:r>
              <a:rPr lang="bg-BG" dirty="0" err="1" smtClean="0"/>
              <a:t>затъмнител</a:t>
            </a:r>
            <a:r>
              <a:rPr lang="bg-BG" dirty="0" smtClean="0"/>
              <a:t> (умножаваме цвета по нея)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57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Текстури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Сграда</a:t>
            </a:r>
            <a:endParaRPr lang="en-US" dirty="0"/>
          </a:p>
          <a:p>
            <a:pPr lvl="1"/>
            <a:r>
              <a:rPr lang="bg-BG" dirty="0" smtClean="0"/>
              <a:t>Добавя се функционалност за текстури към </a:t>
            </a:r>
            <a:r>
              <a:rPr lang="en-US" dirty="0" smtClean="0"/>
              <a:t>Cuboid</a:t>
            </a:r>
          </a:p>
          <a:p>
            <a:pPr lvl="1"/>
            <a:r>
              <a:rPr lang="bg-BG" dirty="0" smtClean="0"/>
              <a:t>Може да се подготвят няколко различни текстури за прозорец (или секция от прозорци)</a:t>
            </a:r>
          </a:p>
          <a:p>
            <a:pPr lvl="1"/>
            <a:r>
              <a:rPr lang="bg-BG" dirty="0" smtClean="0"/>
              <a:t>Размерите е добре да са степени на двойката</a:t>
            </a:r>
          </a:p>
          <a:p>
            <a:pPr lvl="1"/>
            <a:r>
              <a:rPr lang="bg-BG" dirty="0" smtClean="0"/>
              <a:t>Мащабът на текстурата е случаен, за да не станат прекалено еднакви сградите</a:t>
            </a:r>
          </a:p>
        </p:txBody>
      </p:sp>
      <p:pic>
        <p:nvPicPr>
          <p:cNvPr id="1026" name="Picture 2" descr="D:\Pavel\Courses\MATERIALS\Course.WebGL 2015-16\Exercises\WebGL-Exercise-10. Textures\Solutions\Solution 1 - Night city\window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43400"/>
            <a:ext cx="16256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avel\Courses\MATERIALS\Course.WebGL 2015-16\Exercises\WebGL-Exercise-10. Textures\Solutions\Solution 1 - Night city\window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43400"/>
            <a:ext cx="16256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Pavel\Courses\MATERIALS\Course.WebGL 2015-16\Exercises\WebGL-Exercise-10. Textures\Solutions\Solution 1 - Night city\window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4343400"/>
            <a:ext cx="16256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47800" y="61354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Office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Office building at night</a:t>
            </a:r>
            <a:endParaRPr lang="bg-BG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Автор: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geralt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, лиценз</a:t>
            </a:r>
            <a:r>
              <a:rPr lang="bg-BG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CC0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Public Domain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pixabay.com/en/office-office-building-night-96107/</a:t>
            </a:r>
            <a:endParaRPr lang="bg-BG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7800" y="61354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Big Dipper</a:t>
            </a:r>
            <a:endParaRPr lang="bg-BG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Автор: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D. Pettit,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NASA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, лиценз</a:t>
            </a:r>
            <a:r>
              <a:rPr lang="bg-BG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Public Domain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https://commons.wikimedia.org/wiki/File:BigdipISS.jpg</a:t>
            </a:r>
            <a:endParaRPr lang="bg-B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Звезди</a:t>
            </a:r>
            <a:endParaRPr lang="en-US" dirty="0"/>
          </a:p>
          <a:p>
            <a:pPr lvl="1"/>
            <a:r>
              <a:rPr lang="bg-BG" dirty="0" smtClean="0"/>
              <a:t>Звездите са също текстура</a:t>
            </a:r>
          </a:p>
          <a:p>
            <a:pPr lvl="1"/>
            <a:r>
              <a:rPr lang="bg-BG" dirty="0" smtClean="0"/>
              <a:t>Използва се като 2</a:t>
            </a:r>
            <a:r>
              <a:rPr lang="en-US" dirty="0" smtClean="0"/>
              <a:t>D</a:t>
            </a:r>
            <a:r>
              <a:rPr lang="bg-BG" dirty="0" smtClean="0"/>
              <a:t> текстура наложена върху сфера</a:t>
            </a:r>
            <a:endParaRPr lang="en-US" dirty="0" smtClean="0"/>
          </a:p>
          <a:p>
            <a:pPr lvl="1"/>
            <a:r>
              <a:rPr lang="bg-BG" dirty="0" smtClean="0"/>
              <a:t>Осветяването на звездите и на града е различно, затова преди тяхното рисуване се настройват цветовете </a:t>
            </a:r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pic>
        <p:nvPicPr>
          <p:cNvPr id="2050" name="Picture 2" descr="D:\Pavel\Courses\MATERIALS\Course.WebGL 2015-16\Exercises\WebGL-Exercise-10. Textures\Solutions\Solution 1 - Night city\800px-BigdipIS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41" t="4615" r="7742" b="20421"/>
          <a:stretch/>
        </p:blipFill>
        <p:spPr bwMode="auto">
          <a:xfrm>
            <a:off x="1820249" y="2826561"/>
            <a:ext cx="5494951" cy="258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5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Сграда</a:t>
            </a:r>
            <a:endParaRPr lang="en-US" dirty="0"/>
          </a:p>
          <a:p>
            <a:pPr lvl="1"/>
            <a:r>
              <a:rPr lang="bg-BG" dirty="0" smtClean="0"/>
              <a:t>Разделя се на три части</a:t>
            </a:r>
          </a:p>
          <a:p>
            <a:pPr lvl="1"/>
            <a:r>
              <a:rPr lang="bg-BG" dirty="0" smtClean="0"/>
              <a:t>Долната и горната са само с прозорци</a:t>
            </a:r>
          </a:p>
          <a:p>
            <a:pPr lvl="1"/>
            <a:r>
              <a:rPr lang="bg-BG" dirty="0" smtClean="0"/>
              <a:t>Средната е с </a:t>
            </a:r>
            <a:r>
              <a:rPr lang="en-US" dirty="0" smtClean="0"/>
              <a:t>LED </a:t>
            </a:r>
            <a:r>
              <a:rPr lang="bg-BG" dirty="0" smtClean="0"/>
              <a:t>екрана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0" y="6067426"/>
            <a:ext cx="2286000" cy="285750"/>
            <a:chOff x="2743200" y="5334000"/>
            <a:chExt cx="6502400" cy="812800"/>
          </a:xfrm>
        </p:grpSpPr>
        <p:pic>
          <p:nvPicPr>
            <p:cNvPr id="1026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572000" y="6067426"/>
            <a:ext cx="2286000" cy="285750"/>
            <a:chOff x="2743200" y="5334000"/>
            <a:chExt cx="6502400" cy="812800"/>
          </a:xfrm>
        </p:grpSpPr>
        <p:pic>
          <p:nvPicPr>
            <p:cNvPr id="13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2286000" y="5781676"/>
            <a:ext cx="4572000" cy="295275"/>
            <a:chOff x="2057400" y="5324475"/>
            <a:chExt cx="4572000" cy="295275"/>
          </a:xfrm>
        </p:grpSpPr>
        <p:grpSp>
          <p:nvGrpSpPr>
            <p:cNvPr id="19" name="Group 18"/>
            <p:cNvGrpSpPr/>
            <p:nvPr/>
          </p:nvGrpSpPr>
          <p:grpSpPr>
            <a:xfrm>
              <a:off x="2057400" y="5334000"/>
              <a:ext cx="2286000" cy="285750"/>
              <a:chOff x="2743200" y="5334000"/>
              <a:chExt cx="6502400" cy="812800"/>
            </a:xfrm>
          </p:grpSpPr>
          <p:pic>
            <p:nvPicPr>
              <p:cNvPr id="25" name="Picture 2" descr="D:\Pavel\Courses\MATERIALS\Course.WebGL 2015-16\Exercises\WebGL-Exercise-10. Textures\Solutions\Solution 1 - Night city\window1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3200" y="5334000"/>
                <a:ext cx="1625600" cy="81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D:\Pavel\Courses\MATERIALS\Course.WebGL 2015-16\Exercises\WebGL-Exercise-10. Textures\Solutions\Solution 1 - Night city\window1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8800" y="5334000"/>
                <a:ext cx="1625600" cy="81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D:\Pavel\Courses\MATERIALS\Course.WebGL 2015-16\Exercises\WebGL-Exercise-10. Textures\Solutions\Solution 1 - Night city\window1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4400" y="5334000"/>
                <a:ext cx="1625600" cy="81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D:\Pavel\Courses\MATERIALS\Course.WebGL 2015-16\Exercises\WebGL-Exercise-10. Textures\Solutions\Solution 1 - Night city\window1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0" y="5334000"/>
                <a:ext cx="1625600" cy="81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4343400" y="5324475"/>
              <a:ext cx="2286000" cy="285750"/>
              <a:chOff x="2743200" y="5334000"/>
              <a:chExt cx="6502400" cy="812800"/>
            </a:xfrm>
          </p:grpSpPr>
          <p:pic>
            <p:nvPicPr>
              <p:cNvPr id="21" name="Picture 2" descr="D:\Pavel\Courses\MATERIALS\Course.WebGL 2015-16\Exercises\WebGL-Exercise-10. Textures\Solutions\Solution 1 - Night city\window1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3200" y="5334000"/>
                <a:ext cx="1625600" cy="81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D:\Pavel\Courses\MATERIALS\Course.WebGL 2015-16\Exercises\WebGL-Exercise-10. Textures\Solutions\Solution 1 - Night city\window1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8800" y="5334000"/>
                <a:ext cx="1625600" cy="81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D:\Pavel\Courses\MATERIALS\Course.WebGL 2015-16\Exercises\WebGL-Exercise-10. Textures\Solutions\Solution 1 - Night city\window1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4400" y="5334000"/>
                <a:ext cx="1625600" cy="81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D:\Pavel\Courses\MATERIALS\Course.WebGL 2015-16\Exercises\WebGL-Exercise-10. Textures\Solutions\Solution 1 - Night city\window1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0" y="5334000"/>
                <a:ext cx="1625600" cy="81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Group 29"/>
          <p:cNvGrpSpPr/>
          <p:nvPr/>
        </p:nvGrpSpPr>
        <p:grpSpPr>
          <a:xfrm>
            <a:off x="2286000" y="5519738"/>
            <a:ext cx="2286000" cy="285750"/>
            <a:chOff x="2743200" y="5334000"/>
            <a:chExt cx="6502400" cy="812800"/>
          </a:xfrm>
        </p:grpSpPr>
        <p:pic>
          <p:nvPicPr>
            <p:cNvPr id="36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4572000" y="5519738"/>
            <a:ext cx="2286000" cy="285750"/>
            <a:chOff x="2743200" y="5334000"/>
            <a:chExt cx="6502400" cy="812800"/>
          </a:xfrm>
        </p:grpSpPr>
        <p:pic>
          <p:nvPicPr>
            <p:cNvPr id="32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2286000" y="4686300"/>
            <a:ext cx="2286000" cy="285750"/>
            <a:chOff x="2743200" y="5334000"/>
            <a:chExt cx="6502400" cy="812800"/>
          </a:xfrm>
        </p:grpSpPr>
        <p:pic>
          <p:nvPicPr>
            <p:cNvPr id="69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/>
          <p:cNvGrpSpPr/>
          <p:nvPr/>
        </p:nvGrpSpPr>
        <p:grpSpPr>
          <a:xfrm>
            <a:off x="4572000" y="4686300"/>
            <a:ext cx="2286000" cy="285750"/>
            <a:chOff x="2743200" y="5334000"/>
            <a:chExt cx="6502400" cy="812800"/>
          </a:xfrm>
        </p:grpSpPr>
        <p:pic>
          <p:nvPicPr>
            <p:cNvPr id="65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/>
          <p:cNvGrpSpPr/>
          <p:nvPr/>
        </p:nvGrpSpPr>
        <p:grpSpPr>
          <a:xfrm>
            <a:off x="2286000" y="4400550"/>
            <a:ext cx="2286000" cy="285750"/>
            <a:chOff x="2743200" y="5334000"/>
            <a:chExt cx="6502400" cy="812800"/>
          </a:xfrm>
        </p:grpSpPr>
        <p:pic>
          <p:nvPicPr>
            <p:cNvPr id="80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4572000" y="4400550"/>
            <a:ext cx="2286000" cy="285750"/>
            <a:chOff x="2743200" y="5334000"/>
            <a:chExt cx="6502400" cy="812800"/>
          </a:xfrm>
        </p:grpSpPr>
        <p:pic>
          <p:nvPicPr>
            <p:cNvPr id="76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286000" y="4114800"/>
            <a:ext cx="2286000" cy="285750"/>
            <a:chOff x="2743200" y="5334000"/>
            <a:chExt cx="6502400" cy="812800"/>
          </a:xfrm>
        </p:grpSpPr>
        <p:pic>
          <p:nvPicPr>
            <p:cNvPr id="91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4572000" y="4114800"/>
            <a:ext cx="2286000" cy="285750"/>
            <a:chOff x="2743200" y="5334000"/>
            <a:chExt cx="6502400" cy="812800"/>
          </a:xfrm>
        </p:grpSpPr>
        <p:pic>
          <p:nvPicPr>
            <p:cNvPr id="87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up 94"/>
          <p:cNvGrpSpPr/>
          <p:nvPr/>
        </p:nvGrpSpPr>
        <p:grpSpPr>
          <a:xfrm>
            <a:off x="2286000" y="3829050"/>
            <a:ext cx="2286000" cy="285750"/>
            <a:chOff x="2743200" y="5334000"/>
            <a:chExt cx="6502400" cy="812800"/>
          </a:xfrm>
        </p:grpSpPr>
        <p:pic>
          <p:nvPicPr>
            <p:cNvPr id="96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/>
          <p:cNvGrpSpPr/>
          <p:nvPr/>
        </p:nvGrpSpPr>
        <p:grpSpPr>
          <a:xfrm>
            <a:off x="4572000" y="3829050"/>
            <a:ext cx="2286000" cy="285750"/>
            <a:chOff x="2743200" y="5334000"/>
            <a:chExt cx="6502400" cy="812800"/>
          </a:xfrm>
        </p:grpSpPr>
        <p:pic>
          <p:nvPicPr>
            <p:cNvPr id="101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/>
          <p:cNvGrpSpPr/>
          <p:nvPr/>
        </p:nvGrpSpPr>
        <p:grpSpPr>
          <a:xfrm>
            <a:off x="2286000" y="3543300"/>
            <a:ext cx="2286000" cy="285750"/>
            <a:chOff x="2743200" y="5334000"/>
            <a:chExt cx="6502400" cy="812800"/>
          </a:xfrm>
        </p:grpSpPr>
        <p:pic>
          <p:nvPicPr>
            <p:cNvPr id="106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" name="Group 109"/>
          <p:cNvGrpSpPr/>
          <p:nvPr/>
        </p:nvGrpSpPr>
        <p:grpSpPr>
          <a:xfrm>
            <a:off x="4572000" y="3543300"/>
            <a:ext cx="2286000" cy="285750"/>
            <a:chOff x="2743200" y="5334000"/>
            <a:chExt cx="6502400" cy="812800"/>
          </a:xfrm>
        </p:grpSpPr>
        <p:pic>
          <p:nvPicPr>
            <p:cNvPr id="111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Group 114"/>
          <p:cNvGrpSpPr/>
          <p:nvPr/>
        </p:nvGrpSpPr>
        <p:grpSpPr>
          <a:xfrm>
            <a:off x="2286000" y="3257550"/>
            <a:ext cx="2286000" cy="285750"/>
            <a:chOff x="2743200" y="5334000"/>
            <a:chExt cx="6502400" cy="812800"/>
          </a:xfrm>
        </p:grpSpPr>
        <p:pic>
          <p:nvPicPr>
            <p:cNvPr id="116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4572000" y="3257550"/>
            <a:ext cx="2286000" cy="285750"/>
            <a:chOff x="2743200" y="5334000"/>
            <a:chExt cx="6502400" cy="812800"/>
          </a:xfrm>
        </p:grpSpPr>
        <p:pic>
          <p:nvPicPr>
            <p:cNvPr id="121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" descr="D:\Pavel\Courses\MATERIALS\Course.WebGL 2015-16\Exercises\WebGL-Exercise-10. Textures\Solutions\Solution 1 - Night city\window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5334000"/>
              <a:ext cx="16256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2286000" y="4972050"/>
            <a:ext cx="4572000" cy="547688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ight Brace 6"/>
          <p:cNvSpPr/>
          <p:nvPr/>
        </p:nvSpPr>
        <p:spPr>
          <a:xfrm>
            <a:off x="6934200" y="5519738"/>
            <a:ext cx="152400" cy="833438"/>
          </a:xfrm>
          <a:prstGeom prst="rightBrace">
            <a:avLst>
              <a:gd name="adj1" fmla="val 57051"/>
              <a:gd name="adj2" fmla="val 50000"/>
            </a:avLst>
          </a:prstGeom>
          <a:noFill/>
          <a:ln>
            <a:solidFill>
              <a:schemeClr val="tx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ight Brace 126"/>
          <p:cNvSpPr/>
          <p:nvPr/>
        </p:nvSpPr>
        <p:spPr>
          <a:xfrm>
            <a:off x="6934200" y="4972050"/>
            <a:ext cx="152400" cy="547688"/>
          </a:xfrm>
          <a:prstGeom prst="rightBrace">
            <a:avLst>
              <a:gd name="adj1" fmla="val 57051"/>
              <a:gd name="adj2" fmla="val 50000"/>
            </a:avLst>
          </a:prstGeom>
          <a:noFill/>
          <a:ln>
            <a:solidFill>
              <a:schemeClr val="tx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ight Brace 127"/>
          <p:cNvSpPr/>
          <p:nvPr/>
        </p:nvSpPr>
        <p:spPr>
          <a:xfrm>
            <a:off x="6929436" y="3257550"/>
            <a:ext cx="157163" cy="1690688"/>
          </a:xfrm>
          <a:prstGeom prst="rightBrace">
            <a:avLst>
              <a:gd name="adj1" fmla="val 57051"/>
              <a:gd name="adj2" fmla="val 50000"/>
            </a:avLst>
          </a:prstGeom>
          <a:noFill/>
          <a:ln>
            <a:solidFill>
              <a:schemeClr val="tx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7086600" y="562552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Три приземни етажа с офиси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086600" y="4953506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Два етажа за </a:t>
            </a:r>
            <a:r>
              <a:rPr lang="en-US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LED</a:t>
            </a:r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екран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086600" y="381050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Горните етажи са пак </a:t>
            </a:r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офиси</a:t>
            </a:r>
          </a:p>
        </p:txBody>
      </p:sp>
    </p:spTree>
    <p:extLst>
      <p:ext uri="{BB962C8B-B14F-4D97-AF65-F5344CB8AC3E}">
        <p14:creationId xmlns:p14="http://schemas.microsoft.com/office/powerpoint/2010/main" val="1340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LED </a:t>
            </a:r>
            <a:r>
              <a:rPr lang="bg-BG" dirty="0" smtClean="0"/>
              <a:t>екран</a:t>
            </a:r>
            <a:endParaRPr lang="en-US" dirty="0"/>
          </a:p>
          <a:p>
            <a:pPr lvl="1"/>
            <a:r>
              <a:rPr lang="bg-BG" dirty="0" smtClean="0"/>
              <a:t>Презентацията от лекцията може да се запише като поредица от </a:t>
            </a:r>
            <a:r>
              <a:rPr lang="en-US" dirty="0" smtClean="0"/>
              <a:t>JPG</a:t>
            </a:r>
            <a:r>
              <a:rPr lang="bg-BG" dirty="0" smtClean="0"/>
              <a:t> файлове</a:t>
            </a:r>
          </a:p>
          <a:p>
            <a:pPr lvl="1"/>
            <a:r>
              <a:rPr lang="bg-BG" dirty="0" smtClean="0"/>
              <a:t>Първите 8 се обединяват в дълга картинка</a:t>
            </a:r>
          </a:p>
          <a:p>
            <a:pPr lvl="1"/>
            <a:r>
              <a:rPr lang="bg-BG" dirty="0" smtClean="0"/>
              <a:t>Мащабира се да е с размери степен на двойката</a:t>
            </a:r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Плочките на екраните са втора, черно-бяла текстура, която се умножава (в </a:t>
            </a:r>
            <a:r>
              <a:rPr lang="bg-BG" dirty="0" err="1" smtClean="0"/>
              <a:t>шейдъра</a:t>
            </a:r>
            <a:r>
              <a:rPr lang="bg-BG" dirty="0" smtClean="0"/>
              <a:t>) по предната текстура – където е бяло – се запазва цвета, където е черно – се почернява</a:t>
            </a:r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pic>
        <p:nvPicPr>
          <p:cNvPr id="3074" name="Picture 2" descr="D:\Pavel\Courses\MATERIALS\Course.WebGL 2015-16\Exercises\WebGL-Exercise-10. Textures\Problems\Problem 2 - LED display\LED-text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53439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371097" y="4953000"/>
            <a:ext cx="2433888" cy="1066800"/>
            <a:chOff x="2775785" y="4953000"/>
            <a:chExt cx="2433888" cy="1219200"/>
          </a:xfrm>
        </p:grpSpPr>
        <p:pic>
          <p:nvPicPr>
            <p:cNvPr id="3076" name="Picture 4" descr="D:\Pavel\Courses\MATERIALS\Course.WebGL 2015-16\Exercises\WebGL-Exercise-10. Textures\Problems\Problem 2 - LED display\LED-mask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75" y="495300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Pavel\Courses\MATERIALS\Course.WebGL 2015-16\Exercises\WebGL-Exercise-10. Textures\Problems\Problem 2 - LED display\LED-mask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75" y="556260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D:\Pavel\Courses\MATERIALS\Course.WebGL 2015-16\Exercises\WebGL-Exercise-10. Textures\Problems\Problem 2 - LED display\LED-mask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75" y="495300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D:\Pavel\Courses\MATERIALS\Course.WebGL 2015-16\Exercises\WebGL-Exercise-10. Textures\Problems\Problem 2 - LED display\LED-mask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75" y="556260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D:\Pavel\Courses\MATERIALS\Course.WebGL 2015-16\Exercises\WebGL-Exercise-10. Textures\Problems\Problem 2 - LED display\LED-mask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073" y="495300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Pavel\Courses\MATERIALS\Course.WebGL 2015-16\Exercises\WebGL-Exercise-10. Textures\Problems\Problem 2 - LED display\LED-mask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073" y="556260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D:\Pavel\Courses\MATERIALS\Course.WebGL 2015-16\Exercises\WebGL-Exercise-10. Textures\Problems\Problem 2 - LED display\LED-mask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5785" y="495300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D:\Pavel\Courses\MATERIALS\Course.WebGL 2015-16\Exercises\WebGL-Exercise-10. Textures\Problems\Problem 2 - LED display\LED-mask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5785" y="556260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52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Едно зъбно колело</a:t>
            </a:r>
            <a:endParaRPr lang="en-US" dirty="0"/>
          </a:p>
          <a:p>
            <a:pPr lvl="1"/>
            <a:r>
              <a:rPr lang="bg-BG" dirty="0" smtClean="0"/>
              <a:t>За удобство е от два цилиндъра – единият е за околната повърхнина със зъбците, другият е за двете основи</a:t>
            </a:r>
          </a:p>
          <a:p>
            <a:pPr lvl="1"/>
            <a:r>
              <a:rPr lang="bg-BG" dirty="0" smtClean="0"/>
              <a:t>За целта се ползват две отделни текстури</a:t>
            </a:r>
          </a:p>
          <a:p>
            <a:pPr lvl="1"/>
            <a:r>
              <a:rPr lang="bg-BG" dirty="0" smtClean="0"/>
              <a:t>Можеше и с един цилиндър, но с промяна на </a:t>
            </a:r>
            <a:r>
              <a:rPr lang="en-US" b="1" dirty="0" smtClean="0"/>
              <a:t>fmi-webgl.js</a:t>
            </a:r>
            <a:endParaRPr lang="bg-BG" b="1" dirty="0" smtClean="0"/>
          </a:p>
        </p:txBody>
      </p:sp>
      <p:pic>
        <p:nvPicPr>
          <p:cNvPr id="4098" name="Picture 2" descr="D:\Pavel\Courses\MATERIALS\Course.WebGL 2015-16\Exercises\WebGL-Exercise-10. Textures\Problems\Problem 3 - Gear system\teet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8" r="26051"/>
          <a:stretch/>
        </p:blipFill>
        <p:spPr bwMode="auto">
          <a:xfrm>
            <a:off x="885824" y="3429000"/>
            <a:ext cx="5133975" cy="204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Pavel\Courses\MATERIALS\Course.WebGL 2015-16\Exercises\WebGL-Exercise-10. Textures\Problems\Problem 3 - Gear system\gea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29001"/>
            <a:ext cx="2043113" cy="204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/>
          <p:cNvSpPr txBox="1"/>
          <p:nvPr/>
        </p:nvSpPr>
        <p:spPr>
          <a:xfrm>
            <a:off x="1447800" y="5766137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Използвани са текстурите</a:t>
            </a:r>
          </a:p>
          <a:p>
            <a:pPr algn="r"/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Light wood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texture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, Автор: 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Georges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</a:rPr>
              <a:t>Grondin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, лиценз</a:t>
            </a:r>
            <a:r>
              <a:rPr lang="bg-BG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Public Domain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commons.wikimedia.org/wiki/File:Light_wood_texture.jpg</a:t>
            </a:r>
            <a:endParaRPr lang="bg-BG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Brown, 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Автор: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Monika </a:t>
            </a:r>
            <a:r>
              <a:rPr lang="en-GB" sz="1200" dirty="0" err="1" smtClean="0">
                <a:solidFill>
                  <a:schemeClr val="bg1">
                    <a:lumMod val="65000"/>
                  </a:schemeClr>
                </a:solidFill>
              </a:rPr>
              <a:t>Soltysik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, лиценз: 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FreeImages.com Content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License</a:t>
            </a:r>
            <a:endParaRPr lang="bg-BG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http://www.freeimages.com/photo/brown-1175198</a:t>
            </a:r>
            <a:endParaRPr lang="bg-BG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889350" y="4700587"/>
            <a:ext cx="1928813" cy="1928813"/>
          </a:xfrm>
          <a:prstGeom prst="ellipse">
            <a:avLst/>
          </a:prstGeom>
          <a:solidFill>
            <a:srgbClr val="94C6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Oval 38"/>
          <p:cNvSpPr/>
          <p:nvPr/>
        </p:nvSpPr>
        <p:spPr>
          <a:xfrm>
            <a:off x="3936342" y="4944806"/>
            <a:ext cx="1040445" cy="1040445"/>
          </a:xfrm>
          <a:prstGeom prst="ellipse">
            <a:avLst/>
          </a:prstGeom>
          <a:solidFill>
            <a:srgbClr val="94C6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Oval 34"/>
          <p:cNvSpPr/>
          <p:nvPr/>
        </p:nvSpPr>
        <p:spPr>
          <a:xfrm>
            <a:off x="2592287" y="4063528"/>
            <a:ext cx="1515957" cy="1515957"/>
          </a:xfrm>
          <a:prstGeom prst="ellipse">
            <a:avLst/>
          </a:prstGeom>
          <a:solidFill>
            <a:srgbClr val="94C6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Разположение</a:t>
            </a:r>
            <a:endParaRPr lang="en-US" dirty="0"/>
          </a:p>
          <a:p>
            <a:pPr lvl="1"/>
            <a:r>
              <a:rPr lang="bg-BG" dirty="0" smtClean="0"/>
              <a:t>От центъра на едно зъбно колело намираме центъра на следващото или на 30</a:t>
            </a:r>
            <a:r>
              <a:rPr lang="bg-BG" dirty="0" smtClean="0">
                <a:sym typeface="Symbol"/>
              </a:rPr>
              <a:t></a:t>
            </a:r>
            <a:r>
              <a:rPr lang="bg-BG" dirty="0" smtClean="0"/>
              <a:t> нагоре, или на 30</a:t>
            </a:r>
            <a:r>
              <a:rPr lang="bg-BG" dirty="0" smtClean="0">
                <a:sym typeface="Symbol"/>
              </a:rPr>
              <a:t></a:t>
            </a:r>
            <a:r>
              <a:rPr lang="bg-BG" dirty="0" smtClean="0"/>
              <a:t> надолу</a:t>
            </a:r>
          </a:p>
          <a:p>
            <a:pPr lvl="1"/>
            <a:endParaRPr lang="bg-BG" dirty="0"/>
          </a:p>
          <a:p>
            <a:r>
              <a:rPr lang="bg-BG" dirty="0" smtClean="0"/>
              <a:t>Въртене</a:t>
            </a:r>
          </a:p>
          <a:p>
            <a:pPr lvl="1"/>
            <a:r>
              <a:rPr lang="bg-BG" dirty="0" smtClean="0"/>
              <a:t>Посоката се редува през една</a:t>
            </a:r>
          </a:p>
          <a:p>
            <a:pPr lvl="1"/>
            <a:r>
              <a:rPr lang="bg-BG" dirty="0" smtClean="0"/>
              <a:t>Скоростта е обратнопропорционална на радиуса</a:t>
            </a:r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70427" y="4821506"/>
            <a:ext cx="1479839" cy="843487"/>
            <a:chOff x="5447107" y="1673495"/>
            <a:chExt cx="1479839" cy="843487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cxnSp>
          <p:nvCxnSpPr>
            <p:cNvPr id="6" name="Straight Connector 5"/>
            <p:cNvCxnSpPr/>
            <p:nvPr/>
          </p:nvCxnSpPr>
          <p:spPr>
            <a:xfrm>
              <a:off x="5447107" y="2514600"/>
              <a:ext cx="644173" cy="238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447107" y="1673495"/>
              <a:ext cx="1479839" cy="8411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348129" y="4821507"/>
            <a:ext cx="1108435" cy="643522"/>
            <a:chOff x="7617733" y="2514600"/>
            <a:chExt cx="1108435" cy="643522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>
              <a:off x="7617733" y="2514600"/>
              <a:ext cx="69047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17733" y="2514600"/>
              <a:ext cx="1108435" cy="6435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/>
          <p:cNvSpPr/>
          <p:nvPr/>
        </p:nvSpPr>
        <p:spPr>
          <a:xfrm>
            <a:off x="4754050" y="3488871"/>
            <a:ext cx="2297616" cy="2297616"/>
          </a:xfrm>
          <a:prstGeom prst="ellipse">
            <a:avLst/>
          </a:prstGeom>
          <a:solidFill>
            <a:srgbClr val="94C6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Oval 46"/>
          <p:cNvSpPr/>
          <p:nvPr/>
        </p:nvSpPr>
        <p:spPr>
          <a:xfrm>
            <a:off x="6800965" y="4882771"/>
            <a:ext cx="1352435" cy="1352435"/>
          </a:xfrm>
          <a:prstGeom prst="ellipse">
            <a:avLst/>
          </a:prstGeom>
          <a:solidFill>
            <a:srgbClr val="94C6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7" name="Group 56"/>
          <p:cNvGrpSpPr/>
          <p:nvPr/>
        </p:nvGrpSpPr>
        <p:grpSpPr>
          <a:xfrm>
            <a:off x="4456564" y="4637679"/>
            <a:ext cx="1446294" cy="824270"/>
            <a:chOff x="5447107" y="1690332"/>
            <a:chExt cx="1446294" cy="82427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cxnSp>
          <p:nvCxnSpPr>
            <p:cNvPr id="58" name="Straight Connector 57"/>
            <p:cNvCxnSpPr/>
            <p:nvPr/>
          </p:nvCxnSpPr>
          <p:spPr>
            <a:xfrm>
              <a:off x="5447107" y="2514600"/>
              <a:ext cx="57263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447107" y="1690332"/>
              <a:ext cx="1446294" cy="82427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902857" y="4637679"/>
            <a:ext cx="1574326" cy="921309"/>
            <a:chOff x="7617733" y="2514600"/>
            <a:chExt cx="1574326" cy="92130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cxnSp>
          <p:nvCxnSpPr>
            <p:cNvPr id="63" name="Straight Connector 62"/>
            <p:cNvCxnSpPr/>
            <p:nvPr/>
          </p:nvCxnSpPr>
          <p:spPr>
            <a:xfrm>
              <a:off x="7617733" y="2514600"/>
              <a:ext cx="72654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617733" y="2514600"/>
              <a:ext cx="1574326" cy="9213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Arc 64"/>
          <p:cNvSpPr/>
          <p:nvPr/>
        </p:nvSpPr>
        <p:spPr>
          <a:xfrm>
            <a:off x="1527527" y="5319711"/>
            <a:ext cx="685800" cy="685800"/>
          </a:xfrm>
          <a:prstGeom prst="arc">
            <a:avLst>
              <a:gd name="adj1" fmla="val 19838535"/>
              <a:gd name="adj2" fmla="val 0"/>
            </a:avLst>
          </a:prstGeom>
          <a:solidFill>
            <a:schemeClr val="tx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TextBox 65"/>
          <p:cNvSpPr txBox="1"/>
          <p:nvPr/>
        </p:nvSpPr>
        <p:spPr>
          <a:xfrm>
            <a:off x="2148840" y="542048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30</a:t>
            </a:r>
            <a:r>
              <a: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sym typeface="Symbol"/>
              </a:rPr>
              <a:t></a:t>
            </a:r>
            <a:endParaRPr lang="bg-BG" sz="12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Arc 69"/>
          <p:cNvSpPr/>
          <p:nvPr/>
        </p:nvSpPr>
        <p:spPr>
          <a:xfrm>
            <a:off x="4096814" y="5124218"/>
            <a:ext cx="685800" cy="685800"/>
          </a:xfrm>
          <a:prstGeom prst="arc">
            <a:avLst>
              <a:gd name="adj1" fmla="val 19838535"/>
              <a:gd name="adj2" fmla="val 0"/>
            </a:avLst>
          </a:prstGeom>
          <a:solidFill>
            <a:schemeClr val="tx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TextBox 70"/>
          <p:cNvSpPr txBox="1"/>
          <p:nvPr/>
        </p:nvSpPr>
        <p:spPr>
          <a:xfrm>
            <a:off x="4718127" y="522499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30</a:t>
            </a:r>
            <a:r>
              <a: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sym typeface="Symbol"/>
              </a:rPr>
              <a:t></a:t>
            </a:r>
            <a:endParaRPr lang="bg-BG" sz="12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Arc 72"/>
          <p:cNvSpPr/>
          <p:nvPr/>
        </p:nvSpPr>
        <p:spPr>
          <a:xfrm>
            <a:off x="5559957" y="4294779"/>
            <a:ext cx="685800" cy="685800"/>
          </a:xfrm>
          <a:prstGeom prst="arc">
            <a:avLst>
              <a:gd name="adj1" fmla="val 21595726"/>
              <a:gd name="adj2" fmla="val 1857825"/>
            </a:avLst>
          </a:prstGeom>
          <a:solidFill>
            <a:schemeClr val="tx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TextBox 73"/>
          <p:cNvSpPr txBox="1"/>
          <p:nvPr/>
        </p:nvSpPr>
        <p:spPr>
          <a:xfrm>
            <a:off x="6162606" y="461487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-30</a:t>
            </a:r>
            <a:r>
              <a: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sym typeface="Symbol"/>
              </a:rPr>
              <a:t></a:t>
            </a:r>
            <a:endParaRPr lang="bg-BG" sz="12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Arc 75"/>
          <p:cNvSpPr/>
          <p:nvPr/>
        </p:nvSpPr>
        <p:spPr>
          <a:xfrm>
            <a:off x="3005229" y="4478606"/>
            <a:ext cx="685800" cy="685800"/>
          </a:xfrm>
          <a:prstGeom prst="arc">
            <a:avLst>
              <a:gd name="adj1" fmla="val 21595726"/>
              <a:gd name="adj2" fmla="val 1857825"/>
            </a:avLst>
          </a:prstGeom>
          <a:solidFill>
            <a:schemeClr val="tx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TextBox 76"/>
          <p:cNvSpPr txBox="1"/>
          <p:nvPr/>
        </p:nvSpPr>
        <p:spPr>
          <a:xfrm>
            <a:off x="3607878" y="479870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-30</a:t>
            </a:r>
            <a:r>
              <a: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sym typeface="Symbol"/>
              </a:rPr>
              <a:t></a:t>
            </a:r>
            <a:endParaRPr lang="bg-BG" sz="12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Arc 77"/>
          <p:cNvSpPr/>
          <p:nvPr/>
        </p:nvSpPr>
        <p:spPr>
          <a:xfrm>
            <a:off x="1237693" y="4555671"/>
            <a:ext cx="1178120" cy="784040"/>
          </a:xfrm>
          <a:prstGeom prst="arc">
            <a:avLst>
              <a:gd name="adj1" fmla="val 13888670"/>
              <a:gd name="adj2" fmla="val 18974289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Arc 80"/>
          <p:cNvSpPr/>
          <p:nvPr/>
        </p:nvSpPr>
        <p:spPr>
          <a:xfrm>
            <a:off x="4042668" y="4784271"/>
            <a:ext cx="804672" cy="647967"/>
          </a:xfrm>
          <a:prstGeom prst="arc">
            <a:avLst>
              <a:gd name="adj1" fmla="val 13888670"/>
              <a:gd name="adj2" fmla="val 18974289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Arc 81"/>
          <p:cNvSpPr/>
          <p:nvPr/>
        </p:nvSpPr>
        <p:spPr>
          <a:xfrm>
            <a:off x="6983758" y="4757367"/>
            <a:ext cx="973653" cy="784040"/>
          </a:xfrm>
          <a:prstGeom prst="arc">
            <a:avLst>
              <a:gd name="adj1" fmla="val 13888670"/>
              <a:gd name="adj2" fmla="val 18974289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Arc 82"/>
          <p:cNvSpPr/>
          <p:nvPr/>
        </p:nvSpPr>
        <p:spPr>
          <a:xfrm flipH="1">
            <a:off x="5290344" y="3336471"/>
            <a:ext cx="1283028" cy="784040"/>
          </a:xfrm>
          <a:prstGeom prst="arc">
            <a:avLst>
              <a:gd name="adj1" fmla="val 13888670"/>
              <a:gd name="adj2" fmla="val 18974289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Arc 83"/>
          <p:cNvSpPr/>
          <p:nvPr/>
        </p:nvSpPr>
        <p:spPr>
          <a:xfrm flipH="1">
            <a:off x="2766876" y="3946071"/>
            <a:ext cx="1166389" cy="784040"/>
          </a:xfrm>
          <a:prstGeom prst="arc">
            <a:avLst>
              <a:gd name="adj1" fmla="val 13888670"/>
              <a:gd name="adj2" fmla="val 18974289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95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Падащи понички</a:t>
            </a:r>
            <a:endParaRPr lang="en-US" dirty="0"/>
          </a:p>
          <a:p>
            <a:pPr lvl="1"/>
            <a:r>
              <a:rPr lang="bg-BG" dirty="0" smtClean="0"/>
              <a:t>Променяме дефиницията на </a:t>
            </a:r>
            <a:r>
              <a:rPr lang="en-US" dirty="0" smtClean="0"/>
              <a:t>Torus</a:t>
            </a:r>
            <a:r>
              <a:rPr lang="bg-BG" dirty="0" smtClean="0"/>
              <a:t> да генерира </a:t>
            </a:r>
            <a:r>
              <a:rPr lang="bg-BG" dirty="0" err="1" smtClean="0"/>
              <a:t>текстурни</a:t>
            </a:r>
            <a:r>
              <a:rPr lang="bg-BG" dirty="0" smtClean="0"/>
              <a:t> координати</a:t>
            </a:r>
          </a:p>
          <a:p>
            <a:pPr lvl="1"/>
            <a:r>
              <a:rPr lang="bg-BG" dirty="0"/>
              <a:t>Т</a:t>
            </a:r>
            <a:r>
              <a:rPr lang="bg-BG" dirty="0" smtClean="0"/>
              <a:t>екстурата обвива наведнъж цялата п</a:t>
            </a:r>
            <a:r>
              <a:rPr lang="bg-BG" dirty="0"/>
              <a:t>о</a:t>
            </a:r>
            <a:r>
              <a:rPr lang="bg-BG" dirty="0" smtClean="0"/>
              <a:t>ничка – както отгоре, така и отдолу</a:t>
            </a:r>
          </a:p>
        </p:txBody>
      </p:sp>
      <p:pic>
        <p:nvPicPr>
          <p:cNvPr id="5122" name="Picture 2" descr="D:\Pavel\Courses\MATERIALS\Course.WebGL 2015-16\Exercises\WebGL-Exercise-10. Textures\Problems\Problem 4 - Falling donuts\don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4" y="3438526"/>
            <a:ext cx="4791075" cy="23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91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30196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14595</TotalTime>
  <Words>787</Words>
  <Application>Microsoft Office PowerPoint</Application>
  <PresentationFormat>On-screen Show (4:3)</PresentationFormat>
  <Paragraphs>125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Текстури</vt:lpstr>
      <vt:lpstr>PowerPoint Presentation</vt:lpstr>
      <vt:lpstr>Решение №1</vt:lpstr>
      <vt:lpstr>PowerPoint Presentation</vt:lpstr>
      <vt:lpstr>Решение №2</vt:lpstr>
      <vt:lpstr>PowerPoint Presentation</vt:lpstr>
      <vt:lpstr>Решение №3</vt:lpstr>
      <vt:lpstr>PowerPoint Presentation</vt:lpstr>
      <vt:lpstr>Решение №4</vt:lpstr>
      <vt:lpstr>Решение №5</vt:lpstr>
      <vt:lpstr>PowerPoint Presentation</vt:lpstr>
      <vt:lpstr>Решение №6</vt:lpstr>
      <vt:lpstr>PowerPoint Presentation</vt:lpstr>
      <vt:lpstr>PowerPoint Presentation</vt:lpstr>
      <vt:lpstr>Решение №7</vt:lpstr>
      <vt:lpstr>Решение №8</vt:lpstr>
      <vt:lpstr>Решение №9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WebGL-Solutions-10</dc:title>
  <dc:creator>Pavel Boytchev</dc:creator>
  <cp:lastModifiedBy>Pavel Boytchev</cp:lastModifiedBy>
  <cp:revision>580</cp:revision>
  <dcterms:created xsi:type="dcterms:W3CDTF">2013-12-13T09:03:57Z</dcterms:created>
  <dcterms:modified xsi:type="dcterms:W3CDTF">2015-09-21T09:51:38Z</dcterms:modified>
</cp:coreProperties>
</file>