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sldIdLst>
    <p:sldId id="256" r:id="rId2"/>
    <p:sldId id="299" r:id="rId3"/>
    <p:sldId id="297" r:id="rId4"/>
    <p:sldId id="300" r:id="rId5"/>
    <p:sldId id="307" r:id="rId6"/>
    <p:sldId id="301" r:id="rId7"/>
    <p:sldId id="302" r:id="rId8"/>
    <p:sldId id="303" r:id="rId9"/>
    <p:sldId id="308" r:id="rId10"/>
    <p:sldId id="304" r:id="rId11"/>
    <p:sldId id="305" r:id="rId12"/>
    <p:sldId id="306" r:id="rId13"/>
    <p:sldId id="309" r:id="rId14"/>
    <p:sldId id="310" r:id="rId15"/>
    <p:sldId id="311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FFFC1"/>
    <a:srgbClr val="FFFFFF"/>
    <a:srgbClr val="000000"/>
    <a:srgbClr val="94C600"/>
    <a:srgbClr val="6F9500"/>
    <a:srgbClr val="E0F3AF"/>
    <a:srgbClr val="008000"/>
    <a:srgbClr val="6B9100"/>
    <a:srgbClr val="74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3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Worry-bead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Ru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Mini%20mikado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Infinite%20room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Black%20and%20re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Color%20palett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I%20see%20yo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Drag%20and%20dro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Interactive%20object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Интерактивност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S1</a:t>
            </a:r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Ъгли</a:t>
            </a:r>
          </a:p>
          <a:p>
            <a:pPr lvl="1"/>
            <a:r>
              <a:rPr lang="bg-BG" dirty="0" smtClean="0"/>
              <a:t>Всеки кехлибар помни ъгълът, на кой е по окръжността</a:t>
            </a:r>
          </a:p>
          <a:p>
            <a:pPr lvl="1"/>
            <a:r>
              <a:rPr lang="bg-BG" dirty="0" smtClean="0"/>
              <a:t>При влачене до координати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bg-BG" dirty="0" smtClean="0"/>
              <a:t> се смята новия ъгъл на избрания кехлибар</a:t>
            </a:r>
          </a:p>
          <a:p>
            <a:pPr lvl="1"/>
            <a:r>
              <a:rPr lang="bg-BG" dirty="0" smtClean="0"/>
              <a:t>От ъгъла се намират декартовите координати</a:t>
            </a:r>
          </a:p>
          <a:p>
            <a:pPr lvl="1"/>
            <a:r>
              <a:rPr lang="bg-BG" dirty="0" smtClean="0"/>
              <a:t>Обхождат се останалите кехлибари и се проверява ъгловата разлика да не е под дадена граница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3500583"/>
            <a:ext cx="2912595" cy="3509817"/>
            <a:chOff x="1278405" y="3500583"/>
            <a:chExt cx="2912595" cy="3509817"/>
          </a:xfrm>
        </p:grpSpPr>
        <p:sp>
          <p:nvSpPr>
            <p:cNvPr id="18" name="Pie 17"/>
            <p:cNvSpPr/>
            <p:nvPr/>
          </p:nvSpPr>
          <p:spPr>
            <a:xfrm>
              <a:off x="1278405" y="4694488"/>
              <a:ext cx="1077932" cy="1118258"/>
            </a:xfrm>
            <a:prstGeom prst="pie">
              <a:avLst>
                <a:gd name="adj1" fmla="val 20565513"/>
                <a:gd name="adj2" fmla="val 21586749"/>
              </a:avLst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" name="Arc 3"/>
            <p:cNvSpPr/>
            <p:nvPr/>
          </p:nvSpPr>
          <p:spPr>
            <a:xfrm>
              <a:off x="1371600" y="3500583"/>
              <a:ext cx="2577138" cy="3509817"/>
            </a:xfrm>
            <a:prstGeom prst="arc">
              <a:avLst>
                <a:gd name="adj1" fmla="val 18650029"/>
                <a:gd name="adj2" fmla="val 301627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Oval 4"/>
            <p:cNvSpPr/>
            <p:nvPr/>
          </p:nvSpPr>
          <p:spPr>
            <a:xfrm>
              <a:off x="1714587" y="5140123"/>
              <a:ext cx="230735" cy="2307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83066" y="5255490"/>
              <a:ext cx="27079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24200" y="4722265"/>
              <a:ext cx="230735" cy="2307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7657" y="44196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dirty="0" err="1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x,y</a:t>
              </a:r>
              <a:r>
                <a:rPr lang="en-US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rPr>
                <a:t>)</a:t>
              </a:r>
              <a:endPara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9125015">
              <a:off x="3213902" y="4823830"/>
              <a:ext cx="239645" cy="353726"/>
            </a:xfrm>
            <a:prstGeom prst="downArrow">
              <a:avLst>
                <a:gd name="adj1" fmla="val 50000"/>
                <a:gd name="adj2" fmla="val 9816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6350" prstMaterial="metal">
              <a:bevelT w="57150" h="6350"/>
              <a:contourClr>
                <a:schemeClr val="tx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767158" y="4616245"/>
              <a:ext cx="2111668" cy="6487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20659015">
              <a:off x="3688326" y="4197145"/>
              <a:ext cx="381000" cy="838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9284" y="4953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Arial"/>
                  <a:cs typeface="Arial"/>
                </a:rPr>
                <a:t>α</a:t>
              </a:r>
              <a:endPara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2862" y="3500583"/>
            <a:ext cx="2837138" cy="3509817"/>
            <a:chOff x="1278405" y="3500583"/>
            <a:chExt cx="2837138" cy="3509817"/>
          </a:xfrm>
        </p:grpSpPr>
        <p:sp>
          <p:nvSpPr>
            <p:cNvPr id="22" name="Pie 21"/>
            <p:cNvSpPr/>
            <p:nvPr/>
          </p:nvSpPr>
          <p:spPr>
            <a:xfrm>
              <a:off x="1278405" y="4694488"/>
              <a:ext cx="1077932" cy="1118258"/>
            </a:xfrm>
            <a:prstGeom prst="pie">
              <a:avLst>
                <a:gd name="adj1" fmla="val 20565513"/>
                <a:gd name="adj2" fmla="val 659236"/>
              </a:avLst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371600" y="3500583"/>
              <a:ext cx="2577138" cy="3509817"/>
            </a:xfrm>
            <a:prstGeom prst="arc">
              <a:avLst>
                <a:gd name="adj1" fmla="val 18650029"/>
                <a:gd name="adj2" fmla="val 301627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Oval 23"/>
            <p:cNvSpPr/>
            <p:nvPr/>
          </p:nvSpPr>
          <p:spPr>
            <a:xfrm>
              <a:off x="1714587" y="5140123"/>
              <a:ext cx="230735" cy="2307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67158" y="4616245"/>
              <a:ext cx="2111668" cy="6487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rot="20659015">
              <a:off x="3688326" y="4197145"/>
              <a:ext cx="381000" cy="838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64032" y="5041488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Century Gothic"/>
                  <a:cs typeface="Arial"/>
                </a:rPr>
                <a:t>Δ</a:t>
              </a:r>
              <a:r>
                <a:rPr lang="el-GR" dirty="0" smtClean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Arial"/>
                  <a:cs typeface="Arial"/>
                </a:rPr>
                <a:t>α</a:t>
              </a:r>
              <a:endPara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818090" y="5250730"/>
              <a:ext cx="2106953" cy="4207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rot="650744">
              <a:off x="3734543" y="5252332"/>
              <a:ext cx="381000" cy="838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199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Модел на линийката</a:t>
            </a:r>
          </a:p>
          <a:p>
            <a:pPr lvl="1"/>
            <a:r>
              <a:rPr lang="bg-BG" dirty="0" smtClean="0"/>
              <a:t>Три обекта – линийка и два невидими края</a:t>
            </a:r>
            <a:endParaRPr lang="en-US" dirty="0" smtClean="0"/>
          </a:p>
          <a:p>
            <a:pPr lvl="1"/>
            <a:r>
              <a:rPr lang="bg-BG" dirty="0" smtClean="0"/>
              <a:t>При натискане на бутон разбираме дали сме на линийката</a:t>
            </a:r>
          </a:p>
          <a:p>
            <a:pPr lvl="1"/>
            <a:r>
              <a:rPr lang="bg-BG" dirty="0" smtClean="0"/>
              <a:t>След това проверяваме колко далеч сме от единия и от другия край и даваме стойност на </a:t>
            </a:r>
            <a:r>
              <a:rPr lang="en-US" dirty="0" smtClean="0"/>
              <a:t>select</a:t>
            </a:r>
            <a:endParaRPr lang="bg-BG" dirty="0" smtClean="0"/>
          </a:p>
        </p:txBody>
      </p:sp>
      <p:sp>
        <p:nvSpPr>
          <p:cNvPr id="25" name="Rectangle 24"/>
          <p:cNvSpPr/>
          <p:nvPr/>
        </p:nvSpPr>
        <p:spPr>
          <a:xfrm rot="8100000">
            <a:off x="2884113" y="4865312"/>
            <a:ext cx="2743200" cy="457200"/>
          </a:xfrm>
          <a:prstGeom prst="rect">
            <a:avLst/>
          </a:prstGeom>
          <a:solidFill>
            <a:srgbClr val="CCFF9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144700" y="4034500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3200764" y="5979164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TextBox 30"/>
          <p:cNvSpPr txBox="1"/>
          <p:nvPr/>
        </p:nvSpPr>
        <p:spPr>
          <a:xfrm>
            <a:off x="5420563" y="392790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select=1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038" y="587741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select=2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3961" y="490924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select=3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c 15"/>
          <p:cNvSpPr/>
          <p:nvPr/>
        </p:nvSpPr>
        <p:spPr>
          <a:xfrm rot="2700000">
            <a:off x="2518655" y="5342541"/>
            <a:ext cx="1511405" cy="1511405"/>
          </a:xfrm>
          <a:prstGeom prst="arc">
            <a:avLst>
              <a:gd name="adj1" fmla="val 12347163"/>
              <a:gd name="adj2" fmla="val 20190085"/>
            </a:avLst>
          </a:prstGeom>
          <a:gradFill flip="none" rotWithShape="1">
            <a:gsLst>
              <a:gs pos="0">
                <a:srgbClr val="FF0000">
                  <a:alpha val="30000"/>
                </a:srgbClr>
              </a:gs>
              <a:gs pos="63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rot="13500000">
            <a:off x="4471596" y="3356855"/>
            <a:ext cx="1511405" cy="1511405"/>
          </a:xfrm>
          <a:prstGeom prst="arc">
            <a:avLst>
              <a:gd name="adj1" fmla="val 12347163"/>
              <a:gd name="adj2" fmla="val 20190085"/>
            </a:avLst>
          </a:prstGeom>
          <a:gradFill flip="none" rotWithShape="1">
            <a:gsLst>
              <a:gs pos="0">
                <a:srgbClr val="FF0000">
                  <a:alpha val="30000"/>
                </a:srgbClr>
              </a:gs>
              <a:gs pos="63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94777" y="5006447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5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Движение на линийката</a:t>
            </a:r>
          </a:p>
          <a:p>
            <a:pPr lvl="1"/>
            <a:r>
              <a:rPr lang="bg-BG" dirty="0"/>
              <a:t>Ако </a:t>
            </a:r>
            <a:r>
              <a:rPr lang="en-US" dirty="0"/>
              <a:t>select e 1 </a:t>
            </a:r>
            <a:r>
              <a:rPr lang="bg-BG" dirty="0"/>
              <a:t>или </a:t>
            </a:r>
            <a:r>
              <a:rPr lang="en-US" dirty="0"/>
              <a:t>3</a:t>
            </a:r>
            <a:r>
              <a:rPr lang="bg-BG" dirty="0"/>
              <a:t> – местим край </a:t>
            </a:r>
            <a:r>
              <a:rPr lang="bg-BG" dirty="0" smtClean="0"/>
              <a:t>1</a:t>
            </a:r>
          </a:p>
          <a:p>
            <a:pPr lvl="1"/>
            <a:r>
              <a:rPr lang="bg-BG" dirty="0" smtClean="0"/>
              <a:t>Ако </a:t>
            </a:r>
            <a:r>
              <a:rPr lang="en-US" dirty="0"/>
              <a:t>select e </a:t>
            </a:r>
            <a:r>
              <a:rPr lang="bg-BG" dirty="0" smtClean="0"/>
              <a:t>2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dirty="0"/>
              <a:t>3</a:t>
            </a:r>
            <a:r>
              <a:rPr lang="bg-BG" dirty="0"/>
              <a:t> – местим край </a:t>
            </a:r>
            <a:r>
              <a:rPr lang="bg-BG" dirty="0" smtClean="0"/>
              <a:t>2</a:t>
            </a:r>
          </a:p>
          <a:p>
            <a:pPr lvl="1"/>
            <a:endParaRPr lang="bg-BG" dirty="0"/>
          </a:p>
          <a:p>
            <a:r>
              <a:rPr lang="bg-BG" dirty="0" smtClean="0"/>
              <a:t>И после</a:t>
            </a:r>
            <a:endParaRPr lang="bg-BG" dirty="0"/>
          </a:p>
          <a:p>
            <a:pPr lvl="1"/>
            <a:r>
              <a:rPr lang="bg-BG" dirty="0"/>
              <a:t>Ако </a:t>
            </a:r>
            <a:r>
              <a:rPr lang="en-US" dirty="0"/>
              <a:t>select e </a:t>
            </a:r>
            <a:r>
              <a:rPr lang="en-US" dirty="0" smtClean="0"/>
              <a:t>1 </a:t>
            </a:r>
            <a:r>
              <a:rPr lang="bg-BG" dirty="0" smtClean="0"/>
              <a:t>или 2 – местим другия край по оста на линийката да е на фиксирано разстояние</a:t>
            </a:r>
            <a:endParaRPr lang="bg-BG" dirty="0"/>
          </a:p>
          <a:p>
            <a:pPr lvl="1"/>
            <a:r>
              <a:rPr lang="bg-BG" dirty="0"/>
              <a:t>Ако </a:t>
            </a:r>
            <a:r>
              <a:rPr lang="en-US" dirty="0"/>
              <a:t>select e </a:t>
            </a:r>
            <a:r>
              <a:rPr lang="bg-BG" dirty="0" smtClean="0"/>
              <a:t>3</a:t>
            </a:r>
            <a:r>
              <a:rPr lang="en-US" dirty="0" smtClean="0"/>
              <a:t> </a:t>
            </a:r>
            <a:r>
              <a:rPr lang="bg-BG" dirty="0"/>
              <a:t>– </a:t>
            </a:r>
            <a:r>
              <a:rPr lang="bg-BG" dirty="0" smtClean="0"/>
              <a:t>нищо допълнително не правим</a:t>
            </a:r>
            <a:endParaRPr lang="bg-BG" dirty="0"/>
          </a:p>
          <a:p>
            <a:pPr lvl="1"/>
            <a:endParaRPr lang="bg-B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7514" y="4038600"/>
            <a:ext cx="2314575" cy="642938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8100000">
            <a:off x="1777639" y="4789112"/>
            <a:ext cx="2743200" cy="457200"/>
          </a:xfrm>
          <a:prstGeom prst="rect">
            <a:avLst/>
          </a:prstGeom>
          <a:solidFill>
            <a:srgbClr val="CCFF9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038226" y="3958300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TextBox 30"/>
          <p:cNvSpPr txBox="1"/>
          <p:nvPr/>
        </p:nvSpPr>
        <p:spPr>
          <a:xfrm>
            <a:off x="2657451" y="385170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select=1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400" y="578858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select=2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6726" y="48006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select=3</a:t>
            </a:r>
            <a:endParaRPr lang="bg-BG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88303" y="4930247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98576" y="4267200"/>
            <a:ext cx="6815138" cy="19859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 rot="9125015">
            <a:off x="3839187" y="4182392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 rot="20612079">
            <a:off x="3837980" y="4875186"/>
            <a:ext cx="27432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Down Arrow 18"/>
          <p:cNvSpPr/>
          <p:nvPr/>
        </p:nvSpPr>
        <p:spPr>
          <a:xfrm rot="9125015">
            <a:off x="6238287" y="4868556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6437326" y="4644464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3809454" y="5406464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127263" y="5495925"/>
            <a:ext cx="1671638" cy="47745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94290" y="5902964"/>
            <a:ext cx="156136" cy="15613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/>
          <p:cNvSpPr txBox="1"/>
          <p:nvPr/>
        </p:nvSpPr>
        <p:spPr>
          <a:xfrm rot="20640000">
            <a:off x="6693123" y="4143337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нова ос на</a:t>
            </a:r>
            <a:b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линийката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 rot="929233">
            <a:off x="4421877" y="3977705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плъзгане</a:t>
            </a:r>
          </a:p>
          <a:p>
            <a:pPr algn="ct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 мишката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 rot="20625780">
            <a:off x="2444977" y="5643601"/>
            <a:ext cx="1571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плъзгане за</a:t>
            </a:r>
          </a:p>
          <a:p>
            <a:pPr algn="ct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запазване на</a:t>
            </a:r>
          </a:p>
          <a:p>
            <a:pPr algn="ct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дължината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1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Мини игри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499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Управление на времето</a:t>
            </a:r>
          </a:p>
          <a:p>
            <a:pPr lvl="1"/>
            <a:r>
              <a:rPr lang="bg-BG" dirty="0" smtClean="0"/>
              <a:t>Променлива </a:t>
            </a:r>
            <a:r>
              <a:rPr lang="en-US" b="1" dirty="0" err="1" smtClean="0"/>
              <a:t>startTime</a:t>
            </a:r>
            <a:r>
              <a:rPr lang="en-US" dirty="0" smtClean="0"/>
              <a:t> </a:t>
            </a:r>
            <a:r>
              <a:rPr lang="bg-BG" dirty="0" smtClean="0"/>
              <a:t>съдържа времето на започване </a:t>
            </a:r>
            <a:r>
              <a:rPr lang="bg-BG" dirty="0" smtClean="0"/>
              <a:t>на играта</a:t>
            </a:r>
            <a:r>
              <a:rPr lang="bg-BG" dirty="0" smtClean="0"/>
              <a:t>, докато тя се играе</a:t>
            </a:r>
            <a:r>
              <a:rPr lang="en-US" dirty="0" smtClean="0"/>
              <a:t>, </a:t>
            </a:r>
            <a:r>
              <a:rPr lang="bg-BG" dirty="0" smtClean="0"/>
              <a:t>иначе е без стойност</a:t>
            </a:r>
            <a:endParaRPr lang="en-US" dirty="0" smtClean="0"/>
          </a:p>
          <a:p>
            <a:pPr lvl="1"/>
            <a:r>
              <a:rPr lang="bg-BG" dirty="0" smtClean="0"/>
              <a:t>Показваната информация е:</a:t>
            </a:r>
          </a:p>
          <a:p>
            <a:pPr lvl="1"/>
            <a:r>
              <a:rPr lang="bg-BG" dirty="0" smtClean="0"/>
              <a:t>Ако </a:t>
            </a:r>
            <a:r>
              <a:rPr lang="en-US" b="1" dirty="0" err="1" smtClean="0"/>
              <a:t>startTime</a:t>
            </a:r>
            <a:r>
              <a:rPr lang="bg-BG" dirty="0" smtClean="0"/>
              <a:t> има стойност, значи се играе и се показва </a:t>
            </a:r>
            <a:r>
              <a:rPr lang="bg-BG" smtClean="0"/>
              <a:t>броят </a:t>
            </a:r>
            <a:r>
              <a:rPr lang="bg-BG" smtClean="0"/>
              <a:t>останали </a:t>
            </a:r>
            <a:r>
              <a:rPr lang="bg-BG" dirty="0" smtClean="0"/>
              <a:t>клечки и изминалото спрямо </a:t>
            </a:r>
            <a:r>
              <a:rPr lang="en-US" b="1" dirty="0" err="1" smtClean="0"/>
              <a:t>startTime</a:t>
            </a:r>
            <a:r>
              <a:rPr lang="bg-BG" dirty="0" smtClean="0"/>
              <a:t> време</a:t>
            </a:r>
          </a:p>
          <a:p>
            <a:pPr lvl="1"/>
            <a:r>
              <a:rPr lang="bg-BG" dirty="0"/>
              <a:t>Ако </a:t>
            </a:r>
            <a:r>
              <a:rPr lang="en-US" b="1" dirty="0" err="1"/>
              <a:t>startTime</a:t>
            </a:r>
            <a:r>
              <a:rPr lang="bg-BG" dirty="0"/>
              <a:t> няма стойност, но нито една клечка не е маркирана, то играта още не е </a:t>
            </a:r>
            <a:r>
              <a:rPr lang="bg-BG" dirty="0" smtClean="0"/>
              <a:t>започнала</a:t>
            </a:r>
          </a:p>
          <a:p>
            <a:pPr lvl="1"/>
            <a:r>
              <a:rPr lang="bg-BG" dirty="0" smtClean="0"/>
              <a:t>Ако </a:t>
            </a:r>
            <a:r>
              <a:rPr lang="en-US" b="1" dirty="0" err="1"/>
              <a:t>startTime</a:t>
            </a:r>
            <a:r>
              <a:rPr lang="bg-BG" dirty="0"/>
              <a:t> няма </a:t>
            </a:r>
            <a:r>
              <a:rPr lang="bg-BG" dirty="0" smtClean="0"/>
              <a:t>стойност и всички клечки са маркирани, </a:t>
            </a:r>
            <a:r>
              <a:rPr lang="bg-BG" dirty="0"/>
              <a:t>то играта </a:t>
            </a:r>
            <a:r>
              <a:rPr lang="bg-BG" dirty="0" smtClean="0"/>
              <a:t>е завършила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13" name="Rectangle 12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94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0" y="3810000"/>
            <a:ext cx="5181600" cy="1828800"/>
          </a:xfrm>
          <a:prstGeom prst="rect">
            <a:avLst/>
          </a:prstGeom>
          <a:solidFill>
            <a:srgbClr val="EFFF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Безкрайност на стаите</a:t>
            </a:r>
          </a:p>
          <a:p>
            <a:pPr lvl="1"/>
            <a:r>
              <a:rPr lang="bg-BG" dirty="0" smtClean="0"/>
              <a:t>Измама – има само една стая + стена от друга</a:t>
            </a:r>
          </a:p>
          <a:p>
            <a:pPr lvl="1"/>
            <a:r>
              <a:rPr lang="bg-BG" dirty="0" smtClean="0"/>
              <a:t>Стаите са симетрични в 4-те посоки</a:t>
            </a:r>
          </a:p>
          <a:p>
            <a:pPr lvl="1"/>
            <a:r>
              <a:rPr lang="bg-BG" dirty="0" smtClean="0"/>
              <a:t>Движението от стая в стая завършва с рязко връщане в първата стая</a:t>
            </a:r>
            <a:endParaRPr lang="bg-BG" dirty="0"/>
          </a:p>
        </p:txBody>
      </p:sp>
      <p:sp>
        <p:nvSpPr>
          <p:cNvPr id="13" name="Rectangle 12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10000" y="3948113"/>
            <a:ext cx="1524000" cy="153828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5486400" y="3948113"/>
            <a:ext cx="1524000" cy="153828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3657600" y="4527219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5334000" y="4495800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7010400" y="4527219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 rot="16200000">
            <a:off x="6179343" y="3650457"/>
            <a:ext cx="13811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rot="16200000">
            <a:off x="6172202" y="5333999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 rot="16200000">
            <a:off x="4502944" y="3650457"/>
            <a:ext cx="13811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 rot="16200000">
            <a:off x="4495803" y="5333999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2133600" y="3948113"/>
            <a:ext cx="1524000" cy="153828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981200" y="4527219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 rot="16200000">
            <a:off x="2826544" y="3650457"/>
            <a:ext cx="13811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 rot="16200000">
            <a:off x="2819403" y="5333999"/>
            <a:ext cx="15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0" y="47244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48399" y="4717256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685904" y="4717256"/>
            <a:ext cx="1562495" cy="74"/>
          </a:xfrm>
          <a:prstGeom prst="straightConnector1">
            <a:avLst/>
          </a:prstGeom>
          <a:ln w="6350">
            <a:solidFill>
              <a:schemeClr val="accent1"/>
            </a:solidFill>
            <a:prstDash val="sysDash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7802" y="39872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Еквивалентна гледна точка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5000" y="44444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Ненужна</a:t>
            </a:r>
          </a:p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стая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Arc 42"/>
          <p:cNvSpPr/>
          <p:nvPr/>
        </p:nvSpPr>
        <p:spPr>
          <a:xfrm>
            <a:off x="4313923" y="4476032"/>
            <a:ext cx="516157" cy="509149"/>
          </a:xfrm>
          <a:prstGeom prst="arc">
            <a:avLst>
              <a:gd name="adj1" fmla="val 16848489"/>
              <a:gd name="adj2" fmla="val 4746398"/>
            </a:avLst>
          </a:prstGeom>
          <a:ln w="63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Arc 43"/>
          <p:cNvSpPr/>
          <p:nvPr/>
        </p:nvSpPr>
        <p:spPr>
          <a:xfrm>
            <a:off x="4316494" y="4475270"/>
            <a:ext cx="516157" cy="509149"/>
          </a:xfrm>
          <a:prstGeom prst="arc">
            <a:avLst>
              <a:gd name="adj1" fmla="val 5366166"/>
              <a:gd name="adj2" fmla="val 10196074"/>
            </a:avLst>
          </a:prstGeom>
          <a:ln w="6350">
            <a:solidFill>
              <a:schemeClr val="accent1"/>
            </a:solidFill>
            <a:prstDash val="sysDash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Arc 44"/>
          <p:cNvSpPr/>
          <p:nvPr/>
        </p:nvSpPr>
        <p:spPr>
          <a:xfrm flipV="1">
            <a:off x="4313919" y="4470879"/>
            <a:ext cx="516157" cy="509149"/>
          </a:xfrm>
          <a:prstGeom prst="arc">
            <a:avLst>
              <a:gd name="adj1" fmla="val 5401162"/>
              <a:gd name="adj2" fmla="val 10120041"/>
            </a:avLst>
          </a:prstGeom>
          <a:ln w="6350">
            <a:solidFill>
              <a:schemeClr val="accent1"/>
            </a:solidFill>
            <a:prstDash val="sysDash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572003" y="4267200"/>
            <a:ext cx="3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572006" y="4724400"/>
            <a:ext cx="1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3" y="47244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Движение на мишката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Цвят</a:t>
            </a:r>
            <a:endParaRPr lang="en-US" dirty="0"/>
          </a:p>
          <a:p>
            <a:pPr lvl="1"/>
            <a:r>
              <a:rPr lang="bg-BG" dirty="0" smtClean="0"/>
              <a:t>В буфера с данни освен координати запомняме и цвят</a:t>
            </a:r>
          </a:p>
          <a:p>
            <a:pPr lvl="1"/>
            <a:r>
              <a:rPr lang="bg-BG" dirty="0" smtClean="0"/>
              <a:t>При обработване на събитията отчитаме кой бутон е натиснат (с </a:t>
            </a:r>
            <a:r>
              <a:rPr lang="en-US" dirty="0" smtClean="0"/>
              <a:t>which</a:t>
            </a:r>
            <a:r>
              <a:rPr lang="bg-BG" dirty="0" smtClean="0"/>
              <a:t> или </a:t>
            </a:r>
            <a:r>
              <a:rPr lang="en-US" dirty="0" smtClean="0"/>
              <a:t>button)</a:t>
            </a:r>
            <a:endParaRPr lang="bg-BG" dirty="0" smtClean="0"/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Цвят</a:t>
            </a:r>
            <a:endParaRPr lang="en-US" dirty="0"/>
          </a:p>
          <a:p>
            <a:pPr lvl="1"/>
            <a:r>
              <a:rPr lang="bg-BG" dirty="0" smtClean="0"/>
              <a:t>Изнесен</a:t>
            </a:r>
            <a:r>
              <a:rPr lang="bg-BG" dirty="0"/>
              <a:t>о</a:t>
            </a:r>
            <a:r>
              <a:rPr lang="bg-BG" dirty="0" smtClean="0"/>
              <a:t> </a:t>
            </a:r>
            <a:r>
              <a:rPr lang="bg-BG" dirty="0" smtClean="0"/>
              <a:t>е определянето на цвят от палитрата във функцията </a:t>
            </a:r>
            <a:r>
              <a:rPr lang="en-US" dirty="0" err="1" smtClean="0"/>
              <a:t>getColor</a:t>
            </a:r>
            <a:endParaRPr lang="en-US" dirty="0" smtClean="0"/>
          </a:p>
          <a:p>
            <a:pPr lvl="1"/>
            <a:r>
              <a:rPr lang="bg-BG" dirty="0" smtClean="0"/>
              <a:t>При кликване се проверява </a:t>
            </a:r>
            <a:r>
              <a:rPr lang="en-US" dirty="0" smtClean="0"/>
              <a:t>Y</a:t>
            </a:r>
            <a:r>
              <a:rPr lang="bg-BG" dirty="0" smtClean="0"/>
              <a:t> координатата дали попада в палитрата:</a:t>
            </a:r>
          </a:p>
          <a:p>
            <a:pPr marL="914400" lvl="2"/>
            <a:r>
              <a:rPr lang="bg-BG" dirty="0" smtClean="0"/>
              <a:t>Ако попада, се сменя текущия цвят</a:t>
            </a:r>
          </a:p>
          <a:p>
            <a:pPr marL="914400" lvl="2"/>
            <a:r>
              <a:rPr lang="bg-BG" dirty="0" smtClean="0"/>
              <a:t>Ако не попада, това е рисуване на отсечка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09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Интерактивни </a:t>
            </a:r>
            <a:r>
              <a:rPr lang="bg-BG" dirty="0" smtClean="0"/>
              <a:t>обекти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477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Фокусиране</a:t>
            </a:r>
            <a:endParaRPr lang="en-US" dirty="0"/>
          </a:p>
          <a:p>
            <a:pPr lvl="1"/>
            <a:r>
              <a:rPr lang="bg-BG" dirty="0" smtClean="0"/>
              <a:t>От координатите на мишката се определят вертикален и хоризонтален ъгъл на завъртане на всяко око</a:t>
            </a:r>
          </a:p>
          <a:p>
            <a:pPr lvl="1"/>
            <a:r>
              <a:rPr lang="bg-BG" dirty="0" smtClean="0"/>
              <a:t>Към хоризонталния ъгъл добавяме константа за едното око, и вадим същата константа за другото</a:t>
            </a:r>
          </a:p>
          <a:p>
            <a:pPr lvl="1"/>
            <a:endParaRPr lang="bg-BG" dirty="0"/>
          </a:p>
          <a:p>
            <a:r>
              <a:rPr lang="bg-BG" dirty="0" smtClean="0"/>
              <a:t>Отблясъци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 при пресмятането на лъскавината смятаме трикратно за три посоки</a:t>
            </a:r>
          </a:p>
          <a:p>
            <a:pPr lvl="1"/>
            <a:r>
              <a:rPr lang="bg-BG" dirty="0" smtClean="0"/>
              <a:t>Размерът на отблясъка се контролира с мащабиране на </a:t>
            </a:r>
            <a:r>
              <a:rPr lang="en-US" dirty="0" err="1" smtClean="0"/>
              <a:t>uShininess</a:t>
            </a:r>
            <a:r>
              <a:rPr lang="en-US" dirty="0" smtClean="0"/>
              <a:t> –</a:t>
            </a:r>
            <a:r>
              <a:rPr lang="bg-BG" dirty="0" smtClean="0"/>
              <a:t> по-голямо число прави по-малък отблясък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43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Влачене</a:t>
            </a:r>
            <a:endParaRPr lang="en-US" dirty="0"/>
          </a:p>
          <a:p>
            <a:pPr lvl="1"/>
            <a:r>
              <a:rPr lang="bg-BG" dirty="0" smtClean="0"/>
              <a:t>При натискане на бутон намираме кой е обекта под курсора (чрез рисуване с плоски цветове)</a:t>
            </a:r>
          </a:p>
          <a:p>
            <a:pPr lvl="1"/>
            <a:r>
              <a:rPr lang="bg-BG" dirty="0" smtClean="0"/>
              <a:t>При пускане на бутон забравяме обекта</a:t>
            </a:r>
          </a:p>
          <a:p>
            <a:pPr lvl="1"/>
            <a:r>
              <a:rPr lang="bg-BG" dirty="0" smtClean="0"/>
              <a:t>При движение на мишката, ако имаме избран обект, правим преместване толкова, колкото се е преместила мишката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 rot="21114352">
            <a:off x="2431702" y="4654611"/>
            <a:ext cx="1066800" cy="1066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66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 rot="21012860">
            <a:off x="5632102" y="4121211"/>
            <a:ext cx="1066800" cy="1066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66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231280" y="4264646"/>
            <a:ext cx="3184845" cy="530953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410109" y="4224392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wn Arrow 10"/>
          <p:cNvSpPr/>
          <p:nvPr/>
        </p:nvSpPr>
        <p:spPr>
          <a:xfrm rot="9125015">
            <a:off x="6410515" y="4235844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3209414" y="475723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Down Arrow 7"/>
          <p:cNvSpPr/>
          <p:nvPr/>
        </p:nvSpPr>
        <p:spPr>
          <a:xfrm rot="9125015">
            <a:off x="3210115" y="4769244"/>
            <a:ext cx="239645" cy="353726"/>
          </a:xfrm>
          <a:prstGeom prst="downArrow">
            <a:avLst>
              <a:gd name="adj1" fmla="val 50000"/>
              <a:gd name="adj2" fmla="val 9816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6350" prstMaterial="metal">
            <a:bevelT w="57150" h="6350"/>
            <a:contourClr>
              <a:schemeClr val="tx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2927002" y="5149911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6127402" y="4616511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945049" y="4665080"/>
            <a:ext cx="3184845" cy="530953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Минимум рисуване</a:t>
            </a:r>
            <a:endParaRPr lang="en-US" dirty="0"/>
          </a:p>
          <a:p>
            <a:pPr lvl="1"/>
            <a:r>
              <a:rPr lang="bg-BG" dirty="0" smtClean="0"/>
              <a:t>Заявка за </a:t>
            </a:r>
            <a:r>
              <a:rPr lang="bg-BG" dirty="0" err="1" smtClean="0"/>
              <a:t>прерисуване</a:t>
            </a:r>
            <a:r>
              <a:rPr lang="bg-BG" dirty="0" smtClean="0"/>
              <a:t> на кадър правим само след зареждане на текстура, при натискане на бутон и при движение на мишка с натиснат бутон</a:t>
            </a:r>
          </a:p>
          <a:p>
            <a:pPr lvl="1"/>
            <a:endParaRPr lang="bg-BG" dirty="0"/>
          </a:p>
          <a:p>
            <a:r>
              <a:rPr lang="bg-BG" dirty="0" smtClean="0"/>
              <a:t>Интерактивност</a:t>
            </a:r>
          </a:p>
          <a:p>
            <a:pPr lvl="1"/>
            <a:r>
              <a:rPr lang="bg-BG" dirty="0" smtClean="0"/>
              <a:t>Проверка за обект – само при натискане на бутон</a:t>
            </a:r>
          </a:p>
          <a:p>
            <a:pPr lvl="1"/>
            <a:r>
              <a:rPr lang="bg-BG" dirty="0" smtClean="0"/>
              <a:t>При движение на мишката с натиснат бутон:</a:t>
            </a:r>
          </a:p>
          <a:p>
            <a:pPr marL="908050" lvl="2"/>
            <a:r>
              <a:rPr lang="bg-BG" dirty="0" smtClean="0"/>
              <a:t>Ако имаме избран (по време на натискането на бутона) обект, то въртим обекта</a:t>
            </a:r>
          </a:p>
          <a:p>
            <a:pPr marL="908050" lvl="2"/>
            <a:r>
              <a:rPr lang="bg-BG" dirty="0" smtClean="0"/>
              <a:t>Иначе въртим сцената (т.е. гледната точка) 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33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Интерактивна </a:t>
            </a:r>
            <a:r>
              <a:rPr lang="bg-BG" dirty="0" smtClean="0"/>
              <a:t>физика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354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0196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17166</TotalTime>
  <Words>557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Интерактивност</vt:lpstr>
      <vt:lpstr>PowerPoint Presentation</vt:lpstr>
      <vt:lpstr>Решение №1</vt:lpstr>
      <vt:lpstr>Решение №2</vt:lpstr>
      <vt:lpstr>PowerPoint Presentation</vt:lpstr>
      <vt:lpstr>Решение №3</vt:lpstr>
      <vt:lpstr>Решение №4</vt:lpstr>
      <vt:lpstr>Решение №5</vt:lpstr>
      <vt:lpstr>PowerPoint Presentation</vt:lpstr>
      <vt:lpstr>Решение №6</vt:lpstr>
      <vt:lpstr>Решение №7</vt:lpstr>
      <vt:lpstr>PowerPoint Presentation</vt:lpstr>
      <vt:lpstr>PowerPoint Presentation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WebGL-Solutions-11</dc:title>
  <dc:creator>Pavel Boytchev</dc:creator>
  <cp:lastModifiedBy>Pavel Boytchev</cp:lastModifiedBy>
  <cp:revision>599</cp:revision>
  <dcterms:created xsi:type="dcterms:W3CDTF">2013-12-13T09:03:57Z</dcterms:created>
  <dcterms:modified xsi:type="dcterms:W3CDTF">2015-09-13T09:41:23Z</dcterms:modified>
</cp:coreProperties>
</file>