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0"/>
  </p:notesMasterIdLst>
  <p:sldIdLst>
    <p:sldId id="256" r:id="rId2"/>
    <p:sldId id="298" r:id="rId3"/>
    <p:sldId id="297" r:id="rId4"/>
    <p:sldId id="300" r:id="rId5"/>
    <p:sldId id="301" r:id="rId6"/>
    <p:sldId id="299" r:id="rId7"/>
    <p:sldId id="302" r:id="rId8"/>
    <p:sldId id="29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9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18.9.2015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2014</a:t>
            </a:r>
            <a:endParaRPr lang="bg-BG" sz="200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63500" algn="ctr" rotWithShape="0">
                  <a:schemeClr val="accent5">
                    <a:lumMod val="40000"/>
                    <a:lumOff val="60000"/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62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Solu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Възелът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Домашно </a:t>
            </a:r>
            <a:r>
              <a:rPr lang="bg-BG" dirty="0" smtClean="0"/>
              <a:t>№</a:t>
            </a:r>
            <a:r>
              <a:rPr lang="en-US" dirty="0" smtClean="0"/>
              <a:t>6</a:t>
            </a:r>
            <a:r>
              <a:rPr lang="bg-BG" dirty="0" smtClean="0"/>
              <a:t> - решение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52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Примерно решение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Уравнение на възела</a:t>
            </a:r>
          </a:p>
          <a:p>
            <a:pPr lvl="1"/>
            <a:r>
              <a:rPr lang="bg-BG" dirty="0" smtClean="0"/>
              <a:t>Търсим онлайн каква е тази крива </a:t>
            </a:r>
            <a:r>
              <a:rPr lang="en-US" i="1" dirty="0" smtClean="0"/>
              <a:t>trefoil knot</a:t>
            </a:r>
          </a:p>
          <a:p>
            <a:pPr lvl="1"/>
            <a:r>
              <a:rPr lang="bg-BG" dirty="0" smtClean="0"/>
              <a:t>Намираме параметричното уравнение</a:t>
            </a:r>
          </a:p>
          <a:p>
            <a:pPr lvl="1"/>
            <a:r>
              <a:rPr lang="bg-BG" dirty="0" smtClean="0"/>
              <a:t>С него можем да генерираме сърцевината на тръбата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57513" y="3524250"/>
            <a:ext cx="3214687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Тръба</a:t>
            </a:r>
          </a:p>
          <a:p>
            <a:pPr lvl="1"/>
            <a:r>
              <a:rPr lang="bg-BG" dirty="0" smtClean="0"/>
              <a:t>Повърхността на тръбата е двумерна</a:t>
            </a:r>
          </a:p>
          <a:p>
            <a:pPr lvl="1"/>
            <a:r>
              <a:rPr lang="bg-BG" dirty="0"/>
              <a:t>К</a:t>
            </a:r>
            <a:r>
              <a:rPr lang="bg-BG" dirty="0" smtClean="0"/>
              <a:t>оординатите на точка от нея са два ъгъла – 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bg-BG" dirty="0" smtClean="0"/>
              <a:t>по протежение на кривата и </a:t>
            </a:r>
            <a:r>
              <a:rPr lang="el-GR" dirty="0" smtClean="0">
                <a:latin typeface="Arial"/>
                <a:cs typeface="Arial"/>
              </a:rPr>
              <a:t>β</a:t>
            </a:r>
            <a:r>
              <a:rPr lang="bg-BG" dirty="0" smtClean="0"/>
              <a:t> около кривата</a:t>
            </a:r>
          </a:p>
          <a:p>
            <a:pPr lvl="1"/>
            <a:r>
              <a:rPr lang="bg-BG" dirty="0" smtClean="0"/>
              <a:t>Искаме да намерим точка по окръжност около </a:t>
            </a:r>
            <a:r>
              <a:rPr lang="en-US" b="1" dirty="0" smtClean="0"/>
              <a:t>P</a:t>
            </a:r>
            <a:endParaRPr lang="bg-BG" b="1" dirty="0" smtClean="0"/>
          </a:p>
          <a:p>
            <a:pPr lvl="1"/>
            <a:r>
              <a:rPr lang="bg-BG" dirty="0" smtClean="0"/>
              <a:t>Тази окръжност да е перпендикулярна на кривата в </a:t>
            </a:r>
            <a:r>
              <a:rPr lang="en-US" b="1" dirty="0" smtClean="0"/>
              <a:t>P</a:t>
            </a:r>
          </a:p>
          <a:p>
            <a:pPr lvl="1"/>
            <a:r>
              <a:rPr lang="bg-BG" dirty="0" smtClean="0"/>
              <a:t>Две „съседни“ окръжности да са така ориентирани, че да не се получи усукване на тръбата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38463" y="3514725"/>
            <a:ext cx="3231809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3"/>
          <p:cNvSpPr/>
          <p:nvPr/>
        </p:nvSpPr>
        <p:spPr>
          <a:xfrm>
            <a:off x="5904375" y="4910386"/>
            <a:ext cx="372642" cy="1551955"/>
          </a:xfrm>
          <a:custGeom>
            <a:avLst/>
            <a:gdLst>
              <a:gd name="connsiteX0" fmla="*/ 492826 w 492826"/>
              <a:gd name="connsiteY0" fmla="*/ 492826 h 492826"/>
              <a:gd name="connsiteX1" fmla="*/ 0 w 492826"/>
              <a:gd name="connsiteY1" fmla="*/ 0 h 492826"/>
              <a:gd name="connsiteX0" fmla="*/ 593766 w 593766"/>
              <a:gd name="connsiteY0" fmla="*/ 688769 h 688769"/>
              <a:gd name="connsiteX1" fmla="*/ 0 w 593766"/>
              <a:gd name="connsiteY1" fmla="*/ 0 h 688769"/>
              <a:gd name="connsiteX0" fmla="*/ 593766 w 593766"/>
              <a:gd name="connsiteY0" fmla="*/ 688769 h 688769"/>
              <a:gd name="connsiteX1" fmla="*/ 0 w 593766"/>
              <a:gd name="connsiteY1" fmla="*/ 0 h 688769"/>
              <a:gd name="connsiteX0" fmla="*/ 593766 w 593766"/>
              <a:gd name="connsiteY0" fmla="*/ 688769 h 688769"/>
              <a:gd name="connsiteX1" fmla="*/ 0 w 593766"/>
              <a:gd name="connsiteY1" fmla="*/ 0 h 688769"/>
              <a:gd name="connsiteX0" fmla="*/ 564078 w 564078"/>
              <a:gd name="connsiteY0" fmla="*/ 688769 h 688769"/>
              <a:gd name="connsiteX1" fmla="*/ 0 w 564078"/>
              <a:gd name="connsiteY1" fmla="*/ 0 h 688769"/>
              <a:gd name="connsiteX0" fmla="*/ 564078 w 564078"/>
              <a:gd name="connsiteY0" fmla="*/ 688769 h 688769"/>
              <a:gd name="connsiteX1" fmla="*/ 0 w 564078"/>
              <a:gd name="connsiteY1" fmla="*/ 0 h 688769"/>
              <a:gd name="connsiteX0" fmla="*/ 546265 w 546265"/>
              <a:gd name="connsiteY0" fmla="*/ 694706 h 694706"/>
              <a:gd name="connsiteX1" fmla="*/ 0 w 546265"/>
              <a:gd name="connsiteY1" fmla="*/ 0 h 694706"/>
              <a:gd name="connsiteX0" fmla="*/ 546265 w 546265"/>
              <a:gd name="connsiteY0" fmla="*/ 694706 h 694706"/>
              <a:gd name="connsiteX1" fmla="*/ 0 w 546265"/>
              <a:gd name="connsiteY1" fmla="*/ 0 h 694706"/>
              <a:gd name="connsiteX0" fmla="*/ 534390 w 534390"/>
              <a:gd name="connsiteY0" fmla="*/ 694706 h 694706"/>
              <a:gd name="connsiteX1" fmla="*/ 0 w 534390"/>
              <a:gd name="connsiteY1" fmla="*/ 0 h 694706"/>
              <a:gd name="connsiteX0" fmla="*/ 477240 w 477240"/>
              <a:gd name="connsiteY0" fmla="*/ 1523381 h 1523381"/>
              <a:gd name="connsiteX1" fmla="*/ 0 w 477240"/>
              <a:gd name="connsiteY1" fmla="*/ 0 h 1523381"/>
              <a:gd name="connsiteX0" fmla="*/ 477240 w 560491"/>
              <a:gd name="connsiteY0" fmla="*/ 1523381 h 1523381"/>
              <a:gd name="connsiteX1" fmla="*/ 0 w 560491"/>
              <a:gd name="connsiteY1" fmla="*/ 0 h 1523381"/>
              <a:gd name="connsiteX0" fmla="*/ 477240 w 592951"/>
              <a:gd name="connsiteY0" fmla="*/ 1523381 h 1523381"/>
              <a:gd name="connsiteX1" fmla="*/ 0 w 592951"/>
              <a:gd name="connsiteY1" fmla="*/ 0 h 1523381"/>
              <a:gd name="connsiteX0" fmla="*/ 477240 w 582157"/>
              <a:gd name="connsiteY0" fmla="*/ 1523381 h 1523381"/>
              <a:gd name="connsiteX1" fmla="*/ 0 w 582157"/>
              <a:gd name="connsiteY1" fmla="*/ 0 h 1523381"/>
              <a:gd name="connsiteX0" fmla="*/ 1163040 w 1213708"/>
              <a:gd name="connsiteY0" fmla="*/ 1823418 h 1823418"/>
              <a:gd name="connsiteX1" fmla="*/ 0 w 1213708"/>
              <a:gd name="connsiteY1" fmla="*/ 0 h 1823418"/>
              <a:gd name="connsiteX0" fmla="*/ 1163040 w 1213708"/>
              <a:gd name="connsiteY0" fmla="*/ 1880568 h 1880568"/>
              <a:gd name="connsiteX1" fmla="*/ 0 w 1213708"/>
              <a:gd name="connsiteY1" fmla="*/ 0 h 1880568"/>
              <a:gd name="connsiteX0" fmla="*/ 1163040 w 1240409"/>
              <a:gd name="connsiteY0" fmla="*/ 1880568 h 1880568"/>
              <a:gd name="connsiteX1" fmla="*/ 0 w 1240409"/>
              <a:gd name="connsiteY1" fmla="*/ 0 h 1880568"/>
              <a:gd name="connsiteX0" fmla="*/ 1291627 w 1359324"/>
              <a:gd name="connsiteY0" fmla="*/ 1037605 h 1037605"/>
              <a:gd name="connsiteX1" fmla="*/ 0 w 1359324"/>
              <a:gd name="connsiteY1" fmla="*/ 0 h 1037605"/>
              <a:gd name="connsiteX0" fmla="*/ 1291627 w 1291627"/>
              <a:gd name="connsiteY0" fmla="*/ 1037605 h 1037605"/>
              <a:gd name="connsiteX1" fmla="*/ 0 w 1291627"/>
              <a:gd name="connsiteY1" fmla="*/ 0 h 1037605"/>
              <a:gd name="connsiteX0" fmla="*/ 1263052 w 1263052"/>
              <a:gd name="connsiteY0" fmla="*/ 1037605 h 1037605"/>
              <a:gd name="connsiteX1" fmla="*/ 0 w 1263052"/>
              <a:gd name="connsiteY1" fmla="*/ 0 h 1037605"/>
              <a:gd name="connsiteX0" fmla="*/ 1263052 w 1263052"/>
              <a:gd name="connsiteY0" fmla="*/ 1037605 h 1037605"/>
              <a:gd name="connsiteX1" fmla="*/ 0 w 1263052"/>
              <a:gd name="connsiteY1" fmla="*/ 0 h 1037605"/>
              <a:gd name="connsiteX0" fmla="*/ 1020164 w 1020164"/>
              <a:gd name="connsiteY0" fmla="*/ 2094880 h 2094880"/>
              <a:gd name="connsiteX1" fmla="*/ 0 w 1020164"/>
              <a:gd name="connsiteY1" fmla="*/ 0 h 2094880"/>
              <a:gd name="connsiteX0" fmla="*/ 1020164 w 1181233"/>
              <a:gd name="connsiteY0" fmla="*/ 2094880 h 2094880"/>
              <a:gd name="connsiteX1" fmla="*/ 0 w 1181233"/>
              <a:gd name="connsiteY1" fmla="*/ 0 h 2094880"/>
              <a:gd name="connsiteX0" fmla="*/ 62902 w 542046"/>
              <a:gd name="connsiteY0" fmla="*/ 1551955 h 1551955"/>
              <a:gd name="connsiteX1" fmla="*/ 0 w 542046"/>
              <a:gd name="connsiteY1" fmla="*/ 0 h 1551955"/>
              <a:gd name="connsiteX0" fmla="*/ 62902 w 372642"/>
              <a:gd name="connsiteY0" fmla="*/ 1551955 h 1551955"/>
              <a:gd name="connsiteX1" fmla="*/ 0 w 372642"/>
              <a:gd name="connsiteY1" fmla="*/ 0 h 155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2642" h="1551955">
                <a:moveTo>
                  <a:pt x="62902" y="1551955"/>
                </a:moveTo>
                <a:cubicBezTo>
                  <a:pt x="527956" y="927326"/>
                  <a:pt x="438398" y="401225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Arc 4"/>
          <p:cNvSpPr/>
          <p:nvPr/>
        </p:nvSpPr>
        <p:spPr>
          <a:xfrm>
            <a:off x="5451136" y="5539658"/>
            <a:ext cx="1254464" cy="499192"/>
          </a:xfrm>
          <a:prstGeom prst="arc">
            <a:avLst>
              <a:gd name="adj1" fmla="val 19540620"/>
              <a:gd name="adj2" fmla="val 14140853"/>
            </a:avLst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9255" y="4800600"/>
            <a:ext cx="4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l-GR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Arial"/>
                <a:cs typeface="Arial"/>
              </a:rPr>
              <a:t>α</a:t>
            </a:r>
            <a:endParaRPr lang="bg-BG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0" y="556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l-GR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Arial"/>
                <a:cs typeface="Arial"/>
              </a:rPr>
              <a:t>β</a:t>
            </a:r>
            <a:endParaRPr lang="bg-BG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6012961" y="5703397"/>
            <a:ext cx="171750" cy="1717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/>
        </p:nvSpPr>
        <p:spPr>
          <a:xfrm>
            <a:off x="5408272" y="55816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P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636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38463" y="3514725"/>
            <a:ext cx="3231809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>
            <a:off x="4501979" y="5198718"/>
            <a:ext cx="1645575" cy="618910"/>
          </a:xfrm>
          <a:prstGeom prst="straightConnector1">
            <a:avLst/>
          </a:prstGeom>
          <a:noFill/>
          <a:ln w="12700"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115050" y="5642766"/>
            <a:ext cx="768444" cy="143672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 smtClean="0"/>
                  <a:t>Координатни оси</a:t>
                </a:r>
              </a:p>
              <a:p>
                <a:pPr lvl="1"/>
                <a:r>
                  <a:rPr lang="bg-BG" dirty="0" smtClean="0"/>
                  <a:t>Оста </a:t>
                </a:r>
                <a:r>
                  <a:rPr lang="en-US" b="1" dirty="0" smtClean="0"/>
                  <a:t>Z</a:t>
                </a:r>
                <a:r>
                  <a:rPr lang="bg-BG" dirty="0" smtClean="0"/>
                  <a:t> е тангентата, получаваме я от две „съседни“ точки</a:t>
                </a:r>
              </a:p>
              <a:p>
                <a:pPr lvl="1"/>
                <a:r>
                  <a:rPr lang="bg-BG" dirty="0" smtClean="0"/>
                  <a:t>Първоначално оста </a:t>
                </a:r>
                <a:r>
                  <a:rPr lang="en-US" b="1" dirty="0" smtClean="0"/>
                  <a:t>X</a:t>
                </a:r>
                <a:r>
                  <a:rPr lang="bg-BG" dirty="0" smtClean="0"/>
                  <a:t> е с </a:t>
                </a:r>
                <a:r>
                  <a:rPr lang="bg-BG" dirty="0" smtClean="0"/>
                  <a:t>посока </a:t>
                </a:r>
                <a:r>
                  <a:rPr lang="bg-BG" dirty="0" smtClean="0"/>
                  <a:t>от центъра </a:t>
                </a:r>
                <a:r>
                  <a:rPr lang="en-US" b="1" dirty="0" smtClean="0"/>
                  <a:t>O</a:t>
                </a:r>
                <a:r>
                  <a:rPr lang="bg-BG" dirty="0" smtClean="0"/>
                  <a:t> към </a:t>
                </a:r>
                <a:r>
                  <a:rPr lang="en-US" b="1" dirty="0" smtClean="0"/>
                  <a:t>P</a:t>
                </a:r>
              </a:p>
              <a:p>
                <a:pPr lvl="1"/>
                <a:r>
                  <a:rPr lang="bg-BG" dirty="0" smtClean="0"/>
                  <a:t>От </a:t>
                </a:r>
                <a:r>
                  <a:rPr lang="en-US" b="1" dirty="0" smtClean="0"/>
                  <a:t>X</a:t>
                </a:r>
                <a:r>
                  <a:rPr lang="bg-BG" dirty="0" smtClean="0"/>
                  <a:t> и </a:t>
                </a:r>
                <a:r>
                  <a:rPr lang="en-US" b="1" dirty="0" smtClean="0"/>
                  <a:t>Z</a:t>
                </a:r>
                <a:r>
                  <a:rPr lang="bg-BG" dirty="0" smtClean="0"/>
                  <a:t> получаваме перпендикулярна на тях </a:t>
                </a:r>
                <a:r>
                  <a:rPr lang="en-US" b="1" dirty="0" smtClean="0"/>
                  <a:t>Y</a:t>
                </a:r>
              </a:p>
              <a:p>
                <a:pPr lvl="1"/>
                <a:r>
                  <a:rPr lang="bg-BG" dirty="0" smtClean="0"/>
                  <a:t>От </a:t>
                </a:r>
                <a:r>
                  <a:rPr lang="en-US" b="1" dirty="0" smtClean="0"/>
                  <a:t>Y</a:t>
                </a:r>
                <a:r>
                  <a:rPr lang="bg-BG" dirty="0" smtClean="0"/>
                  <a:t> и </a:t>
                </a:r>
                <a:r>
                  <a:rPr lang="en-US" b="1" dirty="0" smtClean="0"/>
                  <a:t>Z</a:t>
                </a:r>
                <a:r>
                  <a:rPr lang="bg-BG" dirty="0" smtClean="0"/>
                  <a:t> получаваме перпендикулярна на тях </a:t>
                </a:r>
                <a:r>
                  <a:rPr lang="en-US" b="1" dirty="0" smtClean="0"/>
                  <a:t>X</a:t>
                </a:r>
              </a:p>
              <a:p>
                <a:pPr lvl="1"/>
                <a:r>
                  <a:rPr lang="bg-BG" dirty="0" smtClean="0"/>
                  <a:t>Окръжността е с център </a:t>
                </a:r>
                <a:r>
                  <a:rPr lang="en-US" b="1" dirty="0" smtClean="0"/>
                  <a:t>P</a:t>
                </a:r>
                <a:r>
                  <a:rPr lang="bg-BG" dirty="0" smtClean="0"/>
                  <a:t> и в равнината </a:t>
                </a:r>
                <a:r>
                  <a:rPr lang="en-US" b="1" dirty="0" err="1" smtClean="0"/>
                  <a:t>PXY</a:t>
                </a:r>
                <a:r>
                  <a:rPr lang="en-US" dirty="0" smtClean="0"/>
                  <a:t>:</a:t>
                </a:r>
              </a:p>
              <a:p>
                <a:pPr lvl="1"/>
                <a:endParaRPr lang="en-US" sz="800" dirty="0" smtClean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.</m:t>
                      </m:r>
                      <m:r>
                        <a:rPr lang="en-US" sz="2400" b="0" i="1" smtClean="0">
                          <a:latin typeface="Cambria Math"/>
                        </a:rPr>
                        <m:t>𝑟</m:t>
                      </m:r>
                      <m:r>
                        <a:rPr lang="en-US" sz="2400" b="0" i="1" smtClean="0">
                          <a:latin typeface="Cambria Math"/>
                        </a:rPr>
                        <m:t>.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func>
                      <m:r>
                        <a:rPr lang="en-US" sz="2400" i="1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.</m:t>
                      </m:r>
                      <m:r>
                        <a:rPr lang="en-US" sz="2400" i="1">
                          <a:latin typeface="Cambria Math"/>
                        </a:rPr>
                        <m:t>𝑟</m:t>
                      </m:r>
                      <m:r>
                        <a:rPr lang="en-US" sz="2400" i="1">
                          <a:latin typeface="Cambria Math"/>
                        </a:rPr>
                        <m:t>.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bg-BG" sz="2400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3"/>
                <a:stretch>
                  <a:fillRect l="-1062" t="-142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60700" y="429791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Arial"/>
                <a:cs typeface="Arial"/>
              </a:rPr>
              <a:t>Z</a:t>
            </a:r>
            <a:endParaRPr lang="bg-BG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0316" y="57816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P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998824" y="4667248"/>
            <a:ext cx="114300" cy="1119187"/>
          </a:xfrm>
          <a:prstGeom prst="straightConnector1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86475" y="5800724"/>
            <a:ext cx="1076325" cy="404812"/>
          </a:xfrm>
          <a:prstGeom prst="straightConnector1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/>
          <p:cNvSpPr/>
          <p:nvPr/>
        </p:nvSpPr>
        <p:spPr>
          <a:xfrm>
            <a:off x="4477072" y="5148773"/>
            <a:ext cx="154591" cy="156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7077072" y="602087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Arial"/>
                <a:cs typeface="Arial"/>
              </a:rPr>
              <a:t>X</a:t>
            </a:r>
            <a:endParaRPr lang="bg-BG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155984" y="5141566"/>
            <a:ext cx="578644" cy="590554"/>
          </a:xfrm>
          <a:prstGeom prst="straightConnector1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6615112" y="490751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Arial"/>
                <a:cs typeface="Arial"/>
              </a:rPr>
              <a:t>Y</a:t>
            </a:r>
            <a:endParaRPr lang="bg-BG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06667" y="52268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dirty="0" smtClean="0">
                <a:solidFill>
                  <a:sysClr val="windowText" lastClr="000000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O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6021541" y="5711204"/>
            <a:ext cx="154591" cy="156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Oval 22"/>
          <p:cNvSpPr/>
          <p:nvPr/>
        </p:nvSpPr>
        <p:spPr>
          <a:xfrm>
            <a:off x="5257800" y="5324494"/>
            <a:ext cx="1705428" cy="10763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Oval 27"/>
          <p:cNvSpPr/>
          <p:nvPr/>
        </p:nvSpPr>
        <p:spPr>
          <a:xfrm>
            <a:off x="6804517" y="5561798"/>
            <a:ext cx="154591" cy="156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TextBox 28"/>
          <p:cNvSpPr txBox="1"/>
          <p:nvPr/>
        </p:nvSpPr>
        <p:spPr>
          <a:xfrm>
            <a:off x="6934200" y="54387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dirty="0" smtClean="0">
                <a:solidFill>
                  <a:sysClr val="windowText" lastClr="000000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Q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1464" y="535435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6515097" y="5572124"/>
            <a:ext cx="1457325" cy="321155"/>
          </a:xfrm>
          <a:custGeom>
            <a:avLst/>
            <a:gdLst>
              <a:gd name="connsiteX0" fmla="*/ 1457325 w 1457325"/>
              <a:gd name="connsiteY0" fmla="*/ 0 h 321155"/>
              <a:gd name="connsiteX1" fmla="*/ 657225 w 1457325"/>
              <a:gd name="connsiteY1" fmla="*/ 314325 h 321155"/>
              <a:gd name="connsiteX2" fmla="*/ 0 w 1457325"/>
              <a:gd name="connsiteY2" fmla="*/ 185738 h 32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7325" h="321155">
                <a:moveTo>
                  <a:pt x="1457325" y="0"/>
                </a:moveTo>
                <a:cubicBezTo>
                  <a:pt x="1178718" y="141684"/>
                  <a:pt x="900112" y="283369"/>
                  <a:pt x="657225" y="314325"/>
                </a:cubicBezTo>
                <a:cubicBezTo>
                  <a:pt x="414338" y="345281"/>
                  <a:pt x="207169" y="265509"/>
                  <a:pt x="0" y="18573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95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Стен</a:t>
            </a:r>
            <a:r>
              <a:rPr lang="bg-BG" dirty="0"/>
              <a:t>а</a:t>
            </a:r>
            <a:endParaRPr lang="bg-BG" dirty="0" smtClean="0"/>
          </a:p>
          <a:p>
            <a:pPr lvl="1"/>
            <a:r>
              <a:rPr lang="bg-BG" dirty="0" smtClean="0"/>
              <a:t>Вариант 1: концентрични ленти (за всяка лента 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en-US" dirty="0" smtClean="0"/>
              <a:t>=</a:t>
            </a:r>
            <a:r>
              <a:rPr lang="en-US" dirty="0" err="1" smtClean="0"/>
              <a:t>const</a:t>
            </a:r>
            <a:r>
              <a:rPr lang="en-US" dirty="0" smtClean="0"/>
              <a:t>)</a:t>
            </a:r>
          </a:p>
          <a:p>
            <a:pPr lvl="1"/>
            <a:r>
              <a:rPr lang="bg-BG" dirty="0"/>
              <a:t>Вариант </a:t>
            </a:r>
            <a:r>
              <a:rPr lang="en-US" dirty="0" smtClean="0"/>
              <a:t>2</a:t>
            </a:r>
            <a:r>
              <a:rPr lang="bg-BG" dirty="0" smtClean="0"/>
              <a:t>: надлъжни ленти </a:t>
            </a:r>
            <a:r>
              <a:rPr lang="bg-BG" dirty="0"/>
              <a:t>(за всяка лента </a:t>
            </a:r>
            <a:r>
              <a:rPr lang="el-GR" dirty="0" smtClean="0">
                <a:latin typeface="Arial"/>
                <a:cs typeface="Arial"/>
              </a:rPr>
              <a:t>β</a:t>
            </a:r>
            <a:r>
              <a:rPr lang="en-US" dirty="0" smtClean="0"/>
              <a:t>=</a:t>
            </a:r>
            <a:r>
              <a:rPr lang="en-US" dirty="0" err="1" smtClean="0"/>
              <a:t>const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r>
              <a:rPr lang="bg-BG" dirty="0" smtClean="0"/>
              <a:t>Вариант 3: една спираловидна лента</a:t>
            </a:r>
          </a:p>
          <a:p>
            <a:pPr lvl="1"/>
            <a:endParaRPr lang="bg-BG" b="1" dirty="0"/>
          </a:p>
          <a:p>
            <a:r>
              <a:rPr lang="bg-BG" dirty="0" smtClean="0"/>
              <a:t>Реализация</a:t>
            </a:r>
            <a:endParaRPr lang="bg-BG" dirty="0"/>
          </a:p>
          <a:p>
            <a:pPr lvl="1"/>
            <a:r>
              <a:rPr lang="bg-BG" dirty="0" smtClean="0"/>
              <a:t>На всяка стъпка променяме </a:t>
            </a:r>
            <a:r>
              <a:rPr lang="el-GR" dirty="0">
                <a:latin typeface="Arial"/>
                <a:cs typeface="Arial"/>
              </a:rPr>
              <a:t>α</a:t>
            </a:r>
            <a:r>
              <a:rPr lang="bg-BG" dirty="0" smtClean="0"/>
              <a:t> с малко и </a:t>
            </a:r>
            <a:r>
              <a:rPr lang="el-GR" dirty="0">
                <a:latin typeface="Arial"/>
                <a:cs typeface="Arial"/>
              </a:rPr>
              <a:t>β</a:t>
            </a:r>
            <a:r>
              <a:rPr lang="bg-BG" dirty="0" smtClean="0"/>
              <a:t> с много</a:t>
            </a:r>
          </a:p>
          <a:p>
            <a:pPr lvl="1"/>
            <a:r>
              <a:rPr lang="bg-BG" dirty="0" smtClean="0"/>
              <a:t>Две успоредни точки от лентата са </a:t>
            </a:r>
            <a:r>
              <a:rPr lang="en-US" dirty="0" smtClean="0"/>
              <a:t>(</a:t>
            </a:r>
            <a:r>
              <a:rPr lang="el-GR" dirty="0">
                <a:latin typeface="Arial"/>
                <a:cs typeface="Arial"/>
              </a:rPr>
              <a:t>α</a:t>
            </a:r>
            <a:r>
              <a:rPr lang="en-US" dirty="0" smtClean="0"/>
              <a:t>,</a:t>
            </a:r>
            <a:r>
              <a:rPr lang="el-GR" dirty="0" smtClean="0">
                <a:latin typeface="Arial"/>
                <a:cs typeface="Arial"/>
              </a:rPr>
              <a:t> </a:t>
            </a:r>
            <a:r>
              <a:rPr lang="el-GR" dirty="0">
                <a:latin typeface="Arial"/>
                <a:cs typeface="Arial"/>
              </a:rPr>
              <a:t>β</a:t>
            </a:r>
            <a:r>
              <a:rPr lang="en-US" dirty="0" smtClean="0"/>
              <a:t>)</a:t>
            </a:r>
            <a:r>
              <a:rPr lang="bg-BG" dirty="0" smtClean="0"/>
              <a:t> и </a:t>
            </a:r>
            <a:r>
              <a:rPr lang="en-US" dirty="0" smtClean="0"/>
              <a:t>(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en-US" dirty="0" smtClean="0"/>
              <a:t>+</a:t>
            </a:r>
            <a:r>
              <a:rPr lang="el-GR" dirty="0" smtClean="0">
                <a:latin typeface="Arial"/>
                <a:cs typeface="Arial"/>
              </a:rPr>
              <a:t>Δα</a:t>
            </a:r>
            <a:r>
              <a:rPr lang="en-US" dirty="0" smtClean="0"/>
              <a:t>,</a:t>
            </a:r>
            <a:r>
              <a:rPr lang="el-GR" dirty="0" smtClean="0">
                <a:latin typeface="Arial"/>
                <a:cs typeface="Arial"/>
              </a:rPr>
              <a:t> </a:t>
            </a:r>
            <a:r>
              <a:rPr lang="el-GR" dirty="0">
                <a:latin typeface="Arial"/>
                <a:cs typeface="Arial"/>
              </a:rPr>
              <a:t>β</a:t>
            </a:r>
            <a:r>
              <a:rPr lang="en-US" dirty="0" smtClean="0"/>
              <a:t>)</a:t>
            </a:r>
            <a:endParaRPr lang="bg-BG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86101" y="3732504"/>
            <a:ext cx="2962275" cy="2820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172200" y="4343400"/>
            <a:ext cx="281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600" dirty="0" smtClean="0">
                <a:solidFill>
                  <a:sysClr val="windowText" lastClr="000000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На тази илюстрация </a:t>
            </a:r>
            <a:r>
              <a:rPr lang="el-GR" sz="1600" b="1" dirty="0">
                <a:latin typeface="Arial"/>
                <a:cs typeface="Arial"/>
              </a:rPr>
              <a:t>Δα</a:t>
            </a:r>
            <a:r>
              <a:rPr lang="el-GR" sz="1600" dirty="0">
                <a:latin typeface="Arial"/>
                <a:cs typeface="Arial"/>
              </a:rPr>
              <a:t> </a:t>
            </a:r>
            <a:r>
              <a:rPr lang="bg-BG" sz="1600" dirty="0" smtClean="0">
                <a:solidFill>
                  <a:sysClr val="windowText" lastClr="000000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започва от 0 и расте, докато лентата стане толкова дебела, че да покрива плътно тръбата</a:t>
            </a:r>
            <a:endParaRPr lang="bg-BG" sz="1400" dirty="0">
              <a:solidFill>
                <a:sysClr val="windowText" lastClr="000000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872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Цвят</a:t>
            </a:r>
          </a:p>
          <a:p>
            <a:pPr lvl="1"/>
            <a:r>
              <a:rPr lang="bg-BG" dirty="0" smtClean="0"/>
              <a:t>Зависи от ъгъла </a:t>
            </a:r>
            <a:r>
              <a:rPr lang="el-GR" dirty="0" smtClean="0">
                <a:latin typeface="Arial"/>
                <a:cs typeface="Arial"/>
              </a:rPr>
              <a:t>α</a:t>
            </a:r>
            <a:endParaRPr lang="bg-BG" dirty="0" smtClean="0"/>
          </a:p>
          <a:p>
            <a:pPr lvl="1"/>
            <a:r>
              <a:rPr lang="bg-BG" dirty="0" smtClean="0"/>
              <a:t>Трите компонента са застъпени щафетно</a:t>
            </a:r>
          </a:p>
          <a:p>
            <a:pPr lvl="1"/>
            <a:r>
              <a:rPr lang="bg-BG" dirty="0" smtClean="0"/>
              <a:t>Техните максимуми са в</a:t>
            </a:r>
          </a:p>
          <a:p>
            <a:pPr marL="1079500" lvl="1" indent="0">
              <a:buNone/>
              <a:tabLst>
                <a:tab pos="2343150" algn="l"/>
              </a:tabLst>
            </a:pPr>
            <a:r>
              <a:rPr lang="bg-BG" dirty="0"/>
              <a:t>червено</a:t>
            </a:r>
            <a:r>
              <a:rPr lang="bg-BG" dirty="0" smtClean="0"/>
              <a:t>:	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bg-BG" dirty="0" smtClean="0"/>
              <a:t>=0</a:t>
            </a:r>
            <a:r>
              <a:rPr lang="bg-BG" dirty="0" smtClean="0">
                <a:sym typeface="Symbol"/>
              </a:rPr>
              <a:t></a:t>
            </a:r>
            <a:r>
              <a:rPr lang="bg-BG" dirty="0"/>
              <a:t>/</a:t>
            </a:r>
            <a:r>
              <a:rPr lang="bg-BG" dirty="0" smtClean="0"/>
              <a:t>3=6</a:t>
            </a:r>
            <a:r>
              <a:rPr lang="bg-BG" dirty="0" smtClean="0">
                <a:sym typeface="Symbol"/>
              </a:rPr>
              <a:t></a:t>
            </a:r>
            <a:r>
              <a:rPr lang="bg-BG" dirty="0"/>
              <a:t>/</a:t>
            </a:r>
            <a:r>
              <a:rPr lang="bg-BG" dirty="0" smtClean="0"/>
              <a:t>3</a:t>
            </a:r>
          </a:p>
          <a:p>
            <a:pPr marL="1079500" lvl="1" indent="0">
              <a:buNone/>
              <a:tabLst>
                <a:tab pos="2343150" algn="l"/>
              </a:tabLst>
            </a:pPr>
            <a:r>
              <a:rPr lang="bg-BG" dirty="0" smtClean="0"/>
              <a:t>зелено:	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bg-BG" dirty="0" smtClean="0"/>
              <a:t>=2</a:t>
            </a:r>
            <a:r>
              <a:rPr lang="bg-BG" dirty="0">
                <a:sym typeface="Symbol"/>
              </a:rPr>
              <a:t></a:t>
            </a:r>
            <a:r>
              <a:rPr lang="bg-BG" dirty="0"/>
              <a:t>/</a:t>
            </a:r>
            <a:r>
              <a:rPr lang="bg-BG" dirty="0" smtClean="0"/>
              <a:t>3</a:t>
            </a:r>
          </a:p>
          <a:p>
            <a:pPr marL="1079500" lvl="1" indent="0">
              <a:buNone/>
              <a:tabLst>
                <a:tab pos="2343150" algn="l"/>
              </a:tabLst>
            </a:pPr>
            <a:r>
              <a:rPr lang="bg-BG" dirty="0" smtClean="0"/>
              <a:t>синьо:	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bg-BG" dirty="0" smtClean="0"/>
              <a:t>=4</a:t>
            </a:r>
            <a:r>
              <a:rPr lang="bg-BG" dirty="0" smtClean="0">
                <a:sym typeface="Symbol"/>
              </a:rPr>
              <a:t></a:t>
            </a:r>
            <a:r>
              <a:rPr lang="bg-BG" dirty="0"/>
              <a:t>/</a:t>
            </a:r>
            <a:r>
              <a:rPr lang="bg-BG" dirty="0" smtClean="0"/>
              <a:t>3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865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4040</TotalTime>
  <Words>276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Възелът</vt:lpstr>
      <vt:lpstr>PowerPoint Presentation</vt:lpstr>
      <vt:lpstr>Примерно решение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WebGL-Homework-Solution-06</dc:title>
  <dc:creator>Pavel Boytchev</dc:creator>
  <cp:lastModifiedBy>Pavel Boytchev</cp:lastModifiedBy>
  <cp:revision>403</cp:revision>
  <dcterms:created xsi:type="dcterms:W3CDTF">2013-12-13T09:03:57Z</dcterms:created>
  <dcterms:modified xsi:type="dcterms:W3CDTF">2015-09-18T14:52:12Z</dcterms:modified>
</cp:coreProperties>
</file>